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6"/>
  </p:notesMasterIdLst>
  <p:sldIdLst>
    <p:sldId id="256" r:id="rId2"/>
    <p:sldId id="257" r:id="rId3"/>
    <p:sldId id="258" r:id="rId4"/>
    <p:sldId id="259" r:id="rId5"/>
    <p:sldId id="330" r:id="rId6"/>
    <p:sldId id="432" r:id="rId7"/>
    <p:sldId id="332" r:id="rId8"/>
    <p:sldId id="331" r:id="rId9"/>
    <p:sldId id="333" r:id="rId10"/>
    <p:sldId id="334" r:id="rId11"/>
    <p:sldId id="336" r:id="rId12"/>
    <p:sldId id="441" r:id="rId13"/>
    <p:sldId id="337" r:id="rId14"/>
    <p:sldId id="338" r:id="rId15"/>
    <p:sldId id="260" r:id="rId16"/>
    <p:sldId id="339" r:id="rId17"/>
    <p:sldId id="433" r:id="rId18"/>
    <p:sldId id="346" r:id="rId19"/>
    <p:sldId id="425" r:id="rId20"/>
    <p:sldId id="434" r:id="rId21"/>
    <p:sldId id="347" r:id="rId22"/>
    <p:sldId id="426" r:id="rId23"/>
    <p:sldId id="267" r:id="rId24"/>
    <p:sldId id="354" r:id="rId25"/>
    <p:sldId id="268" r:id="rId26"/>
    <p:sldId id="271" r:id="rId27"/>
    <p:sldId id="272" r:id="rId28"/>
    <p:sldId id="269" r:id="rId29"/>
    <p:sldId id="270" r:id="rId30"/>
    <p:sldId id="273" r:id="rId31"/>
    <p:sldId id="274" r:id="rId32"/>
    <p:sldId id="356" r:id="rId33"/>
    <p:sldId id="357" r:id="rId34"/>
    <p:sldId id="358" r:id="rId35"/>
    <p:sldId id="435" r:id="rId36"/>
    <p:sldId id="436" r:id="rId37"/>
    <p:sldId id="437" r:id="rId38"/>
    <p:sldId id="276" r:id="rId39"/>
    <p:sldId id="442" r:id="rId40"/>
    <p:sldId id="279" r:id="rId41"/>
    <p:sldId id="377" r:id="rId42"/>
    <p:sldId id="380" r:id="rId43"/>
    <p:sldId id="280" r:id="rId44"/>
    <p:sldId id="427" r:id="rId45"/>
    <p:sldId id="428" r:id="rId46"/>
    <p:sldId id="282" r:id="rId47"/>
    <p:sldId id="283" r:id="rId48"/>
    <p:sldId id="438" r:id="rId49"/>
    <p:sldId id="439" r:id="rId50"/>
    <p:sldId id="440" r:id="rId51"/>
    <p:sldId id="284" r:id="rId52"/>
    <p:sldId id="285" r:id="rId53"/>
    <p:sldId id="286" r:id="rId54"/>
    <p:sldId id="277" r:id="rId55"/>
    <p:sldId id="288" r:id="rId56"/>
    <p:sldId id="422" r:id="rId57"/>
    <p:sldId id="424" r:id="rId58"/>
    <p:sldId id="423" r:id="rId59"/>
    <p:sldId id="421" r:id="rId60"/>
    <p:sldId id="289" r:id="rId61"/>
    <p:sldId id="290" r:id="rId62"/>
    <p:sldId id="291" r:id="rId63"/>
    <p:sldId id="381" r:id="rId64"/>
    <p:sldId id="292" r:id="rId65"/>
    <p:sldId id="429" r:id="rId66"/>
    <p:sldId id="293" r:id="rId67"/>
    <p:sldId id="294" r:id="rId68"/>
    <p:sldId id="430" r:id="rId69"/>
    <p:sldId id="431" r:id="rId70"/>
    <p:sldId id="382" r:id="rId71"/>
    <p:sldId id="386" r:id="rId72"/>
    <p:sldId id="389" r:id="rId73"/>
    <p:sldId id="390" r:id="rId74"/>
    <p:sldId id="391" r:id="rId75"/>
    <p:sldId id="388" r:id="rId76"/>
    <p:sldId id="296" r:id="rId77"/>
    <p:sldId id="298" r:id="rId78"/>
    <p:sldId id="299" r:id="rId79"/>
    <p:sldId id="300" r:id="rId80"/>
    <p:sldId id="301" r:id="rId81"/>
    <p:sldId id="297" r:id="rId82"/>
    <p:sldId id="302" r:id="rId83"/>
    <p:sldId id="303" r:id="rId84"/>
    <p:sldId id="383" r:id="rId85"/>
    <p:sldId id="384" r:id="rId86"/>
    <p:sldId id="385" r:id="rId87"/>
    <p:sldId id="366" r:id="rId88"/>
    <p:sldId id="367" r:id="rId89"/>
    <p:sldId id="368" r:id="rId90"/>
    <p:sldId id="369" r:id="rId91"/>
    <p:sldId id="443" r:id="rId92"/>
    <p:sldId id="444" r:id="rId93"/>
    <p:sldId id="370" r:id="rId94"/>
    <p:sldId id="445" r:id="rId95"/>
    <p:sldId id="375" r:id="rId96"/>
    <p:sldId id="446" r:id="rId97"/>
    <p:sldId id="412" r:id="rId98"/>
    <p:sldId id="413" r:id="rId99"/>
    <p:sldId id="415" r:id="rId100"/>
    <p:sldId id="416" r:id="rId101"/>
    <p:sldId id="417" r:id="rId102"/>
    <p:sldId id="418" r:id="rId103"/>
    <p:sldId id="419" r:id="rId104"/>
    <p:sldId id="420" r:id="rId10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981" autoAdjust="0"/>
  </p:normalViewPr>
  <p:slideViewPr>
    <p:cSldViewPr>
      <p:cViewPr varScale="1">
        <p:scale>
          <a:sx n="86" d="100"/>
          <a:sy n="86" d="100"/>
        </p:scale>
        <p:origin x="562" y="67"/>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37.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52.svg"/><Relationship Id="rId5" Type="http://schemas.openxmlformats.org/officeDocument/2006/relationships/image" Target="../media/image37.png"/><Relationship Id="rId4" Type="http://schemas.openxmlformats.org/officeDocument/2006/relationships/image" Target="../media/image92.svg"/></Relationships>
</file>

<file path=ppt/diagrams/_rels/data1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52.svg"/><Relationship Id="rId5" Type="http://schemas.openxmlformats.org/officeDocument/2006/relationships/image" Target="../media/image37.png"/><Relationship Id="rId4" Type="http://schemas.openxmlformats.org/officeDocument/2006/relationships/image" Target="../media/image100.svg"/><Relationship Id="rId9" Type="http://schemas.openxmlformats.org/officeDocument/2006/relationships/image" Target="../media/image103.svg"/></Relationships>
</file>

<file path=ppt/diagrams/_rels/data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image" Target="../media/image111.svg"/><Relationship Id="rId1" Type="http://schemas.openxmlformats.org/officeDocument/2006/relationships/image" Target="../media/image42.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37.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52.svg"/><Relationship Id="rId5" Type="http://schemas.openxmlformats.org/officeDocument/2006/relationships/image" Target="../media/image37.png"/><Relationship Id="rId4" Type="http://schemas.openxmlformats.org/officeDocument/2006/relationships/image" Target="../media/image92.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52.svg"/><Relationship Id="rId5" Type="http://schemas.openxmlformats.org/officeDocument/2006/relationships/image" Target="../media/image37.png"/><Relationship Id="rId4" Type="http://schemas.openxmlformats.org/officeDocument/2006/relationships/image" Target="../media/image100.svg"/><Relationship Id="rId9" Type="http://schemas.openxmlformats.org/officeDocument/2006/relationships/image" Target="../media/image103.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image" Target="../media/image111.svg"/><Relationship Id="rId1" Type="http://schemas.openxmlformats.org/officeDocument/2006/relationships/image" Target="../media/image42.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88C6A-F2A4-4D29-898F-4FE115581F1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016DEC-2A84-49F3-9B18-609E1A60AB07}">
      <dgm:prSet custT="1"/>
      <dgm:spPr/>
      <dgm:t>
        <a:bodyPr/>
        <a:lstStyle/>
        <a:p>
          <a:pPr>
            <a:lnSpc>
              <a:spcPct val="100000"/>
            </a:lnSpc>
          </a:pPr>
          <a:r>
            <a:rPr lang="en-US" sz="2200" dirty="0">
              <a:latin typeface="Times New Roman" panose="02020603050405020304" pitchFamily="18" charset="0"/>
              <a:cs typeface="Times New Roman" panose="02020603050405020304" pitchFamily="18" charset="0"/>
            </a:rPr>
            <a:t>A network is a set of devices connected by a media link.</a:t>
          </a:r>
        </a:p>
      </dgm:t>
    </dgm:pt>
    <dgm:pt modelId="{EB0B2B5D-7E73-4E2D-870D-6455E83C8379}" type="parTrans" cxnId="{1739F7FF-1400-476C-B111-B3861B0CC8D4}">
      <dgm:prSet/>
      <dgm:spPr/>
      <dgm:t>
        <a:bodyPr/>
        <a:lstStyle/>
        <a:p>
          <a:endParaRPr lang="en-US"/>
        </a:p>
      </dgm:t>
    </dgm:pt>
    <dgm:pt modelId="{0595088A-D472-402F-A523-4A5FFEC7E21B}" type="sibTrans" cxnId="{1739F7FF-1400-476C-B111-B3861B0CC8D4}">
      <dgm:prSet/>
      <dgm:spPr/>
      <dgm:t>
        <a:bodyPr/>
        <a:lstStyle/>
        <a:p>
          <a:endParaRPr lang="en-US"/>
        </a:p>
      </dgm:t>
    </dgm:pt>
    <dgm:pt modelId="{0DFC9FE3-F791-4643-824E-A8ED06BC5749}">
      <dgm:prSet custT="1"/>
      <dgm:spPr/>
      <dgm:t>
        <a:bodyPr/>
        <a:lstStyle/>
        <a:p>
          <a:pPr algn="just">
            <a:lnSpc>
              <a:spcPct val="100000"/>
            </a:lnSpc>
          </a:pPr>
          <a:r>
            <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Devices often referred to as nodes can</a:t>
          </a:r>
          <a:r>
            <a:rPr lang="en-US" sz="1800" kern="1200" dirty="0"/>
            <a:t> </a:t>
          </a:r>
          <a:r>
            <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be a computer, printer, or  any other devices capable of sending/ receiving data.</a:t>
          </a:r>
        </a:p>
      </dgm:t>
    </dgm:pt>
    <dgm:pt modelId="{E379CB01-F41E-4A37-89F6-47E6F8077DD6}" type="parTrans" cxnId="{EFF3849E-DC86-4A99-B6E0-B42FAB21DA15}">
      <dgm:prSet/>
      <dgm:spPr/>
      <dgm:t>
        <a:bodyPr/>
        <a:lstStyle/>
        <a:p>
          <a:endParaRPr lang="en-US"/>
        </a:p>
      </dgm:t>
    </dgm:pt>
    <dgm:pt modelId="{736A8790-7D32-412B-9BA8-4159AB6450EC}" type="sibTrans" cxnId="{EFF3849E-DC86-4A99-B6E0-B42FAB21DA15}">
      <dgm:prSet/>
      <dgm:spPr/>
      <dgm:t>
        <a:bodyPr/>
        <a:lstStyle/>
        <a:p>
          <a:endParaRPr lang="en-US"/>
        </a:p>
      </dgm:t>
    </dgm:pt>
    <dgm:pt modelId="{03F70683-DF5D-4B8E-87FE-6CD84BA8F5F2}">
      <dgm:prSet custT="1"/>
      <dgm:spPr/>
      <dgm:t>
        <a:bodyPr/>
        <a:lstStyle/>
        <a:p>
          <a:pPr algn="just">
            <a:lnSpc>
              <a:spcPct val="100000"/>
            </a:lnSpc>
          </a:pPr>
          <a:r>
            <a:rPr lang="en-IN" sz="1800" kern="1200" dirty="0"/>
            <a:t>A </a:t>
          </a:r>
          <a:r>
            <a:rPr lang="en-IN"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computer network, often simply referred to as a network, is a collection of computers and devices interconnected by communications channels that facilitate communications and allows sharing of resources and information among interconnected devices.</a:t>
          </a:r>
          <a:endPar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endParaRPr>
        </a:p>
      </dgm:t>
    </dgm:pt>
    <dgm:pt modelId="{34604D03-2DF4-4313-9637-69B46ACDF3BC}" type="parTrans" cxnId="{D6CA8EBE-85E3-4AEC-9022-4313797767CB}">
      <dgm:prSet/>
      <dgm:spPr/>
      <dgm:t>
        <a:bodyPr/>
        <a:lstStyle/>
        <a:p>
          <a:endParaRPr lang="en-US"/>
        </a:p>
      </dgm:t>
    </dgm:pt>
    <dgm:pt modelId="{6E13FC9E-151F-4D4E-BA0B-FD550FEB1A3A}" type="sibTrans" cxnId="{D6CA8EBE-85E3-4AEC-9022-4313797767CB}">
      <dgm:prSet/>
      <dgm:spPr/>
      <dgm:t>
        <a:bodyPr/>
        <a:lstStyle/>
        <a:p>
          <a:endParaRPr lang="en-US"/>
        </a:p>
      </dgm:t>
    </dgm:pt>
    <dgm:pt modelId="{3E468B5F-CAD2-4554-9A81-21B7486435E0}" type="pres">
      <dgm:prSet presAssocID="{20588C6A-F2A4-4D29-898F-4FE115581F17}" presName="root" presStyleCnt="0">
        <dgm:presLayoutVars>
          <dgm:dir/>
          <dgm:resizeHandles val="exact"/>
        </dgm:presLayoutVars>
      </dgm:prSet>
      <dgm:spPr/>
    </dgm:pt>
    <dgm:pt modelId="{1542A837-B1BE-47CE-B329-1D4F68B5873F}" type="pres">
      <dgm:prSet presAssocID="{F8016DEC-2A84-49F3-9B18-609E1A60AB07}" presName="compNode" presStyleCnt="0"/>
      <dgm:spPr/>
    </dgm:pt>
    <dgm:pt modelId="{08DC6057-F279-4992-9044-D4A1EB70BF73}" type="pres">
      <dgm:prSet presAssocID="{F8016DEC-2A84-49F3-9B18-609E1A60AB07}" presName="bgRect" presStyleLbl="bgShp" presStyleIdx="0" presStyleCnt="3" custLinFactNeighborX="-3614" custLinFactNeighborY="3225"/>
      <dgm:spPr/>
    </dgm:pt>
    <dgm:pt modelId="{754E065E-C57F-436D-AA4D-91A42B2FFBD4}" type="pres">
      <dgm:prSet presAssocID="{F8016DEC-2A84-49F3-9B18-609E1A60AB07}"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Network"/>
        </a:ext>
      </dgm:extLst>
    </dgm:pt>
    <dgm:pt modelId="{F76F40DB-B8DF-4EE8-910F-57CE6B1104A6}" type="pres">
      <dgm:prSet presAssocID="{F8016DEC-2A84-49F3-9B18-609E1A60AB07}" presName="spaceRect" presStyleCnt="0"/>
      <dgm:spPr/>
    </dgm:pt>
    <dgm:pt modelId="{453D7141-23D4-43A1-BA2F-A84531E00C07}" type="pres">
      <dgm:prSet presAssocID="{F8016DEC-2A84-49F3-9B18-609E1A60AB07}" presName="parTx" presStyleLbl="revTx" presStyleIdx="0" presStyleCnt="3">
        <dgm:presLayoutVars>
          <dgm:chMax val="0"/>
          <dgm:chPref val="0"/>
        </dgm:presLayoutVars>
      </dgm:prSet>
      <dgm:spPr/>
    </dgm:pt>
    <dgm:pt modelId="{33CC2919-1510-4E51-91A7-D05490612452}" type="pres">
      <dgm:prSet presAssocID="{0595088A-D472-402F-A523-4A5FFEC7E21B}" presName="sibTrans" presStyleCnt="0"/>
      <dgm:spPr/>
    </dgm:pt>
    <dgm:pt modelId="{01DE15AA-980D-4AE6-8BA0-ECCB1C508AC0}" type="pres">
      <dgm:prSet presAssocID="{0DFC9FE3-F791-4643-824E-A8ED06BC5749}" presName="compNode" presStyleCnt="0"/>
      <dgm:spPr/>
    </dgm:pt>
    <dgm:pt modelId="{C69CDF2E-23E1-4364-AC0B-FCF53C2CB9C2}" type="pres">
      <dgm:prSet presAssocID="{0DFC9FE3-F791-4643-824E-A8ED06BC5749}" presName="bgRect" presStyleLbl="bgShp" presStyleIdx="1" presStyleCnt="3"/>
      <dgm:spPr/>
    </dgm:pt>
    <dgm:pt modelId="{7EB8BBEC-4774-48A1-B2CC-CAA25AD529A6}" type="pres">
      <dgm:prSet presAssocID="{0DFC9FE3-F791-4643-824E-A8ED06BC574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x"/>
        </a:ext>
      </dgm:extLst>
    </dgm:pt>
    <dgm:pt modelId="{7E1C29CB-4380-4694-8E63-087AD2531D64}" type="pres">
      <dgm:prSet presAssocID="{0DFC9FE3-F791-4643-824E-A8ED06BC5749}" presName="spaceRect" presStyleCnt="0"/>
      <dgm:spPr/>
    </dgm:pt>
    <dgm:pt modelId="{47558F72-27F4-46AF-AFD0-F49322041400}" type="pres">
      <dgm:prSet presAssocID="{0DFC9FE3-F791-4643-824E-A8ED06BC5749}" presName="parTx" presStyleLbl="revTx" presStyleIdx="1" presStyleCnt="3">
        <dgm:presLayoutVars>
          <dgm:chMax val="0"/>
          <dgm:chPref val="0"/>
        </dgm:presLayoutVars>
      </dgm:prSet>
      <dgm:spPr/>
    </dgm:pt>
    <dgm:pt modelId="{3F98DF49-2531-454E-9FEB-392576BE16F1}" type="pres">
      <dgm:prSet presAssocID="{736A8790-7D32-412B-9BA8-4159AB6450EC}" presName="sibTrans" presStyleCnt="0"/>
      <dgm:spPr/>
    </dgm:pt>
    <dgm:pt modelId="{5EA6B749-AF65-4850-BC37-8875A1BE56D7}" type="pres">
      <dgm:prSet presAssocID="{03F70683-DF5D-4B8E-87FE-6CD84BA8F5F2}" presName="compNode" presStyleCnt="0"/>
      <dgm:spPr/>
    </dgm:pt>
    <dgm:pt modelId="{6E65E964-767B-4716-AB4A-B8B380A71C0F}" type="pres">
      <dgm:prSet presAssocID="{03F70683-DF5D-4B8E-87FE-6CD84BA8F5F2}" presName="bgRect" presStyleLbl="bgShp" presStyleIdx="2" presStyleCnt="3"/>
      <dgm:spPr/>
    </dgm:pt>
    <dgm:pt modelId="{C17F7ADE-FAE7-4311-9522-1A73C4CA7522}" type="pres">
      <dgm:prSet presAssocID="{03F70683-DF5D-4B8E-87FE-6CD84BA8F5F2}"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F7FC11C9-F41A-4922-81D6-521EF6D7EAA2}" type="pres">
      <dgm:prSet presAssocID="{03F70683-DF5D-4B8E-87FE-6CD84BA8F5F2}" presName="spaceRect" presStyleCnt="0"/>
      <dgm:spPr/>
    </dgm:pt>
    <dgm:pt modelId="{4C9D75C3-6CB8-4C8D-80E5-1905BFFAEFBA}" type="pres">
      <dgm:prSet presAssocID="{03F70683-DF5D-4B8E-87FE-6CD84BA8F5F2}" presName="parTx" presStyleLbl="revTx" presStyleIdx="2" presStyleCnt="3">
        <dgm:presLayoutVars>
          <dgm:chMax val="0"/>
          <dgm:chPref val="0"/>
        </dgm:presLayoutVars>
      </dgm:prSet>
      <dgm:spPr/>
    </dgm:pt>
  </dgm:ptLst>
  <dgm:cxnLst>
    <dgm:cxn modelId="{CC4FB823-4E23-41D3-9B94-5B04B7ECA047}" type="presOf" srcId="{0DFC9FE3-F791-4643-824E-A8ED06BC5749}" destId="{47558F72-27F4-46AF-AFD0-F49322041400}" srcOrd="0" destOrd="0" presId="urn:microsoft.com/office/officeart/2018/2/layout/IconVerticalSolidList"/>
    <dgm:cxn modelId="{2702BE38-CDF7-4DB3-B428-79DE95F2F40F}" type="presOf" srcId="{03F70683-DF5D-4B8E-87FE-6CD84BA8F5F2}" destId="{4C9D75C3-6CB8-4C8D-80E5-1905BFFAEFBA}" srcOrd="0" destOrd="0" presId="urn:microsoft.com/office/officeart/2018/2/layout/IconVerticalSolidList"/>
    <dgm:cxn modelId="{E2AC1C6A-923E-41A4-82DF-3EBDF1CB611A}" type="presOf" srcId="{20588C6A-F2A4-4D29-898F-4FE115581F17}" destId="{3E468B5F-CAD2-4554-9A81-21B7486435E0}" srcOrd="0" destOrd="0" presId="urn:microsoft.com/office/officeart/2018/2/layout/IconVerticalSolidList"/>
    <dgm:cxn modelId="{EFF3849E-DC86-4A99-B6E0-B42FAB21DA15}" srcId="{20588C6A-F2A4-4D29-898F-4FE115581F17}" destId="{0DFC9FE3-F791-4643-824E-A8ED06BC5749}" srcOrd="1" destOrd="0" parTransId="{E379CB01-F41E-4A37-89F6-47E6F8077DD6}" sibTransId="{736A8790-7D32-412B-9BA8-4159AB6450EC}"/>
    <dgm:cxn modelId="{D6CA8EBE-85E3-4AEC-9022-4313797767CB}" srcId="{20588C6A-F2A4-4D29-898F-4FE115581F17}" destId="{03F70683-DF5D-4B8E-87FE-6CD84BA8F5F2}" srcOrd="2" destOrd="0" parTransId="{34604D03-2DF4-4313-9637-69B46ACDF3BC}" sibTransId="{6E13FC9E-151F-4D4E-BA0B-FD550FEB1A3A}"/>
    <dgm:cxn modelId="{09AE80D4-C6F8-4F32-BA1E-9C61AA3A8EDE}" type="presOf" srcId="{F8016DEC-2A84-49F3-9B18-609E1A60AB07}" destId="{453D7141-23D4-43A1-BA2F-A84531E00C07}" srcOrd="0" destOrd="0" presId="urn:microsoft.com/office/officeart/2018/2/layout/IconVerticalSolidList"/>
    <dgm:cxn modelId="{1739F7FF-1400-476C-B111-B3861B0CC8D4}" srcId="{20588C6A-F2A4-4D29-898F-4FE115581F17}" destId="{F8016DEC-2A84-49F3-9B18-609E1A60AB07}" srcOrd="0" destOrd="0" parTransId="{EB0B2B5D-7E73-4E2D-870D-6455E83C8379}" sibTransId="{0595088A-D472-402F-A523-4A5FFEC7E21B}"/>
    <dgm:cxn modelId="{F72DAC94-6B4B-4F06-8318-651D152EA6E1}" type="presParOf" srcId="{3E468B5F-CAD2-4554-9A81-21B7486435E0}" destId="{1542A837-B1BE-47CE-B329-1D4F68B5873F}" srcOrd="0" destOrd="0" presId="urn:microsoft.com/office/officeart/2018/2/layout/IconVerticalSolidList"/>
    <dgm:cxn modelId="{94C1A671-7EDB-4889-8008-777B478E2A35}" type="presParOf" srcId="{1542A837-B1BE-47CE-B329-1D4F68B5873F}" destId="{08DC6057-F279-4992-9044-D4A1EB70BF73}" srcOrd="0" destOrd="0" presId="urn:microsoft.com/office/officeart/2018/2/layout/IconVerticalSolidList"/>
    <dgm:cxn modelId="{4A42A860-7E00-4361-AE64-B49A5BF63268}" type="presParOf" srcId="{1542A837-B1BE-47CE-B329-1D4F68B5873F}" destId="{754E065E-C57F-436D-AA4D-91A42B2FFBD4}" srcOrd="1" destOrd="0" presId="urn:microsoft.com/office/officeart/2018/2/layout/IconVerticalSolidList"/>
    <dgm:cxn modelId="{3EE2496E-94B9-49E3-A0D9-00625CF7C2BC}" type="presParOf" srcId="{1542A837-B1BE-47CE-B329-1D4F68B5873F}" destId="{F76F40DB-B8DF-4EE8-910F-57CE6B1104A6}" srcOrd="2" destOrd="0" presId="urn:microsoft.com/office/officeart/2018/2/layout/IconVerticalSolidList"/>
    <dgm:cxn modelId="{6C205B0F-E392-41B1-B5C8-E7BD510F8E22}" type="presParOf" srcId="{1542A837-B1BE-47CE-B329-1D4F68B5873F}" destId="{453D7141-23D4-43A1-BA2F-A84531E00C07}" srcOrd="3" destOrd="0" presId="urn:microsoft.com/office/officeart/2018/2/layout/IconVerticalSolidList"/>
    <dgm:cxn modelId="{3B642F26-17E1-49DA-B48A-4CE58E1EFB44}" type="presParOf" srcId="{3E468B5F-CAD2-4554-9A81-21B7486435E0}" destId="{33CC2919-1510-4E51-91A7-D05490612452}" srcOrd="1" destOrd="0" presId="urn:microsoft.com/office/officeart/2018/2/layout/IconVerticalSolidList"/>
    <dgm:cxn modelId="{6B3F7955-3919-4B66-ABC3-2EAA73BA81FF}" type="presParOf" srcId="{3E468B5F-CAD2-4554-9A81-21B7486435E0}" destId="{01DE15AA-980D-4AE6-8BA0-ECCB1C508AC0}" srcOrd="2" destOrd="0" presId="urn:microsoft.com/office/officeart/2018/2/layout/IconVerticalSolidList"/>
    <dgm:cxn modelId="{17DF9A7B-85D3-4CF8-8B54-6A082660C094}" type="presParOf" srcId="{01DE15AA-980D-4AE6-8BA0-ECCB1C508AC0}" destId="{C69CDF2E-23E1-4364-AC0B-FCF53C2CB9C2}" srcOrd="0" destOrd="0" presId="urn:microsoft.com/office/officeart/2018/2/layout/IconVerticalSolidList"/>
    <dgm:cxn modelId="{28AC4848-9930-4B8D-803E-C93914C4910E}" type="presParOf" srcId="{01DE15AA-980D-4AE6-8BA0-ECCB1C508AC0}" destId="{7EB8BBEC-4774-48A1-B2CC-CAA25AD529A6}" srcOrd="1" destOrd="0" presId="urn:microsoft.com/office/officeart/2018/2/layout/IconVerticalSolidList"/>
    <dgm:cxn modelId="{633B0873-F5D1-47BB-85D5-09F99696F535}" type="presParOf" srcId="{01DE15AA-980D-4AE6-8BA0-ECCB1C508AC0}" destId="{7E1C29CB-4380-4694-8E63-087AD2531D64}" srcOrd="2" destOrd="0" presId="urn:microsoft.com/office/officeart/2018/2/layout/IconVerticalSolidList"/>
    <dgm:cxn modelId="{1C3AA43B-94EF-4B55-A07E-E8CE0B0699E5}" type="presParOf" srcId="{01DE15AA-980D-4AE6-8BA0-ECCB1C508AC0}" destId="{47558F72-27F4-46AF-AFD0-F49322041400}" srcOrd="3" destOrd="0" presId="urn:microsoft.com/office/officeart/2018/2/layout/IconVerticalSolidList"/>
    <dgm:cxn modelId="{91B2AF7D-FBD0-4C4C-99FB-DB40D053C66B}" type="presParOf" srcId="{3E468B5F-CAD2-4554-9A81-21B7486435E0}" destId="{3F98DF49-2531-454E-9FEB-392576BE16F1}" srcOrd="3" destOrd="0" presId="urn:microsoft.com/office/officeart/2018/2/layout/IconVerticalSolidList"/>
    <dgm:cxn modelId="{3F665AA7-D70F-46E0-BBA5-AC098A7DB5B9}" type="presParOf" srcId="{3E468B5F-CAD2-4554-9A81-21B7486435E0}" destId="{5EA6B749-AF65-4850-BC37-8875A1BE56D7}" srcOrd="4" destOrd="0" presId="urn:microsoft.com/office/officeart/2018/2/layout/IconVerticalSolidList"/>
    <dgm:cxn modelId="{3E473E1A-F1A9-47DF-8F7A-A9A2235E3310}" type="presParOf" srcId="{5EA6B749-AF65-4850-BC37-8875A1BE56D7}" destId="{6E65E964-767B-4716-AB4A-B8B380A71C0F}" srcOrd="0" destOrd="0" presId="urn:microsoft.com/office/officeart/2018/2/layout/IconVerticalSolidList"/>
    <dgm:cxn modelId="{84326E36-68BE-4412-9F73-13999DA578CF}" type="presParOf" srcId="{5EA6B749-AF65-4850-BC37-8875A1BE56D7}" destId="{C17F7ADE-FAE7-4311-9522-1A73C4CA7522}" srcOrd="1" destOrd="0" presId="urn:microsoft.com/office/officeart/2018/2/layout/IconVerticalSolidList"/>
    <dgm:cxn modelId="{EA9A256A-F4CB-4D52-BF80-B474FB637AF4}" type="presParOf" srcId="{5EA6B749-AF65-4850-BC37-8875A1BE56D7}" destId="{F7FC11C9-F41A-4922-81D6-521EF6D7EAA2}" srcOrd="2" destOrd="0" presId="urn:microsoft.com/office/officeart/2018/2/layout/IconVerticalSolidList"/>
    <dgm:cxn modelId="{ABD1F4C0-8538-4799-AB47-B09C77EF5B4B}" type="presParOf" srcId="{5EA6B749-AF65-4850-BC37-8875A1BE56D7}" destId="{4C9D75C3-6CB8-4C8D-80E5-1905BFFAEF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B9256C-5305-48D5-A209-B7507CA6133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FD9E0BC-2C7C-4434-B7AB-5AFE3CBE6A8B}">
      <dgm:prSet/>
      <dgm:spPr/>
      <dgm:t>
        <a:bodyPr/>
        <a:lstStyle/>
        <a:p>
          <a:r>
            <a:rPr lang="en-US"/>
            <a:t>Advantages of a Star Topology</a:t>
          </a:r>
        </a:p>
      </dgm:t>
    </dgm:pt>
    <dgm:pt modelId="{1D5B5064-3956-41E8-BA18-A1BCED1D700B}" type="parTrans" cxnId="{D9D0A26D-87A5-46D1-96ED-06D91F1F9F68}">
      <dgm:prSet/>
      <dgm:spPr/>
      <dgm:t>
        <a:bodyPr/>
        <a:lstStyle/>
        <a:p>
          <a:endParaRPr lang="en-US"/>
        </a:p>
      </dgm:t>
    </dgm:pt>
    <dgm:pt modelId="{0B3E67E8-DA6A-49EF-B95D-698A42DF2D19}" type="sibTrans" cxnId="{D9D0A26D-87A5-46D1-96ED-06D91F1F9F68}">
      <dgm:prSet/>
      <dgm:spPr/>
      <dgm:t>
        <a:bodyPr/>
        <a:lstStyle/>
        <a:p>
          <a:endParaRPr lang="en-US"/>
        </a:p>
      </dgm:t>
    </dgm:pt>
    <dgm:pt modelId="{10CD2EEE-4647-4011-ACBA-BC3E10645979}">
      <dgm:prSet/>
      <dgm:spPr/>
      <dgm:t>
        <a:bodyPr/>
        <a:lstStyle/>
        <a:p>
          <a:r>
            <a:rPr lang="en-US"/>
            <a:t>Easy to install and wire.</a:t>
          </a:r>
        </a:p>
      </dgm:t>
    </dgm:pt>
    <dgm:pt modelId="{574FD095-A961-48AB-B0E3-B7A6F5E2E2F9}" type="parTrans" cxnId="{34930E98-6AC2-4198-9B0E-AE88A5F9E81B}">
      <dgm:prSet/>
      <dgm:spPr/>
      <dgm:t>
        <a:bodyPr/>
        <a:lstStyle/>
        <a:p>
          <a:endParaRPr lang="en-US"/>
        </a:p>
      </dgm:t>
    </dgm:pt>
    <dgm:pt modelId="{B95C3199-D00A-4EB6-85F6-9287EA9C821A}" type="sibTrans" cxnId="{34930E98-6AC2-4198-9B0E-AE88A5F9E81B}">
      <dgm:prSet/>
      <dgm:spPr/>
      <dgm:t>
        <a:bodyPr/>
        <a:lstStyle/>
        <a:p>
          <a:endParaRPr lang="en-US"/>
        </a:p>
      </dgm:t>
    </dgm:pt>
    <dgm:pt modelId="{8AD60E24-9486-4E17-B965-240539966446}">
      <dgm:prSet/>
      <dgm:spPr/>
      <dgm:t>
        <a:bodyPr/>
        <a:lstStyle/>
        <a:p>
          <a:r>
            <a:rPr lang="en-US"/>
            <a:t>No disruptions to the network when connecting or  removing devices.</a:t>
          </a:r>
        </a:p>
      </dgm:t>
    </dgm:pt>
    <dgm:pt modelId="{3E2708F5-D395-4866-A577-8682F5F6ACCD}" type="parTrans" cxnId="{37EE9C2E-09F4-4664-808B-8C35A502B44B}">
      <dgm:prSet/>
      <dgm:spPr/>
      <dgm:t>
        <a:bodyPr/>
        <a:lstStyle/>
        <a:p>
          <a:endParaRPr lang="en-US"/>
        </a:p>
      </dgm:t>
    </dgm:pt>
    <dgm:pt modelId="{A2EAAFFF-4C01-4B7A-9AF6-A93E484482FF}" type="sibTrans" cxnId="{37EE9C2E-09F4-4664-808B-8C35A502B44B}">
      <dgm:prSet/>
      <dgm:spPr/>
      <dgm:t>
        <a:bodyPr/>
        <a:lstStyle/>
        <a:p>
          <a:endParaRPr lang="en-US"/>
        </a:p>
      </dgm:t>
    </dgm:pt>
    <dgm:pt modelId="{6AFE5671-129A-4B1F-93A0-70EF7607508A}">
      <dgm:prSet/>
      <dgm:spPr/>
      <dgm:t>
        <a:bodyPr/>
        <a:lstStyle/>
        <a:p>
          <a:r>
            <a:rPr lang="en-US"/>
            <a:t>Easy to detect faults and to remove parts.</a:t>
          </a:r>
        </a:p>
      </dgm:t>
    </dgm:pt>
    <dgm:pt modelId="{38399F74-72D3-4DD8-B723-E17413D006BB}" type="parTrans" cxnId="{8ACA5BFC-B74F-44BC-A0CB-B634084552D9}">
      <dgm:prSet/>
      <dgm:spPr/>
      <dgm:t>
        <a:bodyPr/>
        <a:lstStyle/>
        <a:p>
          <a:endParaRPr lang="en-US"/>
        </a:p>
      </dgm:t>
    </dgm:pt>
    <dgm:pt modelId="{317A56F1-8155-46F3-9A95-E7912015F9FA}" type="sibTrans" cxnId="{8ACA5BFC-B74F-44BC-A0CB-B634084552D9}">
      <dgm:prSet/>
      <dgm:spPr/>
      <dgm:t>
        <a:bodyPr/>
        <a:lstStyle/>
        <a:p>
          <a:endParaRPr lang="en-US"/>
        </a:p>
      </dgm:t>
    </dgm:pt>
    <dgm:pt modelId="{F233CE76-CFE5-4E33-9869-DF56FEE53657}">
      <dgm:prSet/>
      <dgm:spPr/>
      <dgm:t>
        <a:bodyPr/>
        <a:lstStyle/>
        <a:p>
          <a:r>
            <a:rPr lang="en-US"/>
            <a:t>less expensive than a mesh topology.</a:t>
          </a:r>
        </a:p>
      </dgm:t>
    </dgm:pt>
    <dgm:pt modelId="{58E5032D-BD3C-44A4-B2B2-65B4EA79D3E6}" type="parTrans" cxnId="{4683B8B1-55D8-4E41-BF30-7D33E511D887}">
      <dgm:prSet/>
      <dgm:spPr/>
      <dgm:t>
        <a:bodyPr/>
        <a:lstStyle/>
        <a:p>
          <a:endParaRPr lang="en-US"/>
        </a:p>
      </dgm:t>
    </dgm:pt>
    <dgm:pt modelId="{08993B64-1922-4130-A79A-892F98E684E8}" type="sibTrans" cxnId="{4683B8B1-55D8-4E41-BF30-7D33E511D887}">
      <dgm:prSet/>
      <dgm:spPr/>
      <dgm:t>
        <a:bodyPr/>
        <a:lstStyle/>
        <a:p>
          <a:endParaRPr lang="en-US"/>
        </a:p>
      </dgm:t>
    </dgm:pt>
    <dgm:pt modelId="{A79E644A-08A0-4C62-818E-3E793DEBE638}">
      <dgm:prSet/>
      <dgm:spPr/>
      <dgm:t>
        <a:bodyPr/>
        <a:lstStyle/>
        <a:p>
          <a:r>
            <a:rPr lang="en-US"/>
            <a:t>Disadvantages of a Star Topology</a:t>
          </a:r>
        </a:p>
      </dgm:t>
    </dgm:pt>
    <dgm:pt modelId="{81584C6A-9017-4B58-9147-5128BE3F8639}" type="parTrans" cxnId="{E99073FC-C356-414F-9A24-D1082778561E}">
      <dgm:prSet/>
      <dgm:spPr/>
      <dgm:t>
        <a:bodyPr/>
        <a:lstStyle/>
        <a:p>
          <a:endParaRPr lang="en-US"/>
        </a:p>
      </dgm:t>
    </dgm:pt>
    <dgm:pt modelId="{4BB3C81C-209C-4502-9515-B70775C7192A}" type="sibTrans" cxnId="{E99073FC-C356-414F-9A24-D1082778561E}">
      <dgm:prSet/>
      <dgm:spPr/>
      <dgm:t>
        <a:bodyPr/>
        <a:lstStyle/>
        <a:p>
          <a:endParaRPr lang="en-US"/>
        </a:p>
      </dgm:t>
    </dgm:pt>
    <dgm:pt modelId="{E9BEE580-AC58-4CCC-B79C-717EAC3966B5}">
      <dgm:prSet/>
      <dgm:spPr/>
      <dgm:t>
        <a:bodyPr/>
        <a:lstStyle/>
        <a:p>
          <a:r>
            <a:rPr lang="en-US" dirty="0"/>
            <a:t>Requires more cable.</a:t>
          </a:r>
        </a:p>
      </dgm:t>
    </dgm:pt>
    <dgm:pt modelId="{E20D5E21-0989-4171-984B-E22EF07BC30F}" type="parTrans" cxnId="{F633D12B-033F-4F47-8A63-8BCAD5B8DAA1}">
      <dgm:prSet/>
      <dgm:spPr/>
      <dgm:t>
        <a:bodyPr/>
        <a:lstStyle/>
        <a:p>
          <a:endParaRPr lang="en-US"/>
        </a:p>
      </dgm:t>
    </dgm:pt>
    <dgm:pt modelId="{BF2382EF-9CBF-4C61-A31B-E33392A6BD30}" type="sibTrans" cxnId="{F633D12B-033F-4F47-8A63-8BCAD5B8DAA1}">
      <dgm:prSet/>
      <dgm:spPr/>
      <dgm:t>
        <a:bodyPr/>
        <a:lstStyle/>
        <a:p>
          <a:endParaRPr lang="en-US"/>
        </a:p>
      </dgm:t>
    </dgm:pt>
    <dgm:pt modelId="{819BCD02-93D6-49FC-894A-0C299821AFD1}">
      <dgm:prSet/>
      <dgm:spPr/>
      <dgm:t>
        <a:bodyPr/>
        <a:lstStyle/>
        <a:p>
          <a:r>
            <a:rPr lang="en-US" dirty="0"/>
            <a:t>If the hub or switch fails, nodes  attached are disabled.</a:t>
          </a:r>
        </a:p>
      </dgm:t>
    </dgm:pt>
    <dgm:pt modelId="{DDF5D6E5-111E-4F7A-8C29-81EA18F8589D}" type="parTrans" cxnId="{AA67D3BE-D5BB-4FFF-8F00-DB9067C0873F}">
      <dgm:prSet/>
      <dgm:spPr/>
      <dgm:t>
        <a:bodyPr/>
        <a:lstStyle/>
        <a:p>
          <a:endParaRPr lang="en-US"/>
        </a:p>
      </dgm:t>
    </dgm:pt>
    <dgm:pt modelId="{03C02D44-8293-4B0B-AFAB-AC261D5F4257}" type="sibTrans" cxnId="{AA67D3BE-D5BB-4FFF-8F00-DB9067C0873F}">
      <dgm:prSet/>
      <dgm:spPr/>
      <dgm:t>
        <a:bodyPr/>
        <a:lstStyle/>
        <a:p>
          <a:endParaRPr lang="en-US"/>
        </a:p>
      </dgm:t>
    </dgm:pt>
    <dgm:pt modelId="{2EDA9644-EC1F-4B7C-B70D-2B0B4469CAD1}">
      <dgm:prSet/>
      <dgm:spPr/>
      <dgm:t>
        <a:bodyPr/>
        <a:lstStyle/>
        <a:p>
          <a:r>
            <a:rPr lang="en-US" dirty="0"/>
            <a:t>More expensive than linear bus topologies  because of the cost of the hubs.</a:t>
          </a:r>
        </a:p>
      </dgm:t>
    </dgm:pt>
    <dgm:pt modelId="{27DB65A4-5528-49E3-A167-1A69E1C194A4}" type="parTrans" cxnId="{FAB179F4-9FA4-4036-8059-D812591C951D}">
      <dgm:prSet/>
      <dgm:spPr/>
      <dgm:t>
        <a:bodyPr/>
        <a:lstStyle/>
        <a:p>
          <a:endParaRPr lang="en-US"/>
        </a:p>
      </dgm:t>
    </dgm:pt>
    <dgm:pt modelId="{B5657ADF-3142-4D11-9015-400DCA0D7072}" type="sibTrans" cxnId="{FAB179F4-9FA4-4036-8059-D812591C951D}">
      <dgm:prSet/>
      <dgm:spPr/>
      <dgm:t>
        <a:bodyPr/>
        <a:lstStyle/>
        <a:p>
          <a:endParaRPr lang="en-US"/>
        </a:p>
      </dgm:t>
    </dgm:pt>
    <dgm:pt modelId="{FE64D923-10A7-4360-B58D-319B00F3B15C}" type="pres">
      <dgm:prSet presAssocID="{41B9256C-5305-48D5-A209-B7507CA61334}" presName="linear" presStyleCnt="0">
        <dgm:presLayoutVars>
          <dgm:animLvl val="lvl"/>
          <dgm:resizeHandles val="exact"/>
        </dgm:presLayoutVars>
      </dgm:prSet>
      <dgm:spPr/>
    </dgm:pt>
    <dgm:pt modelId="{46A040E7-5C90-4A76-AD4A-88A974302CEA}" type="pres">
      <dgm:prSet presAssocID="{EFD9E0BC-2C7C-4434-B7AB-5AFE3CBE6A8B}" presName="parentText" presStyleLbl="node1" presStyleIdx="0" presStyleCnt="2">
        <dgm:presLayoutVars>
          <dgm:chMax val="0"/>
          <dgm:bulletEnabled val="1"/>
        </dgm:presLayoutVars>
      </dgm:prSet>
      <dgm:spPr/>
    </dgm:pt>
    <dgm:pt modelId="{5E2CECF5-1954-40E9-AA67-D73BE363F71D}" type="pres">
      <dgm:prSet presAssocID="{EFD9E0BC-2C7C-4434-B7AB-5AFE3CBE6A8B}" presName="childText" presStyleLbl="revTx" presStyleIdx="0" presStyleCnt="2">
        <dgm:presLayoutVars>
          <dgm:bulletEnabled val="1"/>
        </dgm:presLayoutVars>
      </dgm:prSet>
      <dgm:spPr/>
    </dgm:pt>
    <dgm:pt modelId="{CEAE7209-356C-4B7B-8697-40FFF52E3851}" type="pres">
      <dgm:prSet presAssocID="{A79E644A-08A0-4C62-818E-3E793DEBE638}" presName="parentText" presStyleLbl="node1" presStyleIdx="1" presStyleCnt="2">
        <dgm:presLayoutVars>
          <dgm:chMax val="0"/>
          <dgm:bulletEnabled val="1"/>
        </dgm:presLayoutVars>
      </dgm:prSet>
      <dgm:spPr/>
    </dgm:pt>
    <dgm:pt modelId="{B4336F38-0BA0-403A-9595-02AF35F93764}" type="pres">
      <dgm:prSet presAssocID="{A79E644A-08A0-4C62-818E-3E793DEBE638}" presName="childText" presStyleLbl="revTx" presStyleIdx="1" presStyleCnt="2">
        <dgm:presLayoutVars>
          <dgm:bulletEnabled val="1"/>
        </dgm:presLayoutVars>
      </dgm:prSet>
      <dgm:spPr/>
    </dgm:pt>
  </dgm:ptLst>
  <dgm:cxnLst>
    <dgm:cxn modelId="{800C1C01-506C-4D17-9232-DBAB3B1E988B}" type="presOf" srcId="{10CD2EEE-4647-4011-ACBA-BC3E10645979}" destId="{5E2CECF5-1954-40E9-AA67-D73BE363F71D}" srcOrd="0" destOrd="0" presId="urn:microsoft.com/office/officeart/2005/8/layout/vList2"/>
    <dgm:cxn modelId="{05F4F306-3BDF-4170-AD42-F172C9424189}" type="presOf" srcId="{A79E644A-08A0-4C62-818E-3E793DEBE638}" destId="{CEAE7209-356C-4B7B-8697-40FFF52E3851}" srcOrd="0" destOrd="0" presId="urn:microsoft.com/office/officeart/2005/8/layout/vList2"/>
    <dgm:cxn modelId="{6C060E12-2FAD-4B2B-8F44-3F3D512B7D28}" type="presOf" srcId="{F233CE76-CFE5-4E33-9869-DF56FEE53657}" destId="{5E2CECF5-1954-40E9-AA67-D73BE363F71D}" srcOrd="0" destOrd="3" presId="urn:microsoft.com/office/officeart/2005/8/layout/vList2"/>
    <dgm:cxn modelId="{F633D12B-033F-4F47-8A63-8BCAD5B8DAA1}" srcId="{A79E644A-08A0-4C62-818E-3E793DEBE638}" destId="{E9BEE580-AC58-4CCC-B79C-717EAC3966B5}" srcOrd="0" destOrd="0" parTransId="{E20D5E21-0989-4171-984B-E22EF07BC30F}" sibTransId="{BF2382EF-9CBF-4C61-A31B-E33392A6BD30}"/>
    <dgm:cxn modelId="{37EE9C2E-09F4-4664-808B-8C35A502B44B}" srcId="{EFD9E0BC-2C7C-4434-B7AB-5AFE3CBE6A8B}" destId="{8AD60E24-9486-4E17-B965-240539966446}" srcOrd="1" destOrd="0" parTransId="{3E2708F5-D395-4866-A577-8682F5F6ACCD}" sibTransId="{A2EAAFFF-4C01-4B7A-9AF6-A93E484482FF}"/>
    <dgm:cxn modelId="{9547A645-8407-4D58-A7A8-3FFDB2FCB9B1}" type="presOf" srcId="{819BCD02-93D6-49FC-894A-0C299821AFD1}" destId="{B4336F38-0BA0-403A-9595-02AF35F93764}" srcOrd="0" destOrd="1" presId="urn:microsoft.com/office/officeart/2005/8/layout/vList2"/>
    <dgm:cxn modelId="{D9D0A26D-87A5-46D1-96ED-06D91F1F9F68}" srcId="{41B9256C-5305-48D5-A209-B7507CA61334}" destId="{EFD9E0BC-2C7C-4434-B7AB-5AFE3CBE6A8B}" srcOrd="0" destOrd="0" parTransId="{1D5B5064-3956-41E8-BA18-A1BCED1D700B}" sibTransId="{0B3E67E8-DA6A-49EF-B95D-698A42DF2D19}"/>
    <dgm:cxn modelId="{1B84408A-D86F-48EA-A4C7-51D1E5D74936}" type="presOf" srcId="{2EDA9644-EC1F-4B7C-B70D-2B0B4469CAD1}" destId="{B4336F38-0BA0-403A-9595-02AF35F93764}" srcOrd="0" destOrd="2" presId="urn:microsoft.com/office/officeart/2005/8/layout/vList2"/>
    <dgm:cxn modelId="{34930E98-6AC2-4198-9B0E-AE88A5F9E81B}" srcId="{EFD9E0BC-2C7C-4434-B7AB-5AFE3CBE6A8B}" destId="{10CD2EEE-4647-4011-ACBA-BC3E10645979}" srcOrd="0" destOrd="0" parTransId="{574FD095-A961-48AB-B0E3-B7A6F5E2E2F9}" sibTransId="{B95C3199-D00A-4EB6-85F6-9287EA9C821A}"/>
    <dgm:cxn modelId="{94E2D7A3-772F-425C-B23A-C7C54735FF72}" type="presOf" srcId="{8AD60E24-9486-4E17-B965-240539966446}" destId="{5E2CECF5-1954-40E9-AA67-D73BE363F71D}" srcOrd="0" destOrd="1" presId="urn:microsoft.com/office/officeart/2005/8/layout/vList2"/>
    <dgm:cxn modelId="{4A4A42AE-7AEB-4E8F-8EBB-EA1F2C121DF5}" type="presOf" srcId="{6AFE5671-129A-4B1F-93A0-70EF7607508A}" destId="{5E2CECF5-1954-40E9-AA67-D73BE363F71D}" srcOrd="0" destOrd="2" presId="urn:microsoft.com/office/officeart/2005/8/layout/vList2"/>
    <dgm:cxn modelId="{4683B8B1-55D8-4E41-BF30-7D33E511D887}" srcId="{EFD9E0BC-2C7C-4434-B7AB-5AFE3CBE6A8B}" destId="{F233CE76-CFE5-4E33-9869-DF56FEE53657}" srcOrd="3" destOrd="0" parTransId="{58E5032D-BD3C-44A4-B2B2-65B4EA79D3E6}" sibTransId="{08993B64-1922-4130-A79A-892F98E684E8}"/>
    <dgm:cxn modelId="{AA67D3BE-D5BB-4FFF-8F00-DB9067C0873F}" srcId="{A79E644A-08A0-4C62-818E-3E793DEBE638}" destId="{819BCD02-93D6-49FC-894A-0C299821AFD1}" srcOrd="1" destOrd="0" parTransId="{DDF5D6E5-111E-4F7A-8C29-81EA18F8589D}" sibTransId="{03C02D44-8293-4B0B-AFAB-AC261D5F4257}"/>
    <dgm:cxn modelId="{B73714CF-AFC3-4028-96E1-BBD62F28E52D}" type="presOf" srcId="{41B9256C-5305-48D5-A209-B7507CA61334}" destId="{FE64D923-10A7-4360-B58D-319B00F3B15C}" srcOrd="0" destOrd="0" presId="urn:microsoft.com/office/officeart/2005/8/layout/vList2"/>
    <dgm:cxn modelId="{773A4DCF-FC90-477C-BE50-D9531515627B}" type="presOf" srcId="{E9BEE580-AC58-4CCC-B79C-717EAC3966B5}" destId="{B4336F38-0BA0-403A-9595-02AF35F93764}" srcOrd="0" destOrd="0" presId="urn:microsoft.com/office/officeart/2005/8/layout/vList2"/>
    <dgm:cxn modelId="{C46796D6-379D-4650-971E-56A63B692FC0}" type="presOf" srcId="{EFD9E0BC-2C7C-4434-B7AB-5AFE3CBE6A8B}" destId="{46A040E7-5C90-4A76-AD4A-88A974302CEA}" srcOrd="0" destOrd="0" presId="urn:microsoft.com/office/officeart/2005/8/layout/vList2"/>
    <dgm:cxn modelId="{FAB179F4-9FA4-4036-8059-D812591C951D}" srcId="{A79E644A-08A0-4C62-818E-3E793DEBE638}" destId="{2EDA9644-EC1F-4B7C-B70D-2B0B4469CAD1}" srcOrd="2" destOrd="0" parTransId="{27DB65A4-5528-49E3-A167-1A69E1C194A4}" sibTransId="{B5657ADF-3142-4D11-9015-400DCA0D7072}"/>
    <dgm:cxn modelId="{8ACA5BFC-B74F-44BC-A0CB-B634084552D9}" srcId="{EFD9E0BC-2C7C-4434-B7AB-5AFE3CBE6A8B}" destId="{6AFE5671-129A-4B1F-93A0-70EF7607508A}" srcOrd="2" destOrd="0" parTransId="{38399F74-72D3-4DD8-B723-E17413D006BB}" sibTransId="{317A56F1-8155-46F3-9A95-E7912015F9FA}"/>
    <dgm:cxn modelId="{E99073FC-C356-414F-9A24-D1082778561E}" srcId="{41B9256C-5305-48D5-A209-B7507CA61334}" destId="{A79E644A-08A0-4C62-818E-3E793DEBE638}" srcOrd="1" destOrd="0" parTransId="{81584C6A-9017-4B58-9147-5128BE3F8639}" sibTransId="{4BB3C81C-209C-4502-9515-B70775C7192A}"/>
    <dgm:cxn modelId="{142C1E84-2BA8-484F-9041-5BD8FA640A22}" type="presParOf" srcId="{FE64D923-10A7-4360-B58D-319B00F3B15C}" destId="{46A040E7-5C90-4A76-AD4A-88A974302CEA}" srcOrd="0" destOrd="0" presId="urn:microsoft.com/office/officeart/2005/8/layout/vList2"/>
    <dgm:cxn modelId="{C5464B52-F460-4496-AC55-6E9D1E5BE2F2}" type="presParOf" srcId="{FE64D923-10A7-4360-B58D-319B00F3B15C}" destId="{5E2CECF5-1954-40E9-AA67-D73BE363F71D}" srcOrd="1" destOrd="0" presId="urn:microsoft.com/office/officeart/2005/8/layout/vList2"/>
    <dgm:cxn modelId="{F995DBC0-8919-48FD-9901-A0F5C25516E1}" type="presParOf" srcId="{FE64D923-10A7-4360-B58D-319B00F3B15C}" destId="{CEAE7209-356C-4B7B-8697-40FFF52E3851}" srcOrd="2" destOrd="0" presId="urn:microsoft.com/office/officeart/2005/8/layout/vList2"/>
    <dgm:cxn modelId="{20AB5749-11A3-48B1-9668-E82964AE34EB}" type="presParOf" srcId="{FE64D923-10A7-4360-B58D-319B00F3B15C}" destId="{B4336F38-0BA0-403A-9595-02AF35F9376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4EACF3-560E-46F4-A07A-3AC222A961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B3CF9FE-99DC-47F2-BEEB-99135663AC50}">
      <dgm:prSet custT="1"/>
      <dgm:spPr/>
      <dgm:t>
        <a:bodyPr/>
        <a:lstStyle/>
        <a:p>
          <a:pPr>
            <a:lnSpc>
              <a:spcPct val="100000"/>
            </a:lnSpc>
          </a:pPr>
          <a:r>
            <a:rPr lang="en-US" sz="2000">
              <a:latin typeface="Times New Roman" panose="02020603050405020304" pitchFamily="18" charset="0"/>
              <a:cs typeface="Times New Roman" panose="02020603050405020304" pitchFamily="18" charset="0"/>
            </a:rPr>
            <a:t>In a ring topology, each device has a dedicated point-to-point connection with only the two devices on either side of it. </a:t>
          </a:r>
        </a:p>
      </dgm:t>
    </dgm:pt>
    <dgm:pt modelId="{FD8CC045-FD3F-4C2B-BA2B-F235EAD38D46}" type="parTrans" cxnId="{7DEB5461-97C9-4F0B-9BF0-3057413FE52F}">
      <dgm:prSet/>
      <dgm:spPr/>
      <dgm:t>
        <a:bodyPr/>
        <a:lstStyle/>
        <a:p>
          <a:endParaRPr lang="en-US"/>
        </a:p>
      </dgm:t>
    </dgm:pt>
    <dgm:pt modelId="{5B47417A-CB1E-49FD-ADEE-405CB5EA0C3A}" type="sibTrans" cxnId="{7DEB5461-97C9-4F0B-9BF0-3057413FE52F}">
      <dgm:prSet/>
      <dgm:spPr/>
      <dgm:t>
        <a:bodyPr/>
        <a:lstStyle/>
        <a:p>
          <a:pPr>
            <a:lnSpc>
              <a:spcPct val="100000"/>
            </a:lnSpc>
          </a:pPr>
          <a:endParaRPr lang="en-US"/>
        </a:p>
      </dgm:t>
    </dgm:pt>
    <dgm:pt modelId="{2101F426-22A3-4D84-92E3-7BC369973904}">
      <dgm:prSet custT="1"/>
      <dgm:spPr/>
      <dgm:t>
        <a:bodyPr/>
        <a:lstStyle/>
        <a:p>
          <a:pPr>
            <a:lnSpc>
              <a:spcPct val="100000"/>
            </a:lnSpc>
          </a:pPr>
          <a:r>
            <a:rPr lang="en-US" sz="2000">
              <a:latin typeface="Times New Roman" panose="02020603050405020304" pitchFamily="18" charset="0"/>
              <a:cs typeface="Times New Roman" panose="02020603050405020304" pitchFamily="18" charset="0"/>
            </a:rPr>
            <a:t>A signal is passed along the ring in one direction, from device to device, until it reaches its destination. </a:t>
          </a:r>
        </a:p>
      </dgm:t>
    </dgm:pt>
    <dgm:pt modelId="{8A48D8C8-FBEC-409E-A83C-583393D13C52}" type="parTrans" cxnId="{3EE05F3A-CB80-4E24-8D1F-6F94E20A1039}">
      <dgm:prSet/>
      <dgm:spPr/>
      <dgm:t>
        <a:bodyPr/>
        <a:lstStyle/>
        <a:p>
          <a:endParaRPr lang="en-US"/>
        </a:p>
      </dgm:t>
    </dgm:pt>
    <dgm:pt modelId="{A079B062-D5E6-49FF-B02D-43190C75F134}" type="sibTrans" cxnId="{3EE05F3A-CB80-4E24-8D1F-6F94E20A1039}">
      <dgm:prSet/>
      <dgm:spPr/>
      <dgm:t>
        <a:bodyPr/>
        <a:lstStyle/>
        <a:p>
          <a:pPr>
            <a:lnSpc>
              <a:spcPct val="100000"/>
            </a:lnSpc>
          </a:pPr>
          <a:endParaRPr lang="en-US"/>
        </a:p>
      </dgm:t>
    </dgm:pt>
    <dgm:pt modelId="{5245B286-4A67-47E2-886D-AE8FD08C50BE}">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Each device in the ring incorporates a repeater. </a:t>
          </a:r>
        </a:p>
      </dgm:t>
    </dgm:pt>
    <dgm:pt modelId="{8BEA0E02-0E1D-4B77-BA35-D411A5444A63}" type="parTrans" cxnId="{DCC36D87-9DB9-4C59-9351-9C8AD89C9A4A}">
      <dgm:prSet/>
      <dgm:spPr/>
      <dgm:t>
        <a:bodyPr/>
        <a:lstStyle/>
        <a:p>
          <a:endParaRPr lang="en-US"/>
        </a:p>
      </dgm:t>
    </dgm:pt>
    <dgm:pt modelId="{DA386E50-B532-43FC-8BC3-662C41CE82A7}" type="sibTrans" cxnId="{DCC36D87-9DB9-4C59-9351-9C8AD89C9A4A}">
      <dgm:prSet/>
      <dgm:spPr/>
      <dgm:t>
        <a:bodyPr/>
        <a:lstStyle/>
        <a:p>
          <a:pPr>
            <a:lnSpc>
              <a:spcPct val="100000"/>
            </a:lnSpc>
          </a:pPr>
          <a:endParaRPr lang="en-US"/>
        </a:p>
      </dgm:t>
    </dgm:pt>
    <dgm:pt modelId="{1B7FA853-4441-4FE7-9B58-3EB479E4C285}">
      <dgm:prSet custT="1"/>
      <dgm:spPr/>
      <dgm:t>
        <a:bodyPr/>
        <a:lstStyle/>
        <a:p>
          <a:pPr>
            <a:lnSpc>
              <a:spcPct val="100000"/>
            </a:lnSpc>
          </a:pPr>
          <a:r>
            <a:rPr lang="en-US" sz="2000"/>
            <a:t>Today, the need for higher-speed LANs has made this topology less popular. </a:t>
          </a:r>
        </a:p>
      </dgm:t>
    </dgm:pt>
    <dgm:pt modelId="{025F76D8-8225-42E0-9951-4C3B26287FA3}" type="parTrans" cxnId="{2946DF88-1D8F-4294-84D9-306ACF6CFD15}">
      <dgm:prSet/>
      <dgm:spPr/>
      <dgm:t>
        <a:bodyPr/>
        <a:lstStyle/>
        <a:p>
          <a:endParaRPr lang="en-US"/>
        </a:p>
      </dgm:t>
    </dgm:pt>
    <dgm:pt modelId="{1BF5654C-5F8C-4C92-9CE2-438AC5D62E3B}" type="sibTrans" cxnId="{2946DF88-1D8F-4294-84D9-306ACF6CFD15}">
      <dgm:prSet/>
      <dgm:spPr/>
      <dgm:t>
        <a:bodyPr/>
        <a:lstStyle/>
        <a:p>
          <a:endParaRPr lang="en-US"/>
        </a:p>
      </dgm:t>
    </dgm:pt>
    <dgm:pt modelId="{67BA194C-AE33-4572-BE9C-B00633D09F35}" type="pres">
      <dgm:prSet presAssocID="{344EACF3-560E-46F4-A07A-3AC222A96157}" presName="root" presStyleCnt="0">
        <dgm:presLayoutVars>
          <dgm:dir/>
          <dgm:resizeHandles val="exact"/>
        </dgm:presLayoutVars>
      </dgm:prSet>
      <dgm:spPr/>
    </dgm:pt>
    <dgm:pt modelId="{44A8831A-2F59-44D0-9D9A-648F69EA6D33}" type="pres">
      <dgm:prSet presAssocID="{2B3CF9FE-99DC-47F2-BEEB-99135663AC50}" presName="compNode" presStyleCnt="0"/>
      <dgm:spPr/>
    </dgm:pt>
    <dgm:pt modelId="{35744F66-16B8-4E64-828A-2A2BAC7D67F3}" type="pres">
      <dgm:prSet presAssocID="{2B3CF9FE-99DC-47F2-BEEB-99135663AC50}" presName="bgRect" presStyleLbl="bgShp" presStyleIdx="0" presStyleCnt="4"/>
      <dgm:spPr/>
    </dgm:pt>
    <dgm:pt modelId="{298CAC1D-0146-44DD-91F8-B4910431679A}" type="pres">
      <dgm:prSet presAssocID="{2B3CF9FE-99DC-47F2-BEEB-99135663AC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ream"/>
        </a:ext>
      </dgm:extLst>
    </dgm:pt>
    <dgm:pt modelId="{BA6EA86E-35E7-46DD-89CF-429F2DAB15FB}" type="pres">
      <dgm:prSet presAssocID="{2B3CF9FE-99DC-47F2-BEEB-99135663AC50}" presName="spaceRect" presStyleCnt="0"/>
      <dgm:spPr/>
    </dgm:pt>
    <dgm:pt modelId="{968661E4-6864-4AC1-B8DD-E149038CA796}" type="pres">
      <dgm:prSet presAssocID="{2B3CF9FE-99DC-47F2-BEEB-99135663AC50}" presName="parTx" presStyleLbl="revTx" presStyleIdx="0" presStyleCnt="4">
        <dgm:presLayoutVars>
          <dgm:chMax val="0"/>
          <dgm:chPref val="0"/>
        </dgm:presLayoutVars>
      </dgm:prSet>
      <dgm:spPr/>
    </dgm:pt>
    <dgm:pt modelId="{4FD9ACF9-3FAE-42A3-8EDE-35F162954C3A}" type="pres">
      <dgm:prSet presAssocID="{5B47417A-CB1E-49FD-ADEE-405CB5EA0C3A}" presName="sibTrans" presStyleCnt="0"/>
      <dgm:spPr/>
    </dgm:pt>
    <dgm:pt modelId="{A2CB219B-0DD7-4D71-8D27-E1E52B5859F5}" type="pres">
      <dgm:prSet presAssocID="{2101F426-22A3-4D84-92E3-7BC369973904}" presName="compNode" presStyleCnt="0"/>
      <dgm:spPr/>
    </dgm:pt>
    <dgm:pt modelId="{8A7CF835-2A30-4967-88FF-0BE4A06E7847}" type="pres">
      <dgm:prSet presAssocID="{2101F426-22A3-4D84-92E3-7BC369973904}" presName="bgRect" presStyleLbl="bgShp" presStyleIdx="1" presStyleCnt="4"/>
      <dgm:spPr/>
    </dgm:pt>
    <dgm:pt modelId="{E6B7F188-44E6-4BC1-A613-136F17815D37}" type="pres">
      <dgm:prSet presAssocID="{2101F426-22A3-4D84-92E3-7BC3699739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AD608718-7AD8-4FF2-AAD9-B3EE1A48DC72}" type="pres">
      <dgm:prSet presAssocID="{2101F426-22A3-4D84-92E3-7BC369973904}" presName="spaceRect" presStyleCnt="0"/>
      <dgm:spPr/>
    </dgm:pt>
    <dgm:pt modelId="{67E492EA-4D29-4204-A210-A741CA1B14FB}" type="pres">
      <dgm:prSet presAssocID="{2101F426-22A3-4D84-92E3-7BC369973904}" presName="parTx" presStyleLbl="revTx" presStyleIdx="1" presStyleCnt="4">
        <dgm:presLayoutVars>
          <dgm:chMax val="0"/>
          <dgm:chPref val="0"/>
        </dgm:presLayoutVars>
      </dgm:prSet>
      <dgm:spPr/>
    </dgm:pt>
    <dgm:pt modelId="{3D02F06C-EBEB-401B-8871-C163366F7B3E}" type="pres">
      <dgm:prSet presAssocID="{A079B062-D5E6-49FF-B02D-43190C75F134}" presName="sibTrans" presStyleCnt="0"/>
      <dgm:spPr/>
    </dgm:pt>
    <dgm:pt modelId="{78C2951C-CEBA-4F66-A2EB-EB667E05BC8F}" type="pres">
      <dgm:prSet presAssocID="{5245B286-4A67-47E2-886D-AE8FD08C50BE}" presName="compNode" presStyleCnt="0"/>
      <dgm:spPr/>
    </dgm:pt>
    <dgm:pt modelId="{BDD7CEE3-43BE-4B48-9FD8-8C3FCB514481}" type="pres">
      <dgm:prSet presAssocID="{5245B286-4A67-47E2-886D-AE8FD08C50BE}" presName="bgRect" presStyleLbl="bgShp" presStyleIdx="2" presStyleCnt="4"/>
      <dgm:spPr/>
    </dgm:pt>
    <dgm:pt modelId="{7103F6F0-3A08-4DFA-A324-E1E936D56163}" type="pres">
      <dgm:prSet presAssocID="{5245B286-4A67-47E2-886D-AE8FD08C50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te Ringer"/>
        </a:ext>
      </dgm:extLst>
    </dgm:pt>
    <dgm:pt modelId="{AC70D36D-2A14-42CD-BADE-535A3DEF5E98}" type="pres">
      <dgm:prSet presAssocID="{5245B286-4A67-47E2-886D-AE8FD08C50BE}" presName="spaceRect" presStyleCnt="0"/>
      <dgm:spPr/>
    </dgm:pt>
    <dgm:pt modelId="{D01CA19B-5156-4848-AFF7-7D8CAC667B33}" type="pres">
      <dgm:prSet presAssocID="{5245B286-4A67-47E2-886D-AE8FD08C50BE}" presName="parTx" presStyleLbl="revTx" presStyleIdx="2" presStyleCnt="4">
        <dgm:presLayoutVars>
          <dgm:chMax val="0"/>
          <dgm:chPref val="0"/>
        </dgm:presLayoutVars>
      </dgm:prSet>
      <dgm:spPr/>
    </dgm:pt>
    <dgm:pt modelId="{533C2323-853A-4B1F-A7CD-6A42F9F8852A}" type="pres">
      <dgm:prSet presAssocID="{DA386E50-B532-43FC-8BC3-662C41CE82A7}" presName="sibTrans" presStyleCnt="0"/>
      <dgm:spPr/>
    </dgm:pt>
    <dgm:pt modelId="{30E4440C-6C18-47A6-B796-DDE12172F136}" type="pres">
      <dgm:prSet presAssocID="{1B7FA853-4441-4FE7-9B58-3EB479E4C285}" presName="compNode" presStyleCnt="0"/>
      <dgm:spPr/>
    </dgm:pt>
    <dgm:pt modelId="{8D9A1736-CCE0-4A6E-B2EE-66D68AF6C0C2}" type="pres">
      <dgm:prSet presAssocID="{1B7FA853-4441-4FE7-9B58-3EB479E4C285}" presName="bgRect" presStyleLbl="bgShp" presStyleIdx="3" presStyleCnt="4"/>
      <dgm:spPr/>
    </dgm:pt>
    <dgm:pt modelId="{88912B81-1138-4043-8830-78DD86227D2A}" type="pres">
      <dgm:prSet presAssocID="{1B7FA853-4441-4FE7-9B58-3EB479E4C28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a:ext>
      </dgm:extLst>
    </dgm:pt>
    <dgm:pt modelId="{12AB0BDF-5622-422A-8106-F4A84B30811F}" type="pres">
      <dgm:prSet presAssocID="{1B7FA853-4441-4FE7-9B58-3EB479E4C285}" presName="spaceRect" presStyleCnt="0"/>
      <dgm:spPr/>
    </dgm:pt>
    <dgm:pt modelId="{978FEF98-B970-4F16-9BBC-3DCA0EBD658D}" type="pres">
      <dgm:prSet presAssocID="{1B7FA853-4441-4FE7-9B58-3EB479E4C285}" presName="parTx" presStyleLbl="revTx" presStyleIdx="3" presStyleCnt="4">
        <dgm:presLayoutVars>
          <dgm:chMax val="0"/>
          <dgm:chPref val="0"/>
        </dgm:presLayoutVars>
      </dgm:prSet>
      <dgm:spPr/>
    </dgm:pt>
  </dgm:ptLst>
  <dgm:cxnLst>
    <dgm:cxn modelId="{3EE05F3A-CB80-4E24-8D1F-6F94E20A1039}" srcId="{344EACF3-560E-46F4-A07A-3AC222A96157}" destId="{2101F426-22A3-4D84-92E3-7BC369973904}" srcOrd="1" destOrd="0" parTransId="{8A48D8C8-FBEC-409E-A83C-583393D13C52}" sibTransId="{A079B062-D5E6-49FF-B02D-43190C75F134}"/>
    <dgm:cxn modelId="{C05D6D3E-654D-42F0-A7CA-1BD1B722622F}" type="presOf" srcId="{2B3CF9FE-99DC-47F2-BEEB-99135663AC50}" destId="{968661E4-6864-4AC1-B8DD-E149038CA796}" srcOrd="0" destOrd="0" presId="urn:microsoft.com/office/officeart/2018/2/layout/IconVerticalSolidList"/>
    <dgm:cxn modelId="{7DEB5461-97C9-4F0B-9BF0-3057413FE52F}" srcId="{344EACF3-560E-46F4-A07A-3AC222A96157}" destId="{2B3CF9FE-99DC-47F2-BEEB-99135663AC50}" srcOrd="0" destOrd="0" parTransId="{FD8CC045-FD3F-4C2B-BA2B-F235EAD38D46}" sibTransId="{5B47417A-CB1E-49FD-ADEE-405CB5EA0C3A}"/>
    <dgm:cxn modelId="{35573045-FA2E-4F0D-8DDE-E25FD877BC0A}" type="presOf" srcId="{1B7FA853-4441-4FE7-9B58-3EB479E4C285}" destId="{978FEF98-B970-4F16-9BBC-3DCA0EBD658D}" srcOrd="0" destOrd="0" presId="urn:microsoft.com/office/officeart/2018/2/layout/IconVerticalSolidList"/>
    <dgm:cxn modelId="{DCC36D87-9DB9-4C59-9351-9C8AD89C9A4A}" srcId="{344EACF3-560E-46F4-A07A-3AC222A96157}" destId="{5245B286-4A67-47E2-886D-AE8FD08C50BE}" srcOrd="2" destOrd="0" parTransId="{8BEA0E02-0E1D-4B77-BA35-D411A5444A63}" sibTransId="{DA386E50-B532-43FC-8BC3-662C41CE82A7}"/>
    <dgm:cxn modelId="{2946DF88-1D8F-4294-84D9-306ACF6CFD15}" srcId="{344EACF3-560E-46F4-A07A-3AC222A96157}" destId="{1B7FA853-4441-4FE7-9B58-3EB479E4C285}" srcOrd="3" destOrd="0" parTransId="{025F76D8-8225-42E0-9951-4C3B26287FA3}" sibTransId="{1BF5654C-5F8C-4C92-9CE2-438AC5D62E3B}"/>
    <dgm:cxn modelId="{FFE6E891-81AE-4BCA-9B5B-A1AC8A7362CC}" type="presOf" srcId="{5245B286-4A67-47E2-886D-AE8FD08C50BE}" destId="{D01CA19B-5156-4848-AFF7-7D8CAC667B33}" srcOrd="0" destOrd="0" presId="urn:microsoft.com/office/officeart/2018/2/layout/IconVerticalSolidList"/>
    <dgm:cxn modelId="{341DF4E8-8071-456F-8C9C-ABC92EDD90AF}" type="presOf" srcId="{344EACF3-560E-46F4-A07A-3AC222A96157}" destId="{67BA194C-AE33-4572-BE9C-B00633D09F35}" srcOrd="0" destOrd="0" presId="urn:microsoft.com/office/officeart/2018/2/layout/IconVerticalSolidList"/>
    <dgm:cxn modelId="{8F6911EE-EA84-42F3-9360-B98113E4A989}" type="presOf" srcId="{2101F426-22A3-4D84-92E3-7BC369973904}" destId="{67E492EA-4D29-4204-A210-A741CA1B14FB}" srcOrd="0" destOrd="0" presId="urn:microsoft.com/office/officeart/2018/2/layout/IconVerticalSolidList"/>
    <dgm:cxn modelId="{02D9D43A-AC1D-4BE1-83E7-DBB061858926}" type="presParOf" srcId="{67BA194C-AE33-4572-BE9C-B00633D09F35}" destId="{44A8831A-2F59-44D0-9D9A-648F69EA6D33}" srcOrd="0" destOrd="0" presId="urn:microsoft.com/office/officeart/2018/2/layout/IconVerticalSolidList"/>
    <dgm:cxn modelId="{E0BECA7B-6C8B-48A4-B6BD-0A660C7D5330}" type="presParOf" srcId="{44A8831A-2F59-44D0-9D9A-648F69EA6D33}" destId="{35744F66-16B8-4E64-828A-2A2BAC7D67F3}" srcOrd="0" destOrd="0" presId="urn:microsoft.com/office/officeart/2018/2/layout/IconVerticalSolidList"/>
    <dgm:cxn modelId="{F57DD540-F79D-44D7-BC25-A1EF5C78C4E0}" type="presParOf" srcId="{44A8831A-2F59-44D0-9D9A-648F69EA6D33}" destId="{298CAC1D-0146-44DD-91F8-B4910431679A}" srcOrd="1" destOrd="0" presId="urn:microsoft.com/office/officeart/2018/2/layout/IconVerticalSolidList"/>
    <dgm:cxn modelId="{BA701587-9613-4BF4-B46C-32A96C3E7A9B}" type="presParOf" srcId="{44A8831A-2F59-44D0-9D9A-648F69EA6D33}" destId="{BA6EA86E-35E7-46DD-89CF-429F2DAB15FB}" srcOrd="2" destOrd="0" presId="urn:microsoft.com/office/officeart/2018/2/layout/IconVerticalSolidList"/>
    <dgm:cxn modelId="{847E569A-590B-427C-900D-4E692D475560}" type="presParOf" srcId="{44A8831A-2F59-44D0-9D9A-648F69EA6D33}" destId="{968661E4-6864-4AC1-B8DD-E149038CA796}" srcOrd="3" destOrd="0" presId="urn:microsoft.com/office/officeart/2018/2/layout/IconVerticalSolidList"/>
    <dgm:cxn modelId="{6086EFB8-7BA7-4047-BEA8-8FD126DEDF0D}" type="presParOf" srcId="{67BA194C-AE33-4572-BE9C-B00633D09F35}" destId="{4FD9ACF9-3FAE-42A3-8EDE-35F162954C3A}" srcOrd="1" destOrd="0" presId="urn:microsoft.com/office/officeart/2018/2/layout/IconVerticalSolidList"/>
    <dgm:cxn modelId="{F27838A4-D49A-43C6-BD39-024D24B698FB}" type="presParOf" srcId="{67BA194C-AE33-4572-BE9C-B00633D09F35}" destId="{A2CB219B-0DD7-4D71-8D27-E1E52B5859F5}" srcOrd="2" destOrd="0" presId="urn:microsoft.com/office/officeart/2018/2/layout/IconVerticalSolidList"/>
    <dgm:cxn modelId="{331A3D92-B6B9-410E-8FF3-6BE0B085CC8B}" type="presParOf" srcId="{A2CB219B-0DD7-4D71-8D27-E1E52B5859F5}" destId="{8A7CF835-2A30-4967-88FF-0BE4A06E7847}" srcOrd="0" destOrd="0" presId="urn:microsoft.com/office/officeart/2018/2/layout/IconVerticalSolidList"/>
    <dgm:cxn modelId="{0BEC02D0-CF18-4BD8-845E-F54C359649EB}" type="presParOf" srcId="{A2CB219B-0DD7-4D71-8D27-E1E52B5859F5}" destId="{E6B7F188-44E6-4BC1-A613-136F17815D37}" srcOrd="1" destOrd="0" presId="urn:microsoft.com/office/officeart/2018/2/layout/IconVerticalSolidList"/>
    <dgm:cxn modelId="{E637BC3B-6E50-4837-A38F-FE48E814F010}" type="presParOf" srcId="{A2CB219B-0DD7-4D71-8D27-E1E52B5859F5}" destId="{AD608718-7AD8-4FF2-AAD9-B3EE1A48DC72}" srcOrd="2" destOrd="0" presId="urn:microsoft.com/office/officeart/2018/2/layout/IconVerticalSolidList"/>
    <dgm:cxn modelId="{0B3D17AB-1976-4DEF-A1D2-92B9E35825E1}" type="presParOf" srcId="{A2CB219B-0DD7-4D71-8D27-E1E52B5859F5}" destId="{67E492EA-4D29-4204-A210-A741CA1B14FB}" srcOrd="3" destOrd="0" presId="urn:microsoft.com/office/officeart/2018/2/layout/IconVerticalSolidList"/>
    <dgm:cxn modelId="{295C9265-2910-4DC4-8DE0-4D77E308BA97}" type="presParOf" srcId="{67BA194C-AE33-4572-BE9C-B00633D09F35}" destId="{3D02F06C-EBEB-401B-8871-C163366F7B3E}" srcOrd="3" destOrd="0" presId="urn:microsoft.com/office/officeart/2018/2/layout/IconVerticalSolidList"/>
    <dgm:cxn modelId="{04872E51-B091-4DCB-AD29-7BBFADB8E0D8}" type="presParOf" srcId="{67BA194C-AE33-4572-BE9C-B00633D09F35}" destId="{78C2951C-CEBA-4F66-A2EB-EB667E05BC8F}" srcOrd="4" destOrd="0" presId="urn:microsoft.com/office/officeart/2018/2/layout/IconVerticalSolidList"/>
    <dgm:cxn modelId="{0F674918-2DFB-4BE4-A9BD-970E7DE6501E}" type="presParOf" srcId="{78C2951C-CEBA-4F66-A2EB-EB667E05BC8F}" destId="{BDD7CEE3-43BE-4B48-9FD8-8C3FCB514481}" srcOrd="0" destOrd="0" presId="urn:microsoft.com/office/officeart/2018/2/layout/IconVerticalSolidList"/>
    <dgm:cxn modelId="{FBEC4813-452F-4048-A13B-326719E9EF4B}" type="presParOf" srcId="{78C2951C-CEBA-4F66-A2EB-EB667E05BC8F}" destId="{7103F6F0-3A08-4DFA-A324-E1E936D56163}" srcOrd="1" destOrd="0" presId="urn:microsoft.com/office/officeart/2018/2/layout/IconVerticalSolidList"/>
    <dgm:cxn modelId="{3AE2168E-EE84-48EF-8BC9-4687765F64DE}" type="presParOf" srcId="{78C2951C-CEBA-4F66-A2EB-EB667E05BC8F}" destId="{AC70D36D-2A14-42CD-BADE-535A3DEF5E98}" srcOrd="2" destOrd="0" presId="urn:microsoft.com/office/officeart/2018/2/layout/IconVerticalSolidList"/>
    <dgm:cxn modelId="{D0D20C1D-D109-497C-A01D-B6F923E530A5}" type="presParOf" srcId="{78C2951C-CEBA-4F66-A2EB-EB667E05BC8F}" destId="{D01CA19B-5156-4848-AFF7-7D8CAC667B33}" srcOrd="3" destOrd="0" presId="urn:microsoft.com/office/officeart/2018/2/layout/IconVerticalSolidList"/>
    <dgm:cxn modelId="{587EED36-A3EF-4C21-9A6D-40F5FC0E1A20}" type="presParOf" srcId="{67BA194C-AE33-4572-BE9C-B00633D09F35}" destId="{533C2323-853A-4B1F-A7CD-6A42F9F8852A}" srcOrd="5" destOrd="0" presId="urn:microsoft.com/office/officeart/2018/2/layout/IconVerticalSolidList"/>
    <dgm:cxn modelId="{3F12FAD0-77E8-4FFA-A660-7181112EC079}" type="presParOf" srcId="{67BA194C-AE33-4572-BE9C-B00633D09F35}" destId="{30E4440C-6C18-47A6-B796-DDE12172F136}" srcOrd="6" destOrd="0" presId="urn:microsoft.com/office/officeart/2018/2/layout/IconVerticalSolidList"/>
    <dgm:cxn modelId="{19DDBE59-37B4-4B75-A7DC-4CCF78AD7110}" type="presParOf" srcId="{30E4440C-6C18-47A6-B796-DDE12172F136}" destId="{8D9A1736-CCE0-4A6E-B2EE-66D68AF6C0C2}" srcOrd="0" destOrd="0" presId="urn:microsoft.com/office/officeart/2018/2/layout/IconVerticalSolidList"/>
    <dgm:cxn modelId="{27D78420-E326-4AB9-BB1A-DEE7F379431F}" type="presParOf" srcId="{30E4440C-6C18-47A6-B796-DDE12172F136}" destId="{88912B81-1138-4043-8830-78DD86227D2A}" srcOrd="1" destOrd="0" presId="urn:microsoft.com/office/officeart/2018/2/layout/IconVerticalSolidList"/>
    <dgm:cxn modelId="{D38C1353-0D3A-45BB-A5D0-6D3C0439BFE6}" type="presParOf" srcId="{30E4440C-6C18-47A6-B796-DDE12172F136}" destId="{12AB0BDF-5622-422A-8106-F4A84B30811F}" srcOrd="2" destOrd="0" presId="urn:microsoft.com/office/officeart/2018/2/layout/IconVerticalSolidList"/>
    <dgm:cxn modelId="{9B98F369-D9AC-4F64-B5A0-2D3873E30489}" type="presParOf" srcId="{30E4440C-6C18-47A6-B796-DDE12172F136}" destId="{978FEF98-B970-4F16-9BBC-3DCA0EBD65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8CEEEE-9617-40D4-A417-40E8F9143B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CA6F48-5640-4416-811B-3DA3E7A46FA3}">
      <dgm:prSet/>
      <dgm:spPr/>
      <dgm:t>
        <a:bodyPr/>
        <a:lstStyle/>
        <a:p>
          <a:r>
            <a:rPr lang="en-US" b="1" dirty="0"/>
            <a:t>Advantages of a Ring Topology</a:t>
          </a:r>
          <a:endParaRPr lang="en-US" dirty="0"/>
        </a:p>
      </dgm:t>
    </dgm:pt>
    <dgm:pt modelId="{AB2700F3-641A-4E11-9F85-B13DE4964C70}" type="parTrans" cxnId="{BC1E0CE9-2A8E-4ADA-9899-A35137A3D749}">
      <dgm:prSet/>
      <dgm:spPr/>
      <dgm:t>
        <a:bodyPr/>
        <a:lstStyle/>
        <a:p>
          <a:endParaRPr lang="en-US"/>
        </a:p>
      </dgm:t>
    </dgm:pt>
    <dgm:pt modelId="{0D77E054-8758-4E22-9FE6-7EC5B10D88EE}" type="sibTrans" cxnId="{BC1E0CE9-2A8E-4ADA-9899-A35137A3D749}">
      <dgm:prSet/>
      <dgm:spPr/>
      <dgm:t>
        <a:bodyPr/>
        <a:lstStyle/>
        <a:p>
          <a:endParaRPr lang="en-US"/>
        </a:p>
      </dgm:t>
    </dgm:pt>
    <dgm:pt modelId="{02458C2B-87EA-43AB-8124-041AC5352EEE}">
      <dgm:prSet/>
      <dgm:spPr/>
      <dgm:t>
        <a:bodyPr/>
        <a:lstStyle/>
        <a:p>
          <a:pPr>
            <a:lnSpc>
              <a:spcPct val="150000"/>
            </a:lnSpc>
          </a:pPr>
          <a:r>
            <a:rPr lang="en-US" dirty="0">
              <a:latin typeface="Times New Roman" panose="02020603050405020304" pitchFamily="18" charset="0"/>
              <a:cs typeface="Times New Roman" panose="02020603050405020304" pitchFamily="18" charset="0"/>
            </a:rPr>
            <a:t>A ring is relatively easy to install and reconfigure. Each device is  linked to only its immediate </a:t>
          </a:r>
          <a:r>
            <a:rPr lang="en-US" dirty="0" err="1">
              <a:latin typeface="Times New Roman" panose="02020603050405020304" pitchFamily="18" charset="0"/>
              <a:cs typeface="Times New Roman" panose="02020603050405020304" pitchFamily="18" charset="0"/>
            </a:rPr>
            <a:t>neighbours</a:t>
          </a:r>
          <a:r>
            <a:rPr lang="en-US" dirty="0">
              <a:latin typeface="Times New Roman" panose="02020603050405020304" pitchFamily="18" charset="0"/>
              <a:cs typeface="Times New Roman" panose="02020603050405020304" pitchFamily="18" charset="0"/>
            </a:rPr>
            <a:t>.</a:t>
          </a:r>
        </a:p>
      </dgm:t>
    </dgm:pt>
    <dgm:pt modelId="{B081D30C-A833-4A29-AFBD-C770007DE2F5}" type="parTrans" cxnId="{542F14F7-C934-4CAF-9234-36ADA077F485}">
      <dgm:prSet/>
      <dgm:spPr/>
      <dgm:t>
        <a:bodyPr/>
        <a:lstStyle/>
        <a:p>
          <a:endParaRPr lang="en-US"/>
        </a:p>
      </dgm:t>
    </dgm:pt>
    <dgm:pt modelId="{14FDEA6E-94E9-42EA-8E80-D97730C04DD8}" type="sibTrans" cxnId="{542F14F7-C934-4CAF-9234-36ADA077F485}">
      <dgm:prSet/>
      <dgm:spPr/>
      <dgm:t>
        <a:bodyPr/>
        <a:lstStyle/>
        <a:p>
          <a:endParaRPr lang="en-US"/>
        </a:p>
      </dgm:t>
    </dgm:pt>
    <dgm:pt modelId="{6EAA5A0A-4313-471E-9502-41B23AC8C104}">
      <dgm:prSet/>
      <dgm:spPr/>
      <dgm:t>
        <a:bodyPr/>
        <a:lstStyle/>
        <a:p>
          <a:pPr>
            <a:lnSpc>
              <a:spcPct val="150000"/>
            </a:lnSpc>
          </a:pPr>
          <a:r>
            <a:rPr lang="en-US" dirty="0">
              <a:latin typeface="Times New Roman" panose="02020603050405020304" pitchFamily="18" charset="0"/>
              <a:cs typeface="Times New Roman" panose="02020603050405020304" pitchFamily="18" charset="0"/>
            </a:rPr>
            <a:t>To add or delete a device requires changing only two connections.</a:t>
          </a:r>
        </a:p>
      </dgm:t>
    </dgm:pt>
    <dgm:pt modelId="{B11CA10F-AD59-453A-8AC1-18596A5CE532}" type="parTrans" cxnId="{FBC75FCE-D81F-4FDE-A7E3-E4CBB677F10D}">
      <dgm:prSet/>
      <dgm:spPr/>
      <dgm:t>
        <a:bodyPr/>
        <a:lstStyle/>
        <a:p>
          <a:endParaRPr lang="en-US"/>
        </a:p>
      </dgm:t>
    </dgm:pt>
    <dgm:pt modelId="{8E85EF2E-9092-4A10-A56A-4B0755EE090C}" type="sibTrans" cxnId="{FBC75FCE-D81F-4FDE-A7E3-E4CBB677F10D}">
      <dgm:prSet/>
      <dgm:spPr/>
      <dgm:t>
        <a:bodyPr/>
        <a:lstStyle/>
        <a:p>
          <a:endParaRPr lang="en-US"/>
        </a:p>
      </dgm:t>
    </dgm:pt>
    <dgm:pt modelId="{5515328D-1E15-4AA2-8A45-2BEB7C842FA0}">
      <dgm:prSet/>
      <dgm:spPr/>
      <dgm:t>
        <a:bodyPr/>
        <a:lstStyle/>
        <a:p>
          <a:pPr>
            <a:lnSpc>
              <a:spcPct val="150000"/>
            </a:lnSpc>
          </a:pPr>
          <a:r>
            <a:rPr lang="en-US" dirty="0">
              <a:latin typeface="Times New Roman" panose="02020603050405020304" pitchFamily="18" charset="0"/>
              <a:cs typeface="Times New Roman" panose="02020603050405020304" pitchFamily="18" charset="0"/>
            </a:rPr>
            <a:t>Generally, in a ring, a signal is circulating at all times. If one  device does not receive a signal within a specified period, it can  issue an alarm. The alarm alerts the network operator to the  problem and its location.</a:t>
          </a:r>
        </a:p>
      </dgm:t>
    </dgm:pt>
    <dgm:pt modelId="{2B58CE0B-57CE-4203-84CE-96E91C58ADBE}" type="parTrans" cxnId="{12B1DF1C-B29C-434A-87D6-CC5732127667}">
      <dgm:prSet/>
      <dgm:spPr/>
      <dgm:t>
        <a:bodyPr/>
        <a:lstStyle/>
        <a:p>
          <a:endParaRPr lang="en-US"/>
        </a:p>
      </dgm:t>
    </dgm:pt>
    <dgm:pt modelId="{ED634E0A-C885-4B70-846E-D62D2192FB0D}" type="sibTrans" cxnId="{12B1DF1C-B29C-434A-87D6-CC5732127667}">
      <dgm:prSet/>
      <dgm:spPr/>
      <dgm:t>
        <a:bodyPr/>
        <a:lstStyle/>
        <a:p>
          <a:endParaRPr lang="en-US"/>
        </a:p>
      </dgm:t>
    </dgm:pt>
    <dgm:pt modelId="{DB1CE1B6-C4C1-4908-88F7-00DFCA5F6BAC}">
      <dgm:prSet/>
      <dgm:spPr/>
      <dgm:t>
        <a:bodyPr/>
        <a:lstStyle/>
        <a:p>
          <a:r>
            <a:rPr lang="en-US"/>
            <a:t>Disadvantages of a Ring Topology</a:t>
          </a:r>
        </a:p>
      </dgm:t>
    </dgm:pt>
    <dgm:pt modelId="{BFF5D0B4-8162-4AC7-B6BE-51E8AA5048DB}" type="parTrans" cxnId="{26CAEA99-37A2-4F43-9771-6612379AAB07}">
      <dgm:prSet/>
      <dgm:spPr/>
      <dgm:t>
        <a:bodyPr/>
        <a:lstStyle/>
        <a:p>
          <a:endParaRPr lang="en-US"/>
        </a:p>
      </dgm:t>
    </dgm:pt>
    <dgm:pt modelId="{3E90EBD7-F5F7-4A75-BA19-F85743AEAC5D}" type="sibTrans" cxnId="{26CAEA99-37A2-4F43-9771-6612379AAB07}">
      <dgm:prSet/>
      <dgm:spPr/>
      <dgm:t>
        <a:bodyPr/>
        <a:lstStyle/>
        <a:p>
          <a:endParaRPr lang="en-US"/>
        </a:p>
      </dgm:t>
    </dgm:pt>
    <dgm:pt modelId="{6E85CC7D-A00F-4462-8B3E-EDB8A0FC6D30}">
      <dgm:prSet/>
      <dgm:spPr/>
      <dgm:t>
        <a:bodyPr/>
        <a:lstStyle/>
        <a:p>
          <a:r>
            <a:rPr lang="en-US" dirty="0"/>
            <a:t>Unidirectional traffic</a:t>
          </a:r>
        </a:p>
      </dgm:t>
    </dgm:pt>
    <dgm:pt modelId="{CAF39C5E-239A-4425-AD71-51DDDE15A3D6}" type="parTrans" cxnId="{29737624-64E4-459B-9ACE-C2684515E329}">
      <dgm:prSet/>
      <dgm:spPr/>
      <dgm:t>
        <a:bodyPr/>
        <a:lstStyle/>
        <a:p>
          <a:endParaRPr lang="en-US"/>
        </a:p>
      </dgm:t>
    </dgm:pt>
    <dgm:pt modelId="{7F56A185-6F5C-4B15-9245-73CFB738CE63}" type="sibTrans" cxnId="{29737624-64E4-459B-9ACE-C2684515E329}">
      <dgm:prSet/>
      <dgm:spPr/>
      <dgm:t>
        <a:bodyPr/>
        <a:lstStyle/>
        <a:p>
          <a:endParaRPr lang="en-US"/>
        </a:p>
      </dgm:t>
    </dgm:pt>
    <dgm:pt modelId="{1AFC345D-6FA9-43E1-B58B-E5A11B6880AA}" type="pres">
      <dgm:prSet presAssocID="{A18CEEEE-9617-40D4-A417-40E8F9143B0C}" presName="linear" presStyleCnt="0">
        <dgm:presLayoutVars>
          <dgm:animLvl val="lvl"/>
          <dgm:resizeHandles val="exact"/>
        </dgm:presLayoutVars>
      </dgm:prSet>
      <dgm:spPr/>
    </dgm:pt>
    <dgm:pt modelId="{EBD23D86-D83F-4645-9D2B-216DBFA6D480}" type="pres">
      <dgm:prSet presAssocID="{09CA6F48-5640-4416-811B-3DA3E7A46FA3}" presName="parentText" presStyleLbl="node1" presStyleIdx="0" presStyleCnt="3">
        <dgm:presLayoutVars>
          <dgm:chMax val="0"/>
          <dgm:bulletEnabled val="1"/>
        </dgm:presLayoutVars>
      </dgm:prSet>
      <dgm:spPr/>
    </dgm:pt>
    <dgm:pt modelId="{19FFE36D-AAF6-4FD2-94DB-58704189B73A}" type="pres">
      <dgm:prSet presAssocID="{09CA6F48-5640-4416-811B-3DA3E7A46FA3}" presName="childText" presStyleLbl="revTx" presStyleIdx="0" presStyleCnt="1">
        <dgm:presLayoutVars>
          <dgm:bulletEnabled val="1"/>
        </dgm:presLayoutVars>
      </dgm:prSet>
      <dgm:spPr/>
    </dgm:pt>
    <dgm:pt modelId="{D1BB51B7-39C4-48B5-AC68-FF80B4F01D2A}" type="pres">
      <dgm:prSet presAssocID="{DB1CE1B6-C4C1-4908-88F7-00DFCA5F6BAC}" presName="parentText" presStyleLbl="node1" presStyleIdx="1" presStyleCnt="3">
        <dgm:presLayoutVars>
          <dgm:chMax val="0"/>
          <dgm:bulletEnabled val="1"/>
        </dgm:presLayoutVars>
      </dgm:prSet>
      <dgm:spPr/>
    </dgm:pt>
    <dgm:pt modelId="{AB7394F6-7623-4C5B-8CE0-0644FBCE16AB}" type="pres">
      <dgm:prSet presAssocID="{3E90EBD7-F5F7-4A75-BA19-F85743AEAC5D}" presName="spacer" presStyleCnt="0"/>
      <dgm:spPr/>
    </dgm:pt>
    <dgm:pt modelId="{AD7A203F-6BD0-4D87-A98C-B1AFFB9B0E84}" type="pres">
      <dgm:prSet presAssocID="{6E85CC7D-A00F-4462-8B3E-EDB8A0FC6D30}" presName="parentText" presStyleLbl="node1" presStyleIdx="2" presStyleCnt="3">
        <dgm:presLayoutVars>
          <dgm:chMax val="0"/>
          <dgm:bulletEnabled val="1"/>
        </dgm:presLayoutVars>
      </dgm:prSet>
      <dgm:spPr/>
    </dgm:pt>
  </dgm:ptLst>
  <dgm:cxnLst>
    <dgm:cxn modelId="{3BFED60C-F512-4D9D-9B1E-2E4FE3E479C1}" type="presOf" srcId="{02458C2B-87EA-43AB-8124-041AC5352EEE}" destId="{19FFE36D-AAF6-4FD2-94DB-58704189B73A}" srcOrd="0" destOrd="0" presId="urn:microsoft.com/office/officeart/2005/8/layout/vList2"/>
    <dgm:cxn modelId="{12B1DF1C-B29C-434A-87D6-CC5732127667}" srcId="{09CA6F48-5640-4416-811B-3DA3E7A46FA3}" destId="{5515328D-1E15-4AA2-8A45-2BEB7C842FA0}" srcOrd="2" destOrd="0" parTransId="{2B58CE0B-57CE-4203-84CE-96E91C58ADBE}" sibTransId="{ED634E0A-C885-4B70-846E-D62D2192FB0D}"/>
    <dgm:cxn modelId="{29737624-64E4-459B-9ACE-C2684515E329}" srcId="{A18CEEEE-9617-40D4-A417-40E8F9143B0C}" destId="{6E85CC7D-A00F-4462-8B3E-EDB8A0FC6D30}" srcOrd="2" destOrd="0" parTransId="{CAF39C5E-239A-4425-AD71-51DDDE15A3D6}" sibTransId="{7F56A185-6F5C-4B15-9245-73CFB738CE63}"/>
    <dgm:cxn modelId="{41049A62-EEAC-47EC-A01C-0C288B835253}" type="presOf" srcId="{DB1CE1B6-C4C1-4908-88F7-00DFCA5F6BAC}" destId="{D1BB51B7-39C4-48B5-AC68-FF80B4F01D2A}" srcOrd="0" destOrd="0" presId="urn:microsoft.com/office/officeart/2005/8/layout/vList2"/>
    <dgm:cxn modelId="{B82C9F47-08A6-452B-8FA8-FD59130C0A27}" type="presOf" srcId="{6EAA5A0A-4313-471E-9502-41B23AC8C104}" destId="{19FFE36D-AAF6-4FD2-94DB-58704189B73A}" srcOrd="0" destOrd="1" presId="urn:microsoft.com/office/officeart/2005/8/layout/vList2"/>
    <dgm:cxn modelId="{442F0C74-B29C-49F7-8B38-B62CE85A5731}" type="presOf" srcId="{6E85CC7D-A00F-4462-8B3E-EDB8A0FC6D30}" destId="{AD7A203F-6BD0-4D87-A98C-B1AFFB9B0E84}" srcOrd="0" destOrd="0" presId="urn:microsoft.com/office/officeart/2005/8/layout/vList2"/>
    <dgm:cxn modelId="{26CAEA99-37A2-4F43-9771-6612379AAB07}" srcId="{A18CEEEE-9617-40D4-A417-40E8F9143B0C}" destId="{DB1CE1B6-C4C1-4908-88F7-00DFCA5F6BAC}" srcOrd="1" destOrd="0" parTransId="{BFF5D0B4-8162-4AC7-B6BE-51E8AA5048DB}" sibTransId="{3E90EBD7-F5F7-4A75-BA19-F85743AEAC5D}"/>
    <dgm:cxn modelId="{C9B30D9E-0D33-45B0-85F8-7FC4885A240E}" type="presOf" srcId="{09CA6F48-5640-4416-811B-3DA3E7A46FA3}" destId="{EBD23D86-D83F-4645-9D2B-216DBFA6D480}" srcOrd="0" destOrd="0" presId="urn:microsoft.com/office/officeart/2005/8/layout/vList2"/>
    <dgm:cxn modelId="{22EED5B9-7ACC-456C-93DD-8249890462CC}" type="presOf" srcId="{5515328D-1E15-4AA2-8A45-2BEB7C842FA0}" destId="{19FFE36D-AAF6-4FD2-94DB-58704189B73A}" srcOrd="0" destOrd="2" presId="urn:microsoft.com/office/officeart/2005/8/layout/vList2"/>
    <dgm:cxn modelId="{FBC75FCE-D81F-4FDE-A7E3-E4CBB677F10D}" srcId="{09CA6F48-5640-4416-811B-3DA3E7A46FA3}" destId="{6EAA5A0A-4313-471E-9502-41B23AC8C104}" srcOrd="1" destOrd="0" parTransId="{B11CA10F-AD59-453A-8AC1-18596A5CE532}" sibTransId="{8E85EF2E-9092-4A10-A56A-4B0755EE090C}"/>
    <dgm:cxn modelId="{BC1E0CE9-2A8E-4ADA-9899-A35137A3D749}" srcId="{A18CEEEE-9617-40D4-A417-40E8F9143B0C}" destId="{09CA6F48-5640-4416-811B-3DA3E7A46FA3}" srcOrd="0" destOrd="0" parTransId="{AB2700F3-641A-4E11-9F85-B13DE4964C70}" sibTransId="{0D77E054-8758-4E22-9FE6-7EC5B10D88EE}"/>
    <dgm:cxn modelId="{F993F3F6-2906-4C12-96E5-AC5F4D33BB72}" type="presOf" srcId="{A18CEEEE-9617-40D4-A417-40E8F9143B0C}" destId="{1AFC345D-6FA9-43E1-B58B-E5A11B6880AA}" srcOrd="0" destOrd="0" presId="urn:microsoft.com/office/officeart/2005/8/layout/vList2"/>
    <dgm:cxn modelId="{542F14F7-C934-4CAF-9234-36ADA077F485}" srcId="{09CA6F48-5640-4416-811B-3DA3E7A46FA3}" destId="{02458C2B-87EA-43AB-8124-041AC5352EEE}" srcOrd="0" destOrd="0" parTransId="{B081D30C-A833-4A29-AFBD-C770007DE2F5}" sibTransId="{14FDEA6E-94E9-42EA-8E80-D97730C04DD8}"/>
    <dgm:cxn modelId="{29649D6C-D6EA-4E26-AE92-B5356A76487F}" type="presParOf" srcId="{1AFC345D-6FA9-43E1-B58B-E5A11B6880AA}" destId="{EBD23D86-D83F-4645-9D2B-216DBFA6D480}" srcOrd="0" destOrd="0" presId="urn:microsoft.com/office/officeart/2005/8/layout/vList2"/>
    <dgm:cxn modelId="{973B42C0-9E19-405F-88C0-63EF78941145}" type="presParOf" srcId="{1AFC345D-6FA9-43E1-B58B-E5A11B6880AA}" destId="{19FFE36D-AAF6-4FD2-94DB-58704189B73A}" srcOrd="1" destOrd="0" presId="urn:microsoft.com/office/officeart/2005/8/layout/vList2"/>
    <dgm:cxn modelId="{7FF093DC-2C4F-4531-BB78-EC866ECF0F7A}" type="presParOf" srcId="{1AFC345D-6FA9-43E1-B58B-E5A11B6880AA}" destId="{D1BB51B7-39C4-48B5-AC68-FF80B4F01D2A}" srcOrd="2" destOrd="0" presId="urn:microsoft.com/office/officeart/2005/8/layout/vList2"/>
    <dgm:cxn modelId="{EA99700F-8350-4E58-B752-054DF7418C93}" type="presParOf" srcId="{1AFC345D-6FA9-43E1-B58B-E5A11B6880AA}" destId="{AB7394F6-7623-4C5B-8CE0-0644FBCE16AB}" srcOrd="3" destOrd="0" presId="urn:microsoft.com/office/officeart/2005/8/layout/vList2"/>
    <dgm:cxn modelId="{02EF3FCE-E47D-4A56-AA79-9CD788C1A1C5}" type="presParOf" srcId="{1AFC345D-6FA9-43E1-B58B-E5A11B6880AA}" destId="{AD7A203F-6BD0-4D87-A98C-B1AFFB9B0E8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C48989-AFDF-4DF9-8A5C-509833D5229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EC6CB9F-0518-4155-93CA-0EB52E28D939}">
      <dgm:prSet custT="1"/>
      <dgm:spPr/>
      <dgm:t>
        <a:bodyPr/>
        <a:lstStyle/>
        <a:p>
          <a:r>
            <a:rPr lang="en-US" sz="2400"/>
            <a:t>The cellular topology is applicable only in case of wireless media that does not require cable connection.</a:t>
          </a:r>
          <a:endParaRPr lang="en-US" sz="2400" dirty="0"/>
        </a:p>
      </dgm:t>
    </dgm:pt>
    <dgm:pt modelId="{2B4D3D86-D75B-4FC1-BC84-F14DC0301D55}" type="parTrans" cxnId="{A9B43B96-22E6-45C9-8819-DC93C6A6E074}">
      <dgm:prSet/>
      <dgm:spPr/>
      <dgm:t>
        <a:bodyPr/>
        <a:lstStyle/>
        <a:p>
          <a:endParaRPr lang="en-US"/>
        </a:p>
      </dgm:t>
    </dgm:pt>
    <dgm:pt modelId="{D03262F9-F097-4136-A9D4-8625B66F4C53}" type="sibTrans" cxnId="{A9B43B96-22E6-45C9-8819-DC93C6A6E074}">
      <dgm:prSet/>
      <dgm:spPr/>
      <dgm:t>
        <a:bodyPr/>
        <a:lstStyle/>
        <a:p>
          <a:endParaRPr lang="en-US"/>
        </a:p>
      </dgm:t>
    </dgm:pt>
    <dgm:pt modelId="{E2DEB1FA-EAB1-416F-9CFB-33B8DB10816B}">
      <dgm:prSet custT="1"/>
      <dgm:spPr/>
      <dgm:t>
        <a:bodyPr/>
        <a:lstStyle/>
        <a:p>
          <a:r>
            <a:rPr lang="en-US" sz="2400"/>
            <a:t>In wireless media, each point transmits in a certain geographical area called a cell.</a:t>
          </a:r>
          <a:endParaRPr lang="en-US" sz="2400" dirty="0"/>
        </a:p>
      </dgm:t>
    </dgm:pt>
    <dgm:pt modelId="{012EA9F3-B537-4878-BCB0-96E86330782E}" type="parTrans" cxnId="{05794A6F-AD0A-43E6-B7B6-3FA031C69E3E}">
      <dgm:prSet/>
      <dgm:spPr/>
      <dgm:t>
        <a:bodyPr/>
        <a:lstStyle/>
        <a:p>
          <a:endParaRPr lang="en-US"/>
        </a:p>
      </dgm:t>
    </dgm:pt>
    <dgm:pt modelId="{0ABE3CD8-7A71-4263-87F4-DD0B36B07B93}" type="sibTrans" cxnId="{05794A6F-AD0A-43E6-B7B6-3FA031C69E3E}">
      <dgm:prSet/>
      <dgm:spPr/>
      <dgm:t>
        <a:bodyPr/>
        <a:lstStyle/>
        <a:p>
          <a:endParaRPr lang="en-US"/>
        </a:p>
      </dgm:t>
    </dgm:pt>
    <dgm:pt modelId="{F3C45611-CA56-406B-BE72-6FE26F481250}">
      <dgm:prSet custT="1"/>
      <dgm:spPr/>
      <dgm:t>
        <a:bodyPr/>
        <a:lstStyle/>
        <a:p>
          <a:r>
            <a:rPr lang="en-US" sz="2400"/>
            <a:t>Each cell represents a portion of the total network area.</a:t>
          </a:r>
          <a:endParaRPr lang="en-US" sz="2400" dirty="0"/>
        </a:p>
      </dgm:t>
    </dgm:pt>
    <dgm:pt modelId="{2C129B25-80D7-4A14-99AF-595E0A0ACBD1}" type="parTrans" cxnId="{E0BF59F5-34C0-4D19-8928-81EC69413C53}">
      <dgm:prSet/>
      <dgm:spPr/>
      <dgm:t>
        <a:bodyPr/>
        <a:lstStyle/>
        <a:p>
          <a:endParaRPr lang="en-US"/>
        </a:p>
      </dgm:t>
    </dgm:pt>
    <dgm:pt modelId="{E151D6A5-8A08-4BAD-9B7E-037AE387E5C3}" type="sibTrans" cxnId="{E0BF59F5-34C0-4D19-8928-81EC69413C53}">
      <dgm:prSet/>
      <dgm:spPr/>
      <dgm:t>
        <a:bodyPr/>
        <a:lstStyle/>
        <a:p>
          <a:endParaRPr lang="en-US"/>
        </a:p>
      </dgm:t>
    </dgm:pt>
    <dgm:pt modelId="{CC384484-DE34-4412-B791-060E95D2A025}">
      <dgm:prSet custT="1"/>
      <dgm:spPr/>
      <dgm:t>
        <a:bodyPr/>
        <a:lstStyle/>
        <a:p>
          <a:pPr algn="just"/>
          <a:r>
            <a:rPr lang="en-US" sz="2400" dirty="0"/>
            <a:t>Devices that are in the cell communicate through a central hub. Hubs in different cells are interconnected. They route data across the network and provide a complete network infrastructure.</a:t>
          </a:r>
          <a:br>
            <a:rPr lang="en-US" sz="1900" dirty="0"/>
          </a:br>
          <a:endParaRPr lang="en-US" sz="1900" dirty="0"/>
        </a:p>
      </dgm:t>
    </dgm:pt>
    <dgm:pt modelId="{D1661BF3-2DBB-4E74-AE2F-81B9DBBF8DB4}" type="parTrans" cxnId="{ACECE7A6-640C-452D-A673-7D1DF4D664D7}">
      <dgm:prSet/>
      <dgm:spPr/>
      <dgm:t>
        <a:bodyPr/>
        <a:lstStyle/>
        <a:p>
          <a:endParaRPr lang="en-US"/>
        </a:p>
      </dgm:t>
    </dgm:pt>
    <dgm:pt modelId="{BEBCD4FA-6F81-45F6-A666-FEA6655717A6}" type="sibTrans" cxnId="{ACECE7A6-640C-452D-A673-7D1DF4D664D7}">
      <dgm:prSet/>
      <dgm:spPr/>
      <dgm:t>
        <a:bodyPr/>
        <a:lstStyle/>
        <a:p>
          <a:endParaRPr lang="en-US"/>
        </a:p>
      </dgm:t>
    </dgm:pt>
    <dgm:pt modelId="{5EC51933-B90B-49E9-8A73-E895E0875280}" type="pres">
      <dgm:prSet presAssocID="{30C48989-AFDF-4DF9-8A5C-509833D5229E}" presName="vert0" presStyleCnt="0">
        <dgm:presLayoutVars>
          <dgm:dir/>
          <dgm:animOne val="branch"/>
          <dgm:animLvl val="lvl"/>
        </dgm:presLayoutVars>
      </dgm:prSet>
      <dgm:spPr/>
    </dgm:pt>
    <dgm:pt modelId="{4E6C40CC-F7C1-47DD-B6E0-C144AD8241F3}" type="pres">
      <dgm:prSet presAssocID="{9EC6CB9F-0518-4155-93CA-0EB52E28D939}" presName="thickLine" presStyleLbl="alignNode1" presStyleIdx="0" presStyleCnt="4"/>
      <dgm:spPr/>
    </dgm:pt>
    <dgm:pt modelId="{CE516299-87B3-428B-B460-DA3928A93A35}" type="pres">
      <dgm:prSet presAssocID="{9EC6CB9F-0518-4155-93CA-0EB52E28D939}" presName="horz1" presStyleCnt="0"/>
      <dgm:spPr/>
    </dgm:pt>
    <dgm:pt modelId="{521D8DD9-9393-4A3D-AC20-24980BEB26CF}" type="pres">
      <dgm:prSet presAssocID="{9EC6CB9F-0518-4155-93CA-0EB52E28D939}" presName="tx1" presStyleLbl="revTx" presStyleIdx="0" presStyleCnt="4"/>
      <dgm:spPr/>
    </dgm:pt>
    <dgm:pt modelId="{D7F8BF8E-CEAE-4BE1-81C7-C4576573A463}" type="pres">
      <dgm:prSet presAssocID="{9EC6CB9F-0518-4155-93CA-0EB52E28D939}" presName="vert1" presStyleCnt="0"/>
      <dgm:spPr/>
    </dgm:pt>
    <dgm:pt modelId="{8A698559-0191-4AF0-A2AD-B115C15F32E6}" type="pres">
      <dgm:prSet presAssocID="{E2DEB1FA-EAB1-416F-9CFB-33B8DB10816B}" presName="thickLine" presStyleLbl="alignNode1" presStyleIdx="1" presStyleCnt="4"/>
      <dgm:spPr/>
    </dgm:pt>
    <dgm:pt modelId="{0506EF94-9DF7-47A4-91C7-E499C8A0FEEC}" type="pres">
      <dgm:prSet presAssocID="{E2DEB1FA-EAB1-416F-9CFB-33B8DB10816B}" presName="horz1" presStyleCnt="0"/>
      <dgm:spPr/>
    </dgm:pt>
    <dgm:pt modelId="{CBB59095-A1EE-4291-8BFF-525D78452CDA}" type="pres">
      <dgm:prSet presAssocID="{E2DEB1FA-EAB1-416F-9CFB-33B8DB10816B}" presName="tx1" presStyleLbl="revTx" presStyleIdx="1" presStyleCnt="4"/>
      <dgm:spPr/>
    </dgm:pt>
    <dgm:pt modelId="{775BB6EF-F59B-4E62-B5FB-08C64BDA20BF}" type="pres">
      <dgm:prSet presAssocID="{E2DEB1FA-EAB1-416F-9CFB-33B8DB10816B}" presName="vert1" presStyleCnt="0"/>
      <dgm:spPr/>
    </dgm:pt>
    <dgm:pt modelId="{47860182-DC7D-4733-B055-92D8050841B5}" type="pres">
      <dgm:prSet presAssocID="{F3C45611-CA56-406B-BE72-6FE26F481250}" presName="thickLine" presStyleLbl="alignNode1" presStyleIdx="2" presStyleCnt="4"/>
      <dgm:spPr/>
    </dgm:pt>
    <dgm:pt modelId="{012A41D0-3A09-4F0A-925F-DB84B501299A}" type="pres">
      <dgm:prSet presAssocID="{F3C45611-CA56-406B-BE72-6FE26F481250}" presName="horz1" presStyleCnt="0"/>
      <dgm:spPr/>
    </dgm:pt>
    <dgm:pt modelId="{0B5B34CC-6A79-4BBE-8E9D-D2381CD55161}" type="pres">
      <dgm:prSet presAssocID="{F3C45611-CA56-406B-BE72-6FE26F481250}" presName="tx1" presStyleLbl="revTx" presStyleIdx="2" presStyleCnt="4"/>
      <dgm:spPr/>
    </dgm:pt>
    <dgm:pt modelId="{97474179-A835-4A63-B1A8-9A1C0E3480B5}" type="pres">
      <dgm:prSet presAssocID="{F3C45611-CA56-406B-BE72-6FE26F481250}" presName="vert1" presStyleCnt="0"/>
      <dgm:spPr/>
    </dgm:pt>
    <dgm:pt modelId="{1F5390B5-72C6-442C-B2FC-BD2856FAA0EF}" type="pres">
      <dgm:prSet presAssocID="{CC384484-DE34-4412-B791-060E95D2A025}" presName="thickLine" presStyleLbl="alignNode1" presStyleIdx="3" presStyleCnt="4"/>
      <dgm:spPr/>
    </dgm:pt>
    <dgm:pt modelId="{24F0E827-516A-4FE9-AC07-06F7617610C0}" type="pres">
      <dgm:prSet presAssocID="{CC384484-DE34-4412-B791-060E95D2A025}" presName="horz1" presStyleCnt="0"/>
      <dgm:spPr/>
    </dgm:pt>
    <dgm:pt modelId="{024E6AE2-87C8-4C91-B861-17F5B8D82C15}" type="pres">
      <dgm:prSet presAssocID="{CC384484-DE34-4412-B791-060E95D2A025}" presName="tx1" presStyleLbl="revTx" presStyleIdx="3" presStyleCnt="4"/>
      <dgm:spPr/>
    </dgm:pt>
    <dgm:pt modelId="{E279C008-A9C2-4C7A-95B2-4F2DD5BB412D}" type="pres">
      <dgm:prSet presAssocID="{CC384484-DE34-4412-B791-060E95D2A025}" presName="vert1" presStyleCnt="0"/>
      <dgm:spPr/>
    </dgm:pt>
  </dgm:ptLst>
  <dgm:cxnLst>
    <dgm:cxn modelId="{05794A6F-AD0A-43E6-B7B6-3FA031C69E3E}" srcId="{30C48989-AFDF-4DF9-8A5C-509833D5229E}" destId="{E2DEB1FA-EAB1-416F-9CFB-33B8DB10816B}" srcOrd="1" destOrd="0" parTransId="{012EA9F3-B537-4878-BCB0-96E86330782E}" sibTransId="{0ABE3CD8-7A71-4263-87F4-DD0B36B07B93}"/>
    <dgm:cxn modelId="{2FE18C53-3B21-4C26-94D3-3299A44B2BFE}" type="presOf" srcId="{9EC6CB9F-0518-4155-93CA-0EB52E28D939}" destId="{521D8DD9-9393-4A3D-AC20-24980BEB26CF}" srcOrd="0" destOrd="0" presId="urn:microsoft.com/office/officeart/2008/layout/LinedList"/>
    <dgm:cxn modelId="{971B588F-A151-4885-A06D-CF2E64F07069}" type="presOf" srcId="{30C48989-AFDF-4DF9-8A5C-509833D5229E}" destId="{5EC51933-B90B-49E9-8A73-E895E0875280}" srcOrd="0" destOrd="0" presId="urn:microsoft.com/office/officeart/2008/layout/LinedList"/>
    <dgm:cxn modelId="{A9B43B96-22E6-45C9-8819-DC93C6A6E074}" srcId="{30C48989-AFDF-4DF9-8A5C-509833D5229E}" destId="{9EC6CB9F-0518-4155-93CA-0EB52E28D939}" srcOrd="0" destOrd="0" parTransId="{2B4D3D86-D75B-4FC1-BC84-F14DC0301D55}" sibTransId="{D03262F9-F097-4136-A9D4-8625B66F4C53}"/>
    <dgm:cxn modelId="{AFF12F9C-30A5-425B-9F3D-8CEC4A30D119}" type="presOf" srcId="{E2DEB1FA-EAB1-416F-9CFB-33B8DB10816B}" destId="{CBB59095-A1EE-4291-8BFF-525D78452CDA}" srcOrd="0" destOrd="0" presId="urn:microsoft.com/office/officeart/2008/layout/LinedList"/>
    <dgm:cxn modelId="{ACECE7A6-640C-452D-A673-7D1DF4D664D7}" srcId="{30C48989-AFDF-4DF9-8A5C-509833D5229E}" destId="{CC384484-DE34-4412-B791-060E95D2A025}" srcOrd="3" destOrd="0" parTransId="{D1661BF3-2DBB-4E74-AE2F-81B9DBBF8DB4}" sibTransId="{BEBCD4FA-6F81-45F6-A666-FEA6655717A6}"/>
    <dgm:cxn modelId="{DFE02CC3-BBFA-41B4-B7F4-06B9B90B60EC}" type="presOf" srcId="{F3C45611-CA56-406B-BE72-6FE26F481250}" destId="{0B5B34CC-6A79-4BBE-8E9D-D2381CD55161}" srcOrd="0" destOrd="0" presId="urn:microsoft.com/office/officeart/2008/layout/LinedList"/>
    <dgm:cxn modelId="{CFCDE8E4-AF85-45EE-8174-197EE8942801}" type="presOf" srcId="{CC384484-DE34-4412-B791-060E95D2A025}" destId="{024E6AE2-87C8-4C91-B861-17F5B8D82C15}" srcOrd="0" destOrd="0" presId="urn:microsoft.com/office/officeart/2008/layout/LinedList"/>
    <dgm:cxn modelId="{E0BF59F5-34C0-4D19-8928-81EC69413C53}" srcId="{30C48989-AFDF-4DF9-8A5C-509833D5229E}" destId="{F3C45611-CA56-406B-BE72-6FE26F481250}" srcOrd="2" destOrd="0" parTransId="{2C129B25-80D7-4A14-99AF-595E0A0ACBD1}" sibTransId="{E151D6A5-8A08-4BAD-9B7E-037AE387E5C3}"/>
    <dgm:cxn modelId="{7A30030C-7298-4B4C-9863-F6A01B5C6F3E}" type="presParOf" srcId="{5EC51933-B90B-49E9-8A73-E895E0875280}" destId="{4E6C40CC-F7C1-47DD-B6E0-C144AD8241F3}" srcOrd="0" destOrd="0" presId="urn:microsoft.com/office/officeart/2008/layout/LinedList"/>
    <dgm:cxn modelId="{8C91F7B5-9296-4CBA-8487-A64F86F55A42}" type="presParOf" srcId="{5EC51933-B90B-49E9-8A73-E895E0875280}" destId="{CE516299-87B3-428B-B460-DA3928A93A35}" srcOrd="1" destOrd="0" presId="urn:microsoft.com/office/officeart/2008/layout/LinedList"/>
    <dgm:cxn modelId="{10582AE2-58BE-475D-A838-6D47EFF0CDAF}" type="presParOf" srcId="{CE516299-87B3-428B-B460-DA3928A93A35}" destId="{521D8DD9-9393-4A3D-AC20-24980BEB26CF}" srcOrd="0" destOrd="0" presId="urn:microsoft.com/office/officeart/2008/layout/LinedList"/>
    <dgm:cxn modelId="{CD274F06-E920-4446-95EC-A99501BA525D}" type="presParOf" srcId="{CE516299-87B3-428B-B460-DA3928A93A35}" destId="{D7F8BF8E-CEAE-4BE1-81C7-C4576573A463}" srcOrd="1" destOrd="0" presId="urn:microsoft.com/office/officeart/2008/layout/LinedList"/>
    <dgm:cxn modelId="{C339CF11-307E-4953-88E1-043D966F5660}" type="presParOf" srcId="{5EC51933-B90B-49E9-8A73-E895E0875280}" destId="{8A698559-0191-4AF0-A2AD-B115C15F32E6}" srcOrd="2" destOrd="0" presId="urn:microsoft.com/office/officeart/2008/layout/LinedList"/>
    <dgm:cxn modelId="{58F244E9-5983-434B-88DA-BAD9D152670D}" type="presParOf" srcId="{5EC51933-B90B-49E9-8A73-E895E0875280}" destId="{0506EF94-9DF7-47A4-91C7-E499C8A0FEEC}" srcOrd="3" destOrd="0" presId="urn:microsoft.com/office/officeart/2008/layout/LinedList"/>
    <dgm:cxn modelId="{A5D875A5-7E24-4BFC-8D38-77D0E691C613}" type="presParOf" srcId="{0506EF94-9DF7-47A4-91C7-E499C8A0FEEC}" destId="{CBB59095-A1EE-4291-8BFF-525D78452CDA}" srcOrd="0" destOrd="0" presId="urn:microsoft.com/office/officeart/2008/layout/LinedList"/>
    <dgm:cxn modelId="{45418207-99D3-46BB-83BB-421033C285CD}" type="presParOf" srcId="{0506EF94-9DF7-47A4-91C7-E499C8A0FEEC}" destId="{775BB6EF-F59B-4E62-B5FB-08C64BDA20BF}" srcOrd="1" destOrd="0" presId="urn:microsoft.com/office/officeart/2008/layout/LinedList"/>
    <dgm:cxn modelId="{64A37470-E2F7-4860-9FEF-A08644A24463}" type="presParOf" srcId="{5EC51933-B90B-49E9-8A73-E895E0875280}" destId="{47860182-DC7D-4733-B055-92D8050841B5}" srcOrd="4" destOrd="0" presId="urn:microsoft.com/office/officeart/2008/layout/LinedList"/>
    <dgm:cxn modelId="{AFA3DAB5-E573-4580-934A-F51A750E8D11}" type="presParOf" srcId="{5EC51933-B90B-49E9-8A73-E895E0875280}" destId="{012A41D0-3A09-4F0A-925F-DB84B501299A}" srcOrd="5" destOrd="0" presId="urn:microsoft.com/office/officeart/2008/layout/LinedList"/>
    <dgm:cxn modelId="{967E9E6A-6E87-4019-84BA-74D4533D04A4}" type="presParOf" srcId="{012A41D0-3A09-4F0A-925F-DB84B501299A}" destId="{0B5B34CC-6A79-4BBE-8E9D-D2381CD55161}" srcOrd="0" destOrd="0" presId="urn:microsoft.com/office/officeart/2008/layout/LinedList"/>
    <dgm:cxn modelId="{96484379-5798-4984-99CD-64DB990A63F9}" type="presParOf" srcId="{012A41D0-3A09-4F0A-925F-DB84B501299A}" destId="{97474179-A835-4A63-B1A8-9A1C0E3480B5}" srcOrd="1" destOrd="0" presId="urn:microsoft.com/office/officeart/2008/layout/LinedList"/>
    <dgm:cxn modelId="{36914708-5D96-4EA6-BF1C-212A2E8CF108}" type="presParOf" srcId="{5EC51933-B90B-49E9-8A73-E895E0875280}" destId="{1F5390B5-72C6-442C-B2FC-BD2856FAA0EF}" srcOrd="6" destOrd="0" presId="urn:microsoft.com/office/officeart/2008/layout/LinedList"/>
    <dgm:cxn modelId="{D29F3B87-F02E-4392-8738-7ABADF60A102}" type="presParOf" srcId="{5EC51933-B90B-49E9-8A73-E895E0875280}" destId="{24F0E827-516A-4FE9-AC07-06F7617610C0}" srcOrd="7" destOrd="0" presId="urn:microsoft.com/office/officeart/2008/layout/LinedList"/>
    <dgm:cxn modelId="{901164A1-CC8B-427C-8399-F02B343CAF02}" type="presParOf" srcId="{24F0E827-516A-4FE9-AC07-06F7617610C0}" destId="{024E6AE2-87C8-4C91-B861-17F5B8D82C15}" srcOrd="0" destOrd="0" presId="urn:microsoft.com/office/officeart/2008/layout/LinedList"/>
    <dgm:cxn modelId="{CEB4F474-6FA8-48B4-A92A-89FA9BD23601}" type="presParOf" srcId="{24F0E827-516A-4FE9-AC07-06F7617610C0}" destId="{E279C008-A9C2-4C7A-95B2-4F2DD5BB412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860843-1C98-4203-A3A2-F1EFF72A1A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E79179-8B67-45B6-8573-75F29EF31A33}">
      <dgm:prSet/>
      <dgm:spPr/>
      <dgm:t>
        <a:bodyPr/>
        <a:lstStyle/>
        <a:p>
          <a:pPr>
            <a:lnSpc>
              <a:spcPct val="100000"/>
            </a:lnSpc>
          </a:pPr>
          <a:r>
            <a:rPr lang="en-US"/>
            <a:t>The OSI model is composed of seven ordered layers.</a:t>
          </a:r>
        </a:p>
      </dgm:t>
    </dgm:pt>
    <dgm:pt modelId="{6612AF5E-0A21-4FB9-8537-DE952023D4C7}" type="parTrans" cxnId="{069D9845-AB75-4A44-A124-F381CAC635BB}">
      <dgm:prSet/>
      <dgm:spPr/>
      <dgm:t>
        <a:bodyPr/>
        <a:lstStyle/>
        <a:p>
          <a:endParaRPr lang="en-US"/>
        </a:p>
      </dgm:t>
    </dgm:pt>
    <dgm:pt modelId="{3DE3AC5E-D595-450F-90E9-45AE1431C058}" type="sibTrans" cxnId="{069D9845-AB75-4A44-A124-F381CAC635BB}">
      <dgm:prSet/>
      <dgm:spPr/>
      <dgm:t>
        <a:bodyPr/>
        <a:lstStyle/>
        <a:p>
          <a:endParaRPr lang="en-US"/>
        </a:p>
      </dgm:t>
    </dgm:pt>
    <dgm:pt modelId="{EB461C89-1B95-497F-9380-060B01204180}">
      <dgm:prSet/>
      <dgm:spPr/>
      <dgm:t>
        <a:bodyPr/>
        <a:lstStyle/>
        <a:p>
          <a:pPr>
            <a:lnSpc>
              <a:spcPct val="100000"/>
            </a:lnSpc>
          </a:pPr>
          <a:r>
            <a:rPr lang="en-US"/>
            <a:t>Device A to device B. As the message travels from A to B, it may  pass through many intermediate nodes. These intermediate nodes  usually involve only the first three layers of the OSI model.</a:t>
          </a:r>
        </a:p>
      </dgm:t>
    </dgm:pt>
    <dgm:pt modelId="{D8EB8B2B-DC70-4599-8490-873289938F71}" type="parTrans" cxnId="{4921E161-74DD-41E0-8C4C-4A8CE9CF6FFB}">
      <dgm:prSet/>
      <dgm:spPr/>
      <dgm:t>
        <a:bodyPr/>
        <a:lstStyle/>
        <a:p>
          <a:endParaRPr lang="en-US"/>
        </a:p>
      </dgm:t>
    </dgm:pt>
    <dgm:pt modelId="{6B28F821-4478-4041-B670-E75C19453D42}" type="sibTrans" cxnId="{4921E161-74DD-41E0-8C4C-4A8CE9CF6FFB}">
      <dgm:prSet/>
      <dgm:spPr/>
      <dgm:t>
        <a:bodyPr/>
        <a:lstStyle/>
        <a:p>
          <a:endParaRPr lang="en-US"/>
        </a:p>
      </dgm:t>
    </dgm:pt>
    <dgm:pt modelId="{E26B7904-6A56-4FA3-BDE5-3317516B3B1A}">
      <dgm:prSet/>
      <dgm:spPr/>
      <dgm:t>
        <a:bodyPr/>
        <a:lstStyle/>
        <a:p>
          <a:pPr>
            <a:lnSpc>
              <a:spcPct val="100000"/>
            </a:lnSpc>
          </a:pPr>
          <a:r>
            <a:rPr lang="en-US"/>
            <a:t>Each layer defines a family of functions distinct from those of the  other layers.</a:t>
          </a:r>
        </a:p>
      </dgm:t>
    </dgm:pt>
    <dgm:pt modelId="{CA5DB175-73B9-4D9C-8C58-D191FC6CD81F}" type="parTrans" cxnId="{77690AE4-8395-438C-B5A0-F6654BC96C30}">
      <dgm:prSet/>
      <dgm:spPr/>
      <dgm:t>
        <a:bodyPr/>
        <a:lstStyle/>
        <a:p>
          <a:endParaRPr lang="en-US"/>
        </a:p>
      </dgm:t>
    </dgm:pt>
    <dgm:pt modelId="{4CED0930-1269-41FB-A609-C40656B6D60F}" type="sibTrans" cxnId="{77690AE4-8395-438C-B5A0-F6654BC96C30}">
      <dgm:prSet/>
      <dgm:spPr/>
      <dgm:t>
        <a:bodyPr/>
        <a:lstStyle/>
        <a:p>
          <a:endParaRPr lang="en-US"/>
        </a:p>
      </dgm:t>
    </dgm:pt>
    <dgm:pt modelId="{3E81DAA6-0999-4BAD-AFCC-CC045CD45ADE}">
      <dgm:prSet/>
      <dgm:spPr/>
      <dgm:t>
        <a:bodyPr/>
        <a:lstStyle/>
        <a:p>
          <a:pPr>
            <a:lnSpc>
              <a:spcPct val="100000"/>
            </a:lnSpc>
          </a:pPr>
          <a:r>
            <a:rPr lang="en-US"/>
            <a:t>By defining and localizing functionality in this fashion, the designers</a:t>
          </a:r>
        </a:p>
      </dgm:t>
    </dgm:pt>
    <dgm:pt modelId="{C36A5DC0-AD95-479B-B3D5-1383CA1A6182}" type="parTrans" cxnId="{E1AE0F2E-B7BB-4A78-8F50-4226DA8776B5}">
      <dgm:prSet/>
      <dgm:spPr/>
      <dgm:t>
        <a:bodyPr/>
        <a:lstStyle/>
        <a:p>
          <a:endParaRPr lang="en-US"/>
        </a:p>
      </dgm:t>
    </dgm:pt>
    <dgm:pt modelId="{4E81201B-C0F4-46E1-AE9E-D93366B88CD2}" type="sibTrans" cxnId="{E1AE0F2E-B7BB-4A78-8F50-4226DA8776B5}">
      <dgm:prSet/>
      <dgm:spPr/>
      <dgm:t>
        <a:bodyPr/>
        <a:lstStyle/>
        <a:p>
          <a:endParaRPr lang="en-US"/>
        </a:p>
      </dgm:t>
    </dgm:pt>
    <dgm:pt modelId="{990A32E0-4841-4DD2-8B66-E544A2E7CC1D}">
      <dgm:prSet/>
      <dgm:spPr/>
      <dgm:t>
        <a:bodyPr/>
        <a:lstStyle/>
        <a:p>
          <a:pPr>
            <a:lnSpc>
              <a:spcPct val="100000"/>
            </a:lnSpc>
          </a:pPr>
          <a:r>
            <a:rPr lang="en-US"/>
            <a:t>created an architecture that is both comprehensive and flexible.</a:t>
          </a:r>
        </a:p>
      </dgm:t>
    </dgm:pt>
    <dgm:pt modelId="{33CBE84E-65DF-4B12-B16D-552F9622BEF2}" type="parTrans" cxnId="{8D900A63-D001-473A-AEF2-B23AB80FACBC}">
      <dgm:prSet/>
      <dgm:spPr/>
      <dgm:t>
        <a:bodyPr/>
        <a:lstStyle/>
        <a:p>
          <a:endParaRPr lang="en-US"/>
        </a:p>
      </dgm:t>
    </dgm:pt>
    <dgm:pt modelId="{CAB1A7CE-B0F1-442F-B1D8-8533F48C3046}" type="sibTrans" cxnId="{8D900A63-D001-473A-AEF2-B23AB80FACBC}">
      <dgm:prSet/>
      <dgm:spPr/>
      <dgm:t>
        <a:bodyPr/>
        <a:lstStyle/>
        <a:p>
          <a:endParaRPr lang="en-US"/>
        </a:p>
      </dgm:t>
    </dgm:pt>
    <dgm:pt modelId="{1301C670-BDD9-420F-B629-35FD3BDE8B6E}">
      <dgm:prSet/>
      <dgm:spPr/>
      <dgm:t>
        <a:bodyPr/>
        <a:lstStyle/>
        <a:p>
          <a:pPr>
            <a:lnSpc>
              <a:spcPct val="100000"/>
            </a:lnSpc>
          </a:pPr>
          <a:r>
            <a:rPr lang="en-US"/>
            <a:t>Most</a:t>
          </a:r>
          <a:r>
            <a:rPr lang="en-IN"/>
            <a:t> </a:t>
          </a:r>
          <a:r>
            <a:rPr lang="en-US"/>
            <a:t>importantly, the OSI	model	allows complete interoperability  between otherwise incompatible systems.</a:t>
          </a:r>
        </a:p>
      </dgm:t>
    </dgm:pt>
    <dgm:pt modelId="{0384B2EB-84B6-4C6F-A4AF-C2659C6866B1}" type="parTrans" cxnId="{5EC0AF7E-5FF3-4DE7-8C2F-D938B16E59A6}">
      <dgm:prSet/>
      <dgm:spPr/>
      <dgm:t>
        <a:bodyPr/>
        <a:lstStyle/>
        <a:p>
          <a:endParaRPr lang="en-US"/>
        </a:p>
      </dgm:t>
    </dgm:pt>
    <dgm:pt modelId="{60E0A794-B077-40C3-89D8-E30A31B2A8B6}" type="sibTrans" cxnId="{5EC0AF7E-5FF3-4DE7-8C2F-D938B16E59A6}">
      <dgm:prSet/>
      <dgm:spPr/>
      <dgm:t>
        <a:bodyPr/>
        <a:lstStyle/>
        <a:p>
          <a:endParaRPr lang="en-US"/>
        </a:p>
      </dgm:t>
    </dgm:pt>
    <dgm:pt modelId="{3EDA053C-91DA-4459-8716-5BE81938EFAE}" type="pres">
      <dgm:prSet presAssocID="{6A860843-1C98-4203-A3A2-F1EFF72A1A80}" presName="root" presStyleCnt="0">
        <dgm:presLayoutVars>
          <dgm:dir/>
          <dgm:resizeHandles val="exact"/>
        </dgm:presLayoutVars>
      </dgm:prSet>
      <dgm:spPr/>
    </dgm:pt>
    <dgm:pt modelId="{26B0E7CA-13DF-418C-BCF8-42037C86CEFC}" type="pres">
      <dgm:prSet presAssocID="{F3E79179-8B67-45B6-8573-75F29EF31A33}" presName="compNode" presStyleCnt="0"/>
      <dgm:spPr/>
    </dgm:pt>
    <dgm:pt modelId="{1484D2DF-9843-42E1-B7D3-BA49CEBE3911}" type="pres">
      <dgm:prSet presAssocID="{F3E79179-8B67-45B6-8573-75F29EF31A33}" presName="bgRect" presStyleLbl="bgShp" presStyleIdx="0" presStyleCnt="6"/>
      <dgm:spPr/>
    </dgm:pt>
    <dgm:pt modelId="{9748A47C-C617-42C5-B43F-7A2E99378EF5}" type="pres">
      <dgm:prSet presAssocID="{F3E79179-8B67-45B6-8573-75F29EF31A3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F3C1F6D5-6672-474C-A213-404E587F2CAD}" type="pres">
      <dgm:prSet presAssocID="{F3E79179-8B67-45B6-8573-75F29EF31A33}" presName="spaceRect" presStyleCnt="0"/>
      <dgm:spPr/>
    </dgm:pt>
    <dgm:pt modelId="{2A439DEC-C0AC-430F-9A6D-1C5B7E70EBFD}" type="pres">
      <dgm:prSet presAssocID="{F3E79179-8B67-45B6-8573-75F29EF31A33}" presName="parTx" presStyleLbl="revTx" presStyleIdx="0" presStyleCnt="6">
        <dgm:presLayoutVars>
          <dgm:chMax val="0"/>
          <dgm:chPref val="0"/>
        </dgm:presLayoutVars>
      </dgm:prSet>
      <dgm:spPr/>
    </dgm:pt>
    <dgm:pt modelId="{A73DA1F7-A49F-4480-B6B5-750C96FC5B16}" type="pres">
      <dgm:prSet presAssocID="{3DE3AC5E-D595-450F-90E9-45AE1431C058}" presName="sibTrans" presStyleCnt="0"/>
      <dgm:spPr/>
    </dgm:pt>
    <dgm:pt modelId="{1FAFDED5-49E5-4AC9-81B9-D01896FA1082}" type="pres">
      <dgm:prSet presAssocID="{EB461C89-1B95-497F-9380-060B01204180}" presName="compNode" presStyleCnt="0"/>
      <dgm:spPr/>
    </dgm:pt>
    <dgm:pt modelId="{AFCB6FC4-41A5-4D76-BE70-AD4DA992C1A6}" type="pres">
      <dgm:prSet presAssocID="{EB461C89-1B95-497F-9380-060B01204180}" presName="bgRect" presStyleLbl="bgShp" presStyleIdx="1" presStyleCnt="6"/>
      <dgm:spPr/>
    </dgm:pt>
    <dgm:pt modelId="{1F6657F4-186B-48C7-AF37-3456BF0A95B6}" type="pres">
      <dgm:prSet presAssocID="{EB461C89-1B95-497F-9380-060B0120418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3D26A446-BF25-4B10-9D0B-2FBE964BD342}" type="pres">
      <dgm:prSet presAssocID="{EB461C89-1B95-497F-9380-060B01204180}" presName="spaceRect" presStyleCnt="0"/>
      <dgm:spPr/>
    </dgm:pt>
    <dgm:pt modelId="{F91E88E1-39EF-4F1B-BDB1-D4F049C56A7A}" type="pres">
      <dgm:prSet presAssocID="{EB461C89-1B95-497F-9380-060B01204180}" presName="parTx" presStyleLbl="revTx" presStyleIdx="1" presStyleCnt="6">
        <dgm:presLayoutVars>
          <dgm:chMax val="0"/>
          <dgm:chPref val="0"/>
        </dgm:presLayoutVars>
      </dgm:prSet>
      <dgm:spPr/>
    </dgm:pt>
    <dgm:pt modelId="{FD03B2F2-EFB3-4FFC-A31D-CC3B4ED90081}" type="pres">
      <dgm:prSet presAssocID="{6B28F821-4478-4041-B670-E75C19453D42}" presName="sibTrans" presStyleCnt="0"/>
      <dgm:spPr/>
    </dgm:pt>
    <dgm:pt modelId="{3BFEB284-9C48-4878-AE90-DF56404955CB}" type="pres">
      <dgm:prSet presAssocID="{E26B7904-6A56-4FA3-BDE5-3317516B3B1A}" presName="compNode" presStyleCnt="0"/>
      <dgm:spPr/>
    </dgm:pt>
    <dgm:pt modelId="{2268095A-E91F-4906-A9B4-5F850CE8DA0E}" type="pres">
      <dgm:prSet presAssocID="{E26B7904-6A56-4FA3-BDE5-3317516B3B1A}" presName="bgRect" presStyleLbl="bgShp" presStyleIdx="2" presStyleCnt="6"/>
      <dgm:spPr/>
    </dgm:pt>
    <dgm:pt modelId="{F5B6364E-5E5C-4857-B038-D2A747D78EB2}" type="pres">
      <dgm:prSet presAssocID="{E26B7904-6A56-4FA3-BDE5-3317516B3B1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76178ABE-338A-4403-A585-8868CB9F2606}" type="pres">
      <dgm:prSet presAssocID="{E26B7904-6A56-4FA3-BDE5-3317516B3B1A}" presName="spaceRect" presStyleCnt="0"/>
      <dgm:spPr/>
    </dgm:pt>
    <dgm:pt modelId="{452FA534-58E4-4DCE-9406-7222F2F76C53}" type="pres">
      <dgm:prSet presAssocID="{E26B7904-6A56-4FA3-BDE5-3317516B3B1A}" presName="parTx" presStyleLbl="revTx" presStyleIdx="2" presStyleCnt="6">
        <dgm:presLayoutVars>
          <dgm:chMax val="0"/>
          <dgm:chPref val="0"/>
        </dgm:presLayoutVars>
      </dgm:prSet>
      <dgm:spPr/>
    </dgm:pt>
    <dgm:pt modelId="{16786997-F59D-413B-AFE1-85D0E07E6562}" type="pres">
      <dgm:prSet presAssocID="{4CED0930-1269-41FB-A609-C40656B6D60F}" presName="sibTrans" presStyleCnt="0"/>
      <dgm:spPr/>
    </dgm:pt>
    <dgm:pt modelId="{8AA1E2EB-BC01-4461-8A89-AF80B72AB313}" type="pres">
      <dgm:prSet presAssocID="{3E81DAA6-0999-4BAD-AFCC-CC045CD45ADE}" presName="compNode" presStyleCnt="0"/>
      <dgm:spPr/>
    </dgm:pt>
    <dgm:pt modelId="{F7353114-2195-45CF-A217-565841C5BCBB}" type="pres">
      <dgm:prSet presAssocID="{3E81DAA6-0999-4BAD-AFCC-CC045CD45ADE}" presName="bgRect" presStyleLbl="bgShp" presStyleIdx="3" presStyleCnt="6"/>
      <dgm:spPr/>
    </dgm:pt>
    <dgm:pt modelId="{4DB9D597-281A-4E19-8CBE-29CA7A9DFDE8}" type="pres">
      <dgm:prSet presAssocID="{3E81DAA6-0999-4BAD-AFCC-CC045CD45A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it"/>
        </a:ext>
      </dgm:extLst>
    </dgm:pt>
    <dgm:pt modelId="{ED21AEA3-219F-462B-B9E6-75E8472DAD24}" type="pres">
      <dgm:prSet presAssocID="{3E81DAA6-0999-4BAD-AFCC-CC045CD45ADE}" presName="spaceRect" presStyleCnt="0"/>
      <dgm:spPr/>
    </dgm:pt>
    <dgm:pt modelId="{93580B72-DB64-4020-9E33-54222C89CD50}" type="pres">
      <dgm:prSet presAssocID="{3E81DAA6-0999-4BAD-AFCC-CC045CD45ADE}" presName="parTx" presStyleLbl="revTx" presStyleIdx="3" presStyleCnt="6">
        <dgm:presLayoutVars>
          <dgm:chMax val="0"/>
          <dgm:chPref val="0"/>
        </dgm:presLayoutVars>
      </dgm:prSet>
      <dgm:spPr/>
    </dgm:pt>
    <dgm:pt modelId="{BA68D524-C9C3-4077-96EC-6B830E8421E3}" type="pres">
      <dgm:prSet presAssocID="{4E81201B-C0F4-46E1-AE9E-D93366B88CD2}" presName="sibTrans" presStyleCnt="0"/>
      <dgm:spPr/>
    </dgm:pt>
    <dgm:pt modelId="{C84B5907-38FC-4C8F-9C93-E65EDE74F559}" type="pres">
      <dgm:prSet presAssocID="{990A32E0-4841-4DD2-8B66-E544A2E7CC1D}" presName="compNode" presStyleCnt="0"/>
      <dgm:spPr/>
    </dgm:pt>
    <dgm:pt modelId="{A5A617AA-B150-404B-8663-C45F35BB9298}" type="pres">
      <dgm:prSet presAssocID="{990A32E0-4841-4DD2-8B66-E544A2E7CC1D}" presName="bgRect" presStyleLbl="bgShp" presStyleIdx="4" presStyleCnt="6"/>
      <dgm:spPr/>
    </dgm:pt>
    <dgm:pt modelId="{0A5819CD-3A67-454B-9157-DC06DB688E14}" type="pres">
      <dgm:prSet presAssocID="{990A32E0-4841-4DD2-8B66-E544A2E7CC1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BB096A46-5BDC-46D5-9FE6-DD4C63B05DFD}" type="pres">
      <dgm:prSet presAssocID="{990A32E0-4841-4DD2-8B66-E544A2E7CC1D}" presName="spaceRect" presStyleCnt="0"/>
      <dgm:spPr/>
    </dgm:pt>
    <dgm:pt modelId="{B18B980F-5E16-4678-A3B6-06B22BF9FE73}" type="pres">
      <dgm:prSet presAssocID="{990A32E0-4841-4DD2-8B66-E544A2E7CC1D}" presName="parTx" presStyleLbl="revTx" presStyleIdx="4" presStyleCnt="6">
        <dgm:presLayoutVars>
          <dgm:chMax val="0"/>
          <dgm:chPref val="0"/>
        </dgm:presLayoutVars>
      </dgm:prSet>
      <dgm:spPr/>
    </dgm:pt>
    <dgm:pt modelId="{2C0822B7-7D08-4810-8215-C7CBC0C57BAF}" type="pres">
      <dgm:prSet presAssocID="{CAB1A7CE-B0F1-442F-B1D8-8533F48C3046}" presName="sibTrans" presStyleCnt="0"/>
      <dgm:spPr/>
    </dgm:pt>
    <dgm:pt modelId="{292D68A5-45F9-4E8F-983E-045A1955B45C}" type="pres">
      <dgm:prSet presAssocID="{1301C670-BDD9-420F-B629-35FD3BDE8B6E}" presName="compNode" presStyleCnt="0"/>
      <dgm:spPr/>
    </dgm:pt>
    <dgm:pt modelId="{869DAF92-E85A-4C0E-99E6-94BD2C97261D}" type="pres">
      <dgm:prSet presAssocID="{1301C670-BDD9-420F-B629-35FD3BDE8B6E}" presName="bgRect" presStyleLbl="bgShp" presStyleIdx="5" presStyleCnt="6"/>
      <dgm:spPr/>
    </dgm:pt>
    <dgm:pt modelId="{2E248B4C-DD98-447B-85D3-CB15F2F7B994}" type="pres">
      <dgm:prSet presAssocID="{1301C670-BDD9-420F-B629-35FD3BDE8B6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sor"/>
        </a:ext>
      </dgm:extLst>
    </dgm:pt>
    <dgm:pt modelId="{DE9B869C-4840-4E98-86BB-9E9A1B36293A}" type="pres">
      <dgm:prSet presAssocID="{1301C670-BDD9-420F-B629-35FD3BDE8B6E}" presName="spaceRect" presStyleCnt="0"/>
      <dgm:spPr/>
    </dgm:pt>
    <dgm:pt modelId="{AA6D1831-896F-4E25-9266-988142D6BFBA}" type="pres">
      <dgm:prSet presAssocID="{1301C670-BDD9-420F-B629-35FD3BDE8B6E}" presName="parTx" presStyleLbl="revTx" presStyleIdx="5" presStyleCnt="6">
        <dgm:presLayoutVars>
          <dgm:chMax val="0"/>
          <dgm:chPref val="0"/>
        </dgm:presLayoutVars>
      </dgm:prSet>
      <dgm:spPr/>
    </dgm:pt>
  </dgm:ptLst>
  <dgm:cxnLst>
    <dgm:cxn modelId="{E1AE0F2E-B7BB-4A78-8F50-4226DA8776B5}" srcId="{6A860843-1C98-4203-A3A2-F1EFF72A1A80}" destId="{3E81DAA6-0999-4BAD-AFCC-CC045CD45ADE}" srcOrd="3" destOrd="0" parTransId="{C36A5DC0-AD95-479B-B3D5-1383CA1A6182}" sibTransId="{4E81201B-C0F4-46E1-AE9E-D93366B88CD2}"/>
    <dgm:cxn modelId="{AF89AF60-779D-4B15-85A3-3D2B82A28D99}" type="presOf" srcId="{E26B7904-6A56-4FA3-BDE5-3317516B3B1A}" destId="{452FA534-58E4-4DCE-9406-7222F2F76C53}" srcOrd="0" destOrd="0" presId="urn:microsoft.com/office/officeart/2018/2/layout/IconVerticalSolidList"/>
    <dgm:cxn modelId="{4921E161-74DD-41E0-8C4C-4A8CE9CF6FFB}" srcId="{6A860843-1C98-4203-A3A2-F1EFF72A1A80}" destId="{EB461C89-1B95-497F-9380-060B01204180}" srcOrd="1" destOrd="0" parTransId="{D8EB8B2B-DC70-4599-8490-873289938F71}" sibTransId="{6B28F821-4478-4041-B670-E75C19453D42}"/>
    <dgm:cxn modelId="{8D900A63-D001-473A-AEF2-B23AB80FACBC}" srcId="{6A860843-1C98-4203-A3A2-F1EFF72A1A80}" destId="{990A32E0-4841-4DD2-8B66-E544A2E7CC1D}" srcOrd="4" destOrd="0" parTransId="{33CBE84E-65DF-4B12-B16D-552F9622BEF2}" sibTransId="{CAB1A7CE-B0F1-442F-B1D8-8533F48C3046}"/>
    <dgm:cxn modelId="{069D9845-AB75-4A44-A124-F381CAC635BB}" srcId="{6A860843-1C98-4203-A3A2-F1EFF72A1A80}" destId="{F3E79179-8B67-45B6-8573-75F29EF31A33}" srcOrd="0" destOrd="0" parTransId="{6612AF5E-0A21-4FB9-8537-DE952023D4C7}" sibTransId="{3DE3AC5E-D595-450F-90E9-45AE1431C058}"/>
    <dgm:cxn modelId="{B34DEB7A-3F5F-40F1-A7BB-7BFE6B7DB349}" type="presOf" srcId="{1301C670-BDD9-420F-B629-35FD3BDE8B6E}" destId="{AA6D1831-896F-4E25-9266-988142D6BFBA}" srcOrd="0" destOrd="0" presId="urn:microsoft.com/office/officeart/2018/2/layout/IconVerticalSolidList"/>
    <dgm:cxn modelId="{5EC0AF7E-5FF3-4DE7-8C2F-D938B16E59A6}" srcId="{6A860843-1C98-4203-A3A2-F1EFF72A1A80}" destId="{1301C670-BDD9-420F-B629-35FD3BDE8B6E}" srcOrd="5" destOrd="0" parTransId="{0384B2EB-84B6-4C6F-A4AF-C2659C6866B1}" sibTransId="{60E0A794-B077-40C3-89D8-E30A31B2A8B6}"/>
    <dgm:cxn modelId="{F4BE3A9A-9F47-4B8F-A468-71329009DC66}" type="presOf" srcId="{F3E79179-8B67-45B6-8573-75F29EF31A33}" destId="{2A439DEC-C0AC-430F-9A6D-1C5B7E70EBFD}" srcOrd="0" destOrd="0" presId="urn:microsoft.com/office/officeart/2018/2/layout/IconVerticalSolidList"/>
    <dgm:cxn modelId="{227E099C-D815-402B-89B2-CA6CA0CADD3D}" type="presOf" srcId="{6A860843-1C98-4203-A3A2-F1EFF72A1A80}" destId="{3EDA053C-91DA-4459-8716-5BE81938EFAE}" srcOrd="0" destOrd="0" presId="urn:microsoft.com/office/officeart/2018/2/layout/IconVerticalSolidList"/>
    <dgm:cxn modelId="{18F23FAE-FA3C-4568-944A-E02E1DA3FBB7}" type="presOf" srcId="{990A32E0-4841-4DD2-8B66-E544A2E7CC1D}" destId="{B18B980F-5E16-4678-A3B6-06B22BF9FE73}" srcOrd="0" destOrd="0" presId="urn:microsoft.com/office/officeart/2018/2/layout/IconVerticalSolidList"/>
    <dgm:cxn modelId="{CCA1F6C5-0D26-4AF5-877E-698861B993BC}" type="presOf" srcId="{3E81DAA6-0999-4BAD-AFCC-CC045CD45ADE}" destId="{93580B72-DB64-4020-9E33-54222C89CD50}" srcOrd="0" destOrd="0" presId="urn:microsoft.com/office/officeart/2018/2/layout/IconVerticalSolidList"/>
    <dgm:cxn modelId="{77690AE4-8395-438C-B5A0-F6654BC96C30}" srcId="{6A860843-1C98-4203-A3A2-F1EFF72A1A80}" destId="{E26B7904-6A56-4FA3-BDE5-3317516B3B1A}" srcOrd="2" destOrd="0" parTransId="{CA5DB175-73B9-4D9C-8C58-D191FC6CD81F}" sibTransId="{4CED0930-1269-41FB-A609-C40656B6D60F}"/>
    <dgm:cxn modelId="{4D4EC2F2-A104-4C8E-9FF3-61645188C07E}" type="presOf" srcId="{EB461C89-1B95-497F-9380-060B01204180}" destId="{F91E88E1-39EF-4F1B-BDB1-D4F049C56A7A}" srcOrd="0" destOrd="0" presId="urn:microsoft.com/office/officeart/2018/2/layout/IconVerticalSolidList"/>
    <dgm:cxn modelId="{CCF74911-DE76-49B6-A501-672E7078DA03}" type="presParOf" srcId="{3EDA053C-91DA-4459-8716-5BE81938EFAE}" destId="{26B0E7CA-13DF-418C-BCF8-42037C86CEFC}" srcOrd="0" destOrd="0" presId="urn:microsoft.com/office/officeart/2018/2/layout/IconVerticalSolidList"/>
    <dgm:cxn modelId="{9289297A-1E2E-4C65-AB57-ADC3BE66FEA6}" type="presParOf" srcId="{26B0E7CA-13DF-418C-BCF8-42037C86CEFC}" destId="{1484D2DF-9843-42E1-B7D3-BA49CEBE3911}" srcOrd="0" destOrd="0" presId="urn:microsoft.com/office/officeart/2018/2/layout/IconVerticalSolidList"/>
    <dgm:cxn modelId="{02E952BD-AAAE-4F4A-88E0-48A59CD0DF82}" type="presParOf" srcId="{26B0E7CA-13DF-418C-BCF8-42037C86CEFC}" destId="{9748A47C-C617-42C5-B43F-7A2E99378EF5}" srcOrd="1" destOrd="0" presId="urn:microsoft.com/office/officeart/2018/2/layout/IconVerticalSolidList"/>
    <dgm:cxn modelId="{19EF6876-3599-4DE5-BCD7-9087E9FCF614}" type="presParOf" srcId="{26B0E7CA-13DF-418C-BCF8-42037C86CEFC}" destId="{F3C1F6D5-6672-474C-A213-404E587F2CAD}" srcOrd="2" destOrd="0" presId="urn:microsoft.com/office/officeart/2018/2/layout/IconVerticalSolidList"/>
    <dgm:cxn modelId="{3913A706-C0F2-4B38-8D09-722201B8C93E}" type="presParOf" srcId="{26B0E7CA-13DF-418C-BCF8-42037C86CEFC}" destId="{2A439DEC-C0AC-430F-9A6D-1C5B7E70EBFD}" srcOrd="3" destOrd="0" presId="urn:microsoft.com/office/officeart/2018/2/layout/IconVerticalSolidList"/>
    <dgm:cxn modelId="{4315C2D1-E7B3-44D7-BF8F-734D4732E9A5}" type="presParOf" srcId="{3EDA053C-91DA-4459-8716-5BE81938EFAE}" destId="{A73DA1F7-A49F-4480-B6B5-750C96FC5B16}" srcOrd="1" destOrd="0" presId="urn:microsoft.com/office/officeart/2018/2/layout/IconVerticalSolidList"/>
    <dgm:cxn modelId="{CF0C3FAF-BF4F-4B10-B454-CF07EECD4127}" type="presParOf" srcId="{3EDA053C-91DA-4459-8716-5BE81938EFAE}" destId="{1FAFDED5-49E5-4AC9-81B9-D01896FA1082}" srcOrd="2" destOrd="0" presId="urn:microsoft.com/office/officeart/2018/2/layout/IconVerticalSolidList"/>
    <dgm:cxn modelId="{4EF470A5-A40B-467C-A49D-AE04B3034B84}" type="presParOf" srcId="{1FAFDED5-49E5-4AC9-81B9-D01896FA1082}" destId="{AFCB6FC4-41A5-4D76-BE70-AD4DA992C1A6}" srcOrd="0" destOrd="0" presId="urn:microsoft.com/office/officeart/2018/2/layout/IconVerticalSolidList"/>
    <dgm:cxn modelId="{7BFFC6E3-8FC4-4C87-85C5-237F786E83DF}" type="presParOf" srcId="{1FAFDED5-49E5-4AC9-81B9-D01896FA1082}" destId="{1F6657F4-186B-48C7-AF37-3456BF0A95B6}" srcOrd="1" destOrd="0" presId="urn:microsoft.com/office/officeart/2018/2/layout/IconVerticalSolidList"/>
    <dgm:cxn modelId="{B1A85220-9C34-40DB-9DC6-50B82E8368FF}" type="presParOf" srcId="{1FAFDED5-49E5-4AC9-81B9-D01896FA1082}" destId="{3D26A446-BF25-4B10-9D0B-2FBE964BD342}" srcOrd="2" destOrd="0" presId="urn:microsoft.com/office/officeart/2018/2/layout/IconVerticalSolidList"/>
    <dgm:cxn modelId="{6D504583-87FE-45B5-BE4D-9CA71A73529C}" type="presParOf" srcId="{1FAFDED5-49E5-4AC9-81B9-D01896FA1082}" destId="{F91E88E1-39EF-4F1B-BDB1-D4F049C56A7A}" srcOrd="3" destOrd="0" presId="urn:microsoft.com/office/officeart/2018/2/layout/IconVerticalSolidList"/>
    <dgm:cxn modelId="{B67D6CEF-3011-4AEE-B55F-C538A2C26285}" type="presParOf" srcId="{3EDA053C-91DA-4459-8716-5BE81938EFAE}" destId="{FD03B2F2-EFB3-4FFC-A31D-CC3B4ED90081}" srcOrd="3" destOrd="0" presId="urn:microsoft.com/office/officeart/2018/2/layout/IconVerticalSolidList"/>
    <dgm:cxn modelId="{DCD75D3C-06E4-42DF-8177-EF9CB306E822}" type="presParOf" srcId="{3EDA053C-91DA-4459-8716-5BE81938EFAE}" destId="{3BFEB284-9C48-4878-AE90-DF56404955CB}" srcOrd="4" destOrd="0" presId="urn:microsoft.com/office/officeart/2018/2/layout/IconVerticalSolidList"/>
    <dgm:cxn modelId="{3A1097D0-7022-4884-A4FE-A57F1077F29D}" type="presParOf" srcId="{3BFEB284-9C48-4878-AE90-DF56404955CB}" destId="{2268095A-E91F-4906-A9B4-5F850CE8DA0E}" srcOrd="0" destOrd="0" presId="urn:microsoft.com/office/officeart/2018/2/layout/IconVerticalSolidList"/>
    <dgm:cxn modelId="{2F53A0F8-6017-4816-ACE9-625793EF1731}" type="presParOf" srcId="{3BFEB284-9C48-4878-AE90-DF56404955CB}" destId="{F5B6364E-5E5C-4857-B038-D2A747D78EB2}" srcOrd="1" destOrd="0" presId="urn:microsoft.com/office/officeart/2018/2/layout/IconVerticalSolidList"/>
    <dgm:cxn modelId="{D7AC82FA-E964-48D5-8D12-3E752ECEDC21}" type="presParOf" srcId="{3BFEB284-9C48-4878-AE90-DF56404955CB}" destId="{76178ABE-338A-4403-A585-8868CB9F2606}" srcOrd="2" destOrd="0" presId="urn:microsoft.com/office/officeart/2018/2/layout/IconVerticalSolidList"/>
    <dgm:cxn modelId="{457F3D92-B973-4C74-9CEA-870ECDB01F4A}" type="presParOf" srcId="{3BFEB284-9C48-4878-AE90-DF56404955CB}" destId="{452FA534-58E4-4DCE-9406-7222F2F76C53}" srcOrd="3" destOrd="0" presId="urn:microsoft.com/office/officeart/2018/2/layout/IconVerticalSolidList"/>
    <dgm:cxn modelId="{328E4C71-D02C-4752-86CC-12C58B8C97C7}" type="presParOf" srcId="{3EDA053C-91DA-4459-8716-5BE81938EFAE}" destId="{16786997-F59D-413B-AFE1-85D0E07E6562}" srcOrd="5" destOrd="0" presId="urn:microsoft.com/office/officeart/2018/2/layout/IconVerticalSolidList"/>
    <dgm:cxn modelId="{73F00216-CD64-47F5-AA7A-6DBFCBF942EF}" type="presParOf" srcId="{3EDA053C-91DA-4459-8716-5BE81938EFAE}" destId="{8AA1E2EB-BC01-4461-8A89-AF80B72AB313}" srcOrd="6" destOrd="0" presId="urn:microsoft.com/office/officeart/2018/2/layout/IconVerticalSolidList"/>
    <dgm:cxn modelId="{5BD687A8-CC30-477D-A5B6-53A9310076E5}" type="presParOf" srcId="{8AA1E2EB-BC01-4461-8A89-AF80B72AB313}" destId="{F7353114-2195-45CF-A217-565841C5BCBB}" srcOrd="0" destOrd="0" presId="urn:microsoft.com/office/officeart/2018/2/layout/IconVerticalSolidList"/>
    <dgm:cxn modelId="{DE807B1D-B2E8-4C19-B292-0B98169006E9}" type="presParOf" srcId="{8AA1E2EB-BC01-4461-8A89-AF80B72AB313}" destId="{4DB9D597-281A-4E19-8CBE-29CA7A9DFDE8}" srcOrd="1" destOrd="0" presId="urn:microsoft.com/office/officeart/2018/2/layout/IconVerticalSolidList"/>
    <dgm:cxn modelId="{E2A24B4A-CECD-4201-B1E3-F5C7E14A1F27}" type="presParOf" srcId="{8AA1E2EB-BC01-4461-8A89-AF80B72AB313}" destId="{ED21AEA3-219F-462B-B9E6-75E8472DAD24}" srcOrd="2" destOrd="0" presId="urn:microsoft.com/office/officeart/2018/2/layout/IconVerticalSolidList"/>
    <dgm:cxn modelId="{11AFB1BC-72C2-42AF-94AB-98F89A3587C5}" type="presParOf" srcId="{8AA1E2EB-BC01-4461-8A89-AF80B72AB313}" destId="{93580B72-DB64-4020-9E33-54222C89CD50}" srcOrd="3" destOrd="0" presId="urn:microsoft.com/office/officeart/2018/2/layout/IconVerticalSolidList"/>
    <dgm:cxn modelId="{DBD54E66-E4AA-4EDE-A306-4CC497FAA703}" type="presParOf" srcId="{3EDA053C-91DA-4459-8716-5BE81938EFAE}" destId="{BA68D524-C9C3-4077-96EC-6B830E8421E3}" srcOrd="7" destOrd="0" presId="urn:microsoft.com/office/officeart/2018/2/layout/IconVerticalSolidList"/>
    <dgm:cxn modelId="{CF2A8B2A-D8FF-466E-9F24-D7C642F6AA6D}" type="presParOf" srcId="{3EDA053C-91DA-4459-8716-5BE81938EFAE}" destId="{C84B5907-38FC-4C8F-9C93-E65EDE74F559}" srcOrd="8" destOrd="0" presId="urn:microsoft.com/office/officeart/2018/2/layout/IconVerticalSolidList"/>
    <dgm:cxn modelId="{F5EC87AF-20AE-44F4-8217-7AD0398AD336}" type="presParOf" srcId="{C84B5907-38FC-4C8F-9C93-E65EDE74F559}" destId="{A5A617AA-B150-404B-8663-C45F35BB9298}" srcOrd="0" destOrd="0" presId="urn:microsoft.com/office/officeart/2018/2/layout/IconVerticalSolidList"/>
    <dgm:cxn modelId="{2138E86E-7A64-480F-AC93-E64B3B9E0AFC}" type="presParOf" srcId="{C84B5907-38FC-4C8F-9C93-E65EDE74F559}" destId="{0A5819CD-3A67-454B-9157-DC06DB688E14}" srcOrd="1" destOrd="0" presId="urn:microsoft.com/office/officeart/2018/2/layout/IconVerticalSolidList"/>
    <dgm:cxn modelId="{2B0FB0B0-F0B6-4360-9010-64A662A1D10B}" type="presParOf" srcId="{C84B5907-38FC-4C8F-9C93-E65EDE74F559}" destId="{BB096A46-5BDC-46D5-9FE6-DD4C63B05DFD}" srcOrd="2" destOrd="0" presId="urn:microsoft.com/office/officeart/2018/2/layout/IconVerticalSolidList"/>
    <dgm:cxn modelId="{4080520A-6BFC-49F5-AD12-0C87CDB33D96}" type="presParOf" srcId="{C84B5907-38FC-4C8F-9C93-E65EDE74F559}" destId="{B18B980F-5E16-4678-A3B6-06B22BF9FE73}" srcOrd="3" destOrd="0" presId="urn:microsoft.com/office/officeart/2018/2/layout/IconVerticalSolidList"/>
    <dgm:cxn modelId="{09A96064-4256-456C-B3FE-5A8C9F5D209F}" type="presParOf" srcId="{3EDA053C-91DA-4459-8716-5BE81938EFAE}" destId="{2C0822B7-7D08-4810-8215-C7CBC0C57BAF}" srcOrd="9" destOrd="0" presId="urn:microsoft.com/office/officeart/2018/2/layout/IconVerticalSolidList"/>
    <dgm:cxn modelId="{FA157B59-FE4E-4613-BD22-F1EC3D21EF64}" type="presParOf" srcId="{3EDA053C-91DA-4459-8716-5BE81938EFAE}" destId="{292D68A5-45F9-4E8F-983E-045A1955B45C}" srcOrd="10" destOrd="0" presId="urn:microsoft.com/office/officeart/2018/2/layout/IconVerticalSolidList"/>
    <dgm:cxn modelId="{305E23F2-2A6C-4524-BE00-7554577FF6E8}" type="presParOf" srcId="{292D68A5-45F9-4E8F-983E-045A1955B45C}" destId="{869DAF92-E85A-4C0E-99E6-94BD2C97261D}" srcOrd="0" destOrd="0" presId="urn:microsoft.com/office/officeart/2018/2/layout/IconVerticalSolidList"/>
    <dgm:cxn modelId="{4C3FB484-7883-4C65-8DB5-2735CAD2A40F}" type="presParOf" srcId="{292D68A5-45F9-4E8F-983E-045A1955B45C}" destId="{2E248B4C-DD98-447B-85D3-CB15F2F7B994}" srcOrd="1" destOrd="0" presId="urn:microsoft.com/office/officeart/2018/2/layout/IconVerticalSolidList"/>
    <dgm:cxn modelId="{ADFEAAB4-D811-4216-9454-3FC69C09F98A}" type="presParOf" srcId="{292D68A5-45F9-4E8F-983E-045A1955B45C}" destId="{DE9B869C-4840-4E98-86BB-9E9A1B36293A}" srcOrd="2" destOrd="0" presId="urn:microsoft.com/office/officeart/2018/2/layout/IconVerticalSolidList"/>
    <dgm:cxn modelId="{5177D9A1-3508-43D0-BB97-2E904A5A1F98}" type="presParOf" srcId="{292D68A5-45F9-4E8F-983E-045A1955B45C}" destId="{AA6D1831-896F-4E25-9266-988142D6BF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0B0822-6115-48C0-B6C2-F32287EC3DC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2FEE536-7F11-477F-BFC3-872BA0DA0126}">
      <dgm:prSet/>
      <dgm:spPr/>
      <dgm:t>
        <a:bodyPr/>
        <a:lstStyle/>
        <a:p>
          <a:pPr>
            <a:lnSpc>
              <a:spcPct val="100000"/>
            </a:lnSpc>
          </a:pPr>
          <a:r>
            <a:rPr lang="en-IN" b="1" dirty="0"/>
            <a:t>Multimode </a:t>
          </a:r>
          <a:r>
            <a:rPr lang="en-IN" dirty="0" err="1"/>
            <a:t>Multimode</a:t>
          </a:r>
          <a:r>
            <a:rPr lang="en-IN"/>
            <a:t> is so named because multiple beams from a light source move through the core in different paths. </a:t>
          </a:r>
          <a:endParaRPr lang="en-US"/>
        </a:p>
      </dgm:t>
    </dgm:pt>
    <dgm:pt modelId="{4F15ECD5-C863-4044-A891-14BF91181BA3}" type="parTrans" cxnId="{6E4D0C7A-CB01-4C54-A500-339EE13EB2F0}">
      <dgm:prSet/>
      <dgm:spPr/>
      <dgm:t>
        <a:bodyPr/>
        <a:lstStyle/>
        <a:p>
          <a:endParaRPr lang="en-US"/>
        </a:p>
      </dgm:t>
    </dgm:pt>
    <dgm:pt modelId="{AED4A0C3-148C-4E28-98EC-8956A44D96E7}" type="sibTrans" cxnId="{6E4D0C7A-CB01-4C54-A500-339EE13EB2F0}">
      <dgm:prSet/>
      <dgm:spPr/>
      <dgm:t>
        <a:bodyPr/>
        <a:lstStyle/>
        <a:p>
          <a:endParaRPr lang="en-US"/>
        </a:p>
      </dgm:t>
    </dgm:pt>
    <dgm:pt modelId="{62F52A60-360A-4655-B3AA-E1B0BF37F0D9}">
      <dgm:prSet/>
      <dgm:spPr/>
      <dgm:t>
        <a:bodyPr/>
        <a:lstStyle/>
        <a:p>
          <a:pPr>
            <a:lnSpc>
              <a:spcPct val="100000"/>
            </a:lnSpc>
          </a:pPr>
          <a:r>
            <a:rPr lang="en-IN"/>
            <a:t>In </a:t>
          </a:r>
          <a:r>
            <a:rPr lang="en-IN" b="1"/>
            <a:t>multimode step-index fiber, </a:t>
          </a:r>
          <a:r>
            <a:rPr lang="en-IN"/>
            <a:t>the density of the core remains constant from the center to the edges. A beam of light moves through this constant density in a straight line until it reaches the interface of the core and the cladding. At the interface, there is an abrupt change due to a lower density; this alters the angle of the beam’s motion. The term </a:t>
          </a:r>
          <a:r>
            <a:rPr lang="en-IN" i="1"/>
            <a:t>step index </a:t>
          </a:r>
          <a:r>
            <a:rPr lang="en-IN"/>
            <a:t>refers to the suddenness of this change, which contributes to the distortion of the signal as it passes through the fiber.</a:t>
          </a:r>
          <a:endParaRPr lang="en-US"/>
        </a:p>
      </dgm:t>
    </dgm:pt>
    <dgm:pt modelId="{99E8FF2A-4CB8-4610-B170-7AD6939A0025}" type="parTrans" cxnId="{E7717561-FB80-448F-B547-CBB2E1BE8CFC}">
      <dgm:prSet/>
      <dgm:spPr/>
      <dgm:t>
        <a:bodyPr/>
        <a:lstStyle/>
        <a:p>
          <a:endParaRPr lang="en-US"/>
        </a:p>
      </dgm:t>
    </dgm:pt>
    <dgm:pt modelId="{66257C54-2EDE-4FEF-B66C-09EE3F563958}" type="sibTrans" cxnId="{E7717561-FB80-448F-B547-CBB2E1BE8CFC}">
      <dgm:prSet/>
      <dgm:spPr/>
      <dgm:t>
        <a:bodyPr/>
        <a:lstStyle/>
        <a:p>
          <a:endParaRPr lang="en-US"/>
        </a:p>
      </dgm:t>
    </dgm:pt>
    <dgm:pt modelId="{A5FC386F-03D7-46C1-8953-344FA8CAA381}">
      <dgm:prSet/>
      <dgm:spPr/>
      <dgm:t>
        <a:bodyPr/>
        <a:lstStyle/>
        <a:p>
          <a:pPr>
            <a:lnSpc>
              <a:spcPct val="100000"/>
            </a:lnSpc>
          </a:pPr>
          <a:r>
            <a:rPr lang="en-IN"/>
            <a:t>A second type of fiber, called </a:t>
          </a:r>
          <a:r>
            <a:rPr lang="en-IN" b="1"/>
            <a:t>multimode graded-index fiber, </a:t>
          </a:r>
          <a:r>
            <a:rPr lang="en-IN"/>
            <a:t>decreases this distortion of the signal through the cable. The word </a:t>
          </a:r>
          <a:r>
            <a:rPr lang="en-IN" i="1"/>
            <a:t>index </a:t>
          </a:r>
          <a:r>
            <a:rPr lang="en-IN"/>
            <a:t>here refers to the index of refraction. As we saw above, the index of refraction is related to density. A graded-index fiber, therefore, is one with varying densities. Density is highest at the center of the core and decreases gradually to its lowest at the edge</a:t>
          </a:r>
          <a:endParaRPr lang="en-US"/>
        </a:p>
      </dgm:t>
    </dgm:pt>
    <dgm:pt modelId="{D8A5A79A-BFCC-471F-A099-8C1F2AFB683A}" type="parTrans" cxnId="{DCF2FCB7-73D1-4D84-8B0E-E9FA86086AD6}">
      <dgm:prSet/>
      <dgm:spPr/>
      <dgm:t>
        <a:bodyPr/>
        <a:lstStyle/>
        <a:p>
          <a:endParaRPr lang="en-US"/>
        </a:p>
      </dgm:t>
    </dgm:pt>
    <dgm:pt modelId="{C44D908B-6D90-4B6B-991D-3497E2CA48A4}" type="sibTrans" cxnId="{DCF2FCB7-73D1-4D84-8B0E-E9FA86086AD6}">
      <dgm:prSet/>
      <dgm:spPr/>
      <dgm:t>
        <a:bodyPr/>
        <a:lstStyle/>
        <a:p>
          <a:endParaRPr lang="en-US"/>
        </a:p>
      </dgm:t>
    </dgm:pt>
    <dgm:pt modelId="{E22B8C07-6D55-4A66-9A8A-AD12384DAE7D}" type="pres">
      <dgm:prSet presAssocID="{040B0822-6115-48C0-B6C2-F32287EC3DC0}" presName="root" presStyleCnt="0">
        <dgm:presLayoutVars>
          <dgm:dir/>
          <dgm:resizeHandles val="exact"/>
        </dgm:presLayoutVars>
      </dgm:prSet>
      <dgm:spPr/>
    </dgm:pt>
    <dgm:pt modelId="{4008B1E8-B4E6-4DB9-B974-1524AF1BA67A}" type="pres">
      <dgm:prSet presAssocID="{F2FEE536-7F11-477F-BFC3-872BA0DA0126}" presName="compNode" presStyleCnt="0"/>
      <dgm:spPr/>
    </dgm:pt>
    <dgm:pt modelId="{E1D4602D-428B-4BF5-A601-39513F45D203}" type="pres">
      <dgm:prSet presAssocID="{F2FEE536-7F11-477F-BFC3-872BA0DA0126}" presName="bgRect" presStyleLbl="bgShp" presStyleIdx="0" presStyleCnt="3"/>
      <dgm:spPr/>
    </dgm:pt>
    <dgm:pt modelId="{FC2EF40B-87C1-4B3A-97B1-E391AB470C94}" type="pres">
      <dgm:prSet presAssocID="{F2FEE536-7F11-477F-BFC3-872BA0DA01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27EF013C-74B2-490B-B8EF-EC2D8A2C85C1}" type="pres">
      <dgm:prSet presAssocID="{F2FEE536-7F11-477F-BFC3-872BA0DA0126}" presName="spaceRect" presStyleCnt="0"/>
      <dgm:spPr/>
    </dgm:pt>
    <dgm:pt modelId="{ACEEC88E-B614-4AC8-99FE-D018E04E8C2D}" type="pres">
      <dgm:prSet presAssocID="{F2FEE536-7F11-477F-BFC3-872BA0DA0126}" presName="parTx" presStyleLbl="revTx" presStyleIdx="0" presStyleCnt="3">
        <dgm:presLayoutVars>
          <dgm:chMax val="0"/>
          <dgm:chPref val="0"/>
        </dgm:presLayoutVars>
      </dgm:prSet>
      <dgm:spPr/>
    </dgm:pt>
    <dgm:pt modelId="{AE866B0D-BA32-4A1E-AD19-8400AA3454D1}" type="pres">
      <dgm:prSet presAssocID="{AED4A0C3-148C-4E28-98EC-8956A44D96E7}" presName="sibTrans" presStyleCnt="0"/>
      <dgm:spPr/>
    </dgm:pt>
    <dgm:pt modelId="{554A1081-4BBA-4090-916C-77776B3157F9}" type="pres">
      <dgm:prSet presAssocID="{62F52A60-360A-4655-B3AA-E1B0BF37F0D9}" presName="compNode" presStyleCnt="0"/>
      <dgm:spPr/>
    </dgm:pt>
    <dgm:pt modelId="{D6BC60A1-F91F-4403-966E-B237AB8581B3}" type="pres">
      <dgm:prSet presAssocID="{62F52A60-360A-4655-B3AA-E1B0BF37F0D9}" presName="bgRect" presStyleLbl="bgShp" presStyleIdx="1" presStyleCnt="3"/>
      <dgm:spPr/>
    </dgm:pt>
    <dgm:pt modelId="{61282BBC-50EF-409A-B046-8BFE74639E3F}" type="pres">
      <dgm:prSet presAssocID="{62F52A60-360A-4655-B3AA-E1B0BF37F0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vron Arrows"/>
        </a:ext>
      </dgm:extLst>
    </dgm:pt>
    <dgm:pt modelId="{D233FC31-2950-41B4-B384-7A0196214C74}" type="pres">
      <dgm:prSet presAssocID="{62F52A60-360A-4655-B3AA-E1B0BF37F0D9}" presName="spaceRect" presStyleCnt="0"/>
      <dgm:spPr/>
    </dgm:pt>
    <dgm:pt modelId="{E47516BF-6A9E-4BBB-BAC7-756B942D5F0A}" type="pres">
      <dgm:prSet presAssocID="{62F52A60-360A-4655-B3AA-E1B0BF37F0D9}" presName="parTx" presStyleLbl="revTx" presStyleIdx="1" presStyleCnt="3">
        <dgm:presLayoutVars>
          <dgm:chMax val="0"/>
          <dgm:chPref val="0"/>
        </dgm:presLayoutVars>
      </dgm:prSet>
      <dgm:spPr/>
    </dgm:pt>
    <dgm:pt modelId="{38CC3CCD-1687-4956-BC3E-D8E6FA80DF8C}" type="pres">
      <dgm:prSet presAssocID="{66257C54-2EDE-4FEF-B66C-09EE3F563958}" presName="sibTrans" presStyleCnt="0"/>
      <dgm:spPr/>
    </dgm:pt>
    <dgm:pt modelId="{A85CAE43-C3C0-4C04-B9E9-E697B193B10C}" type="pres">
      <dgm:prSet presAssocID="{A5FC386F-03D7-46C1-8953-344FA8CAA381}" presName="compNode" presStyleCnt="0"/>
      <dgm:spPr/>
    </dgm:pt>
    <dgm:pt modelId="{38E9B643-2DA4-4DB9-A5D2-C8E60718CD54}" type="pres">
      <dgm:prSet presAssocID="{A5FC386F-03D7-46C1-8953-344FA8CAA381}" presName="bgRect" presStyleLbl="bgShp" presStyleIdx="2" presStyleCnt="3"/>
      <dgm:spPr/>
    </dgm:pt>
    <dgm:pt modelId="{1A8618C3-17C8-46CA-A1D2-274841FCC524}" type="pres">
      <dgm:prSet presAssocID="{A5FC386F-03D7-46C1-8953-344FA8CAA3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eam"/>
        </a:ext>
      </dgm:extLst>
    </dgm:pt>
    <dgm:pt modelId="{47C3EBD5-3371-45EF-B3E4-173E6B75C997}" type="pres">
      <dgm:prSet presAssocID="{A5FC386F-03D7-46C1-8953-344FA8CAA381}" presName="spaceRect" presStyleCnt="0"/>
      <dgm:spPr/>
    </dgm:pt>
    <dgm:pt modelId="{84C51D2E-2856-45E9-A345-7991F63EA214}" type="pres">
      <dgm:prSet presAssocID="{A5FC386F-03D7-46C1-8953-344FA8CAA381}" presName="parTx" presStyleLbl="revTx" presStyleIdx="2" presStyleCnt="3">
        <dgm:presLayoutVars>
          <dgm:chMax val="0"/>
          <dgm:chPref val="0"/>
        </dgm:presLayoutVars>
      </dgm:prSet>
      <dgm:spPr/>
    </dgm:pt>
  </dgm:ptLst>
  <dgm:cxnLst>
    <dgm:cxn modelId="{E7717561-FB80-448F-B547-CBB2E1BE8CFC}" srcId="{040B0822-6115-48C0-B6C2-F32287EC3DC0}" destId="{62F52A60-360A-4655-B3AA-E1B0BF37F0D9}" srcOrd="1" destOrd="0" parTransId="{99E8FF2A-4CB8-4610-B170-7AD6939A0025}" sibTransId="{66257C54-2EDE-4FEF-B66C-09EE3F563958}"/>
    <dgm:cxn modelId="{DBA0C255-99FA-48DA-ADB6-2E25E4C3C14B}" type="presOf" srcId="{F2FEE536-7F11-477F-BFC3-872BA0DA0126}" destId="{ACEEC88E-B614-4AC8-99FE-D018E04E8C2D}" srcOrd="0" destOrd="0" presId="urn:microsoft.com/office/officeart/2018/2/layout/IconVerticalSolidList"/>
    <dgm:cxn modelId="{6E4D0C7A-CB01-4C54-A500-339EE13EB2F0}" srcId="{040B0822-6115-48C0-B6C2-F32287EC3DC0}" destId="{F2FEE536-7F11-477F-BFC3-872BA0DA0126}" srcOrd="0" destOrd="0" parTransId="{4F15ECD5-C863-4044-A891-14BF91181BA3}" sibTransId="{AED4A0C3-148C-4E28-98EC-8956A44D96E7}"/>
    <dgm:cxn modelId="{A6EC60AC-8B5B-44DA-8335-3ACBD8A86C4B}" type="presOf" srcId="{62F52A60-360A-4655-B3AA-E1B0BF37F0D9}" destId="{E47516BF-6A9E-4BBB-BAC7-756B942D5F0A}" srcOrd="0" destOrd="0" presId="urn:microsoft.com/office/officeart/2018/2/layout/IconVerticalSolidList"/>
    <dgm:cxn modelId="{DCF2FCB7-73D1-4D84-8B0E-E9FA86086AD6}" srcId="{040B0822-6115-48C0-B6C2-F32287EC3DC0}" destId="{A5FC386F-03D7-46C1-8953-344FA8CAA381}" srcOrd="2" destOrd="0" parTransId="{D8A5A79A-BFCC-471F-A099-8C1F2AFB683A}" sibTransId="{C44D908B-6D90-4B6B-991D-3497E2CA48A4}"/>
    <dgm:cxn modelId="{6C261DF0-A54F-4923-940E-E59AC4A7E958}" type="presOf" srcId="{A5FC386F-03D7-46C1-8953-344FA8CAA381}" destId="{84C51D2E-2856-45E9-A345-7991F63EA214}" srcOrd="0" destOrd="0" presId="urn:microsoft.com/office/officeart/2018/2/layout/IconVerticalSolidList"/>
    <dgm:cxn modelId="{A38454FE-1F70-400D-ABDB-A9C9CA6F4B55}" type="presOf" srcId="{040B0822-6115-48C0-B6C2-F32287EC3DC0}" destId="{E22B8C07-6D55-4A66-9A8A-AD12384DAE7D}" srcOrd="0" destOrd="0" presId="urn:microsoft.com/office/officeart/2018/2/layout/IconVerticalSolidList"/>
    <dgm:cxn modelId="{6E1F1391-405E-4871-BEC0-E97A78379C83}" type="presParOf" srcId="{E22B8C07-6D55-4A66-9A8A-AD12384DAE7D}" destId="{4008B1E8-B4E6-4DB9-B974-1524AF1BA67A}" srcOrd="0" destOrd="0" presId="urn:microsoft.com/office/officeart/2018/2/layout/IconVerticalSolidList"/>
    <dgm:cxn modelId="{629D20B7-C684-41DA-AFC5-B92CF93E860C}" type="presParOf" srcId="{4008B1E8-B4E6-4DB9-B974-1524AF1BA67A}" destId="{E1D4602D-428B-4BF5-A601-39513F45D203}" srcOrd="0" destOrd="0" presId="urn:microsoft.com/office/officeart/2018/2/layout/IconVerticalSolidList"/>
    <dgm:cxn modelId="{F3FC717F-FD44-4363-91DF-168EED2DD04B}" type="presParOf" srcId="{4008B1E8-B4E6-4DB9-B974-1524AF1BA67A}" destId="{FC2EF40B-87C1-4B3A-97B1-E391AB470C94}" srcOrd="1" destOrd="0" presId="urn:microsoft.com/office/officeart/2018/2/layout/IconVerticalSolidList"/>
    <dgm:cxn modelId="{C6080388-D27C-4B68-8229-218BCAC282C0}" type="presParOf" srcId="{4008B1E8-B4E6-4DB9-B974-1524AF1BA67A}" destId="{27EF013C-74B2-490B-B8EF-EC2D8A2C85C1}" srcOrd="2" destOrd="0" presId="urn:microsoft.com/office/officeart/2018/2/layout/IconVerticalSolidList"/>
    <dgm:cxn modelId="{F9552728-6536-4428-915C-9EF8AD1F2EE9}" type="presParOf" srcId="{4008B1E8-B4E6-4DB9-B974-1524AF1BA67A}" destId="{ACEEC88E-B614-4AC8-99FE-D018E04E8C2D}" srcOrd="3" destOrd="0" presId="urn:microsoft.com/office/officeart/2018/2/layout/IconVerticalSolidList"/>
    <dgm:cxn modelId="{6593AA3B-6557-4B4D-84B9-751EB1C1FF60}" type="presParOf" srcId="{E22B8C07-6D55-4A66-9A8A-AD12384DAE7D}" destId="{AE866B0D-BA32-4A1E-AD19-8400AA3454D1}" srcOrd="1" destOrd="0" presId="urn:microsoft.com/office/officeart/2018/2/layout/IconVerticalSolidList"/>
    <dgm:cxn modelId="{A0B55B98-0EEB-424B-A2AC-3E07E01D3044}" type="presParOf" srcId="{E22B8C07-6D55-4A66-9A8A-AD12384DAE7D}" destId="{554A1081-4BBA-4090-916C-77776B3157F9}" srcOrd="2" destOrd="0" presId="urn:microsoft.com/office/officeart/2018/2/layout/IconVerticalSolidList"/>
    <dgm:cxn modelId="{49FBB2C6-3896-40AD-B555-18FB95C5FCD4}" type="presParOf" srcId="{554A1081-4BBA-4090-916C-77776B3157F9}" destId="{D6BC60A1-F91F-4403-966E-B237AB8581B3}" srcOrd="0" destOrd="0" presId="urn:microsoft.com/office/officeart/2018/2/layout/IconVerticalSolidList"/>
    <dgm:cxn modelId="{9672D036-E7E7-4364-B5E6-78683A65B92A}" type="presParOf" srcId="{554A1081-4BBA-4090-916C-77776B3157F9}" destId="{61282BBC-50EF-409A-B046-8BFE74639E3F}" srcOrd="1" destOrd="0" presId="urn:microsoft.com/office/officeart/2018/2/layout/IconVerticalSolidList"/>
    <dgm:cxn modelId="{626D7C22-4055-4137-A554-D05642568ACF}" type="presParOf" srcId="{554A1081-4BBA-4090-916C-77776B3157F9}" destId="{D233FC31-2950-41B4-B384-7A0196214C74}" srcOrd="2" destOrd="0" presId="urn:microsoft.com/office/officeart/2018/2/layout/IconVerticalSolidList"/>
    <dgm:cxn modelId="{7F16B1BB-4787-4ABE-8193-4B745C688D07}" type="presParOf" srcId="{554A1081-4BBA-4090-916C-77776B3157F9}" destId="{E47516BF-6A9E-4BBB-BAC7-756B942D5F0A}" srcOrd="3" destOrd="0" presId="urn:microsoft.com/office/officeart/2018/2/layout/IconVerticalSolidList"/>
    <dgm:cxn modelId="{E8F48498-1DAC-440A-B97D-DAC3674075CC}" type="presParOf" srcId="{E22B8C07-6D55-4A66-9A8A-AD12384DAE7D}" destId="{38CC3CCD-1687-4956-BC3E-D8E6FA80DF8C}" srcOrd="3" destOrd="0" presId="urn:microsoft.com/office/officeart/2018/2/layout/IconVerticalSolidList"/>
    <dgm:cxn modelId="{12F2D398-429D-48B8-A43C-03AC4E234530}" type="presParOf" srcId="{E22B8C07-6D55-4A66-9A8A-AD12384DAE7D}" destId="{A85CAE43-C3C0-4C04-B9E9-E697B193B10C}" srcOrd="4" destOrd="0" presId="urn:microsoft.com/office/officeart/2018/2/layout/IconVerticalSolidList"/>
    <dgm:cxn modelId="{AD2EC10F-EDD2-4306-B386-31783748BFC3}" type="presParOf" srcId="{A85CAE43-C3C0-4C04-B9E9-E697B193B10C}" destId="{38E9B643-2DA4-4DB9-A5D2-C8E60718CD54}" srcOrd="0" destOrd="0" presId="urn:microsoft.com/office/officeart/2018/2/layout/IconVerticalSolidList"/>
    <dgm:cxn modelId="{4D12FE2F-0AA1-4A85-88DC-7D863022E221}" type="presParOf" srcId="{A85CAE43-C3C0-4C04-B9E9-E697B193B10C}" destId="{1A8618C3-17C8-46CA-A1D2-274841FCC524}" srcOrd="1" destOrd="0" presId="urn:microsoft.com/office/officeart/2018/2/layout/IconVerticalSolidList"/>
    <dgm:cxn modelId="{AE06F0B2-FB90-41A4-8737-0FA4BD245827}" type="presParOf" srcId="{A85CAE43-C3C0-4C04-B9E9-E697B193B10C}" destId="{47C3EBD5-3371-45EF-B3E4-173E6B75C997}" srcOrd="2" destOrd="0" presId="urn:microsoft.com/office/officeart/2018/2/layout/IconVerticalSolidList"/>
    <dgm:cxn modelId="{57F1D2E1-3953-44F6-8E69-1BCBD94B1C74}" type="presParOf" srcId="{A85CAE43-C3C0-4C04-B9E9-E697B193B10C}" destId="{84C51D2E-2856-45E9-A345-7991F63EA2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8B41F3A-425C-4EBD-9CBD-FBB8CA4336C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10952DE-B7C9-456B-A0A5-E83537523069}">
      <dgm:prSet/>
      <dgm:spPr/>
      <dgm:t>
        <a:bodyPr/>
        <a:lstStyle/>
        <a:p>
          <a:r>
            <a:rPr lang="en-US" dirty="0"/>
            <a:t>In ground propagation, radio waves travel through the lowest  portion of the atmosphere, hugging the earth. These low-frequency  signals emanate in all directions from the transmitting antenna and  follow the curvature of the planet. Distance depends on the amount  of power in the signal: The greater the power, the greater the  distance.</a:t>
          </a:r>
        </a:p>
      </dgm:t>
    </dgm:pt>
    <dgm:pt modelId="{FF3F9716-CECB-4C67-97CC-97726FDEAC3D}" type="parTrans" cxnId="{536AB525-5DB6-4A5E-8E94-0098B717EAD1}">
      <dgm:prSet/>
      <dgm:spPr/>
      <dgm:t>
        <a:bodyPr/>
        <a:lstStyle/>
        <a:p>
          <a:endParaRPr lang="en-US"/>
        </a:p>
      </dgm:t>
    </dgm:pt>
    <dgm:pt modelId="{170DA684-2708-4F73-A915-9A556FC0EBCE}" type="sibTrans" cxnId="{536AB525-5DB6-4A5E-8E94-0098B717EAD1}">
      <dgm:prSet/>
      <dgm:spPr/>
      <dgm:t>
        <a:bodyPr/>
        <a:lstStyle/>
        <a:p>
          <a:endParaRPr lang="en-US"/>
        </a:p>
      </dgm:t>
    </dgm:pt>
    <dgm:pt modelId="{0A6CE4EE-13B3-4A0E-92B2-336B0675C6B9}">
      <dgm:prSet/>
      <dgm:spPr/>
      <dgm:t>
        <a:bodyPr/>
        <a:lstStyle/>
        <a:p>
          <a:r>
            <a:rPr lang="en-US"/>
            <a:t>In sky propagation, higher-frequency radio waves radiate upward  into the ionosphere (the layer of atmosphere where particles exist  as ions) where they are reflected back to earth. This type of  transmission allows for greater distances with lower output power.</a:t>
          </a:r>
        </a:p>
      </dgm:t>
    </dgm:pt>
    <dgm:pt modelId="{BF3A38E1-E2AD-4DD9-A104-B6938356D01F}" type="parTrans" cxnId="{A4AAFEDF-ADEE-4EE2-8733-ADD03D8880C2}">
      <dgm:prSet/>
      <dgm:spPr/>
      <dgm:t>
        <a:bodyPr/>
        <a:lstStyle/>
        <a:p>
          <a:endParaRPr lang="en-US"/>
        </a:p>
      </dgm:t>
    </dgm:pt>
    <dgm:pt modelId="{E5A26DA9-5E5D-4ADB-898B-602B0C5A886F}" type="sibTrans" cxnId="{A4AAFEDF-ADEE-4EE2-8733-ADD03D8880C2}">
      <dgm:prSet/>
      <dgm:spPr/>
      <dgm:t>
        <a:bodyPr/>
        <a:lstStyle/>
        <a:p>
          <a:endParaRPr lang="en-US"/>
        </a:p>
      </dgm:t>
    </dgm:pt>
    <dgm:pt modelId="{EC61031E-868F-4F11-BBFC-53C1B6D4679B}" type="pres">
      <dgm:prSet presAssocID="{E8B41F3A-425C-4EBD-9CBD-FBB8CA4336CE}" presName="linear" presStyleCnt="0">
        <dgm:presLayoutVars>
          <dgm:animLvl val="lvl"/>
          <dgm:resizeHandles val="exact"/>
        </dgm:presLayoutVars>
      </dgm:prSet>
      <dgm:spPr/>
    </dgm:pt>
    <dgm:pt modelId="{5A4064CF-8CCF-49CE-A2D2-1CD42A3A6277}" type="pres">
      <dgm:prSet presAssocID="{810952DE-B7C9-456B-A0A5-E83537523069}" presName="parentText" presStyleLbl="node1" presStyleIdx="0" presStyleCnt="2">
        <dgm:presLayoutVars>
          <dgm:chMax val="0"/>
          <dgm:bulletEnabled val="1"/>
        </dgm:presLayoutVars>
      </dgm:prSet>
      <dgm:spPr/>
    </dgm:pt>
    <dgm:pt modelId="{CE68A9E4-260C-4841-A2E7-717E4A28772A}" type="pres">
      <dgm:prSet presAssocID="{170DA684-2708-4F73-A915-9A556FC0EBCE}" presName="spacer" presStyleCnt="0"/>
      <dgm:spPr/>
    </dgm:pt>
    <dgm:pt modelId="{A2D63660-4956-4DEB-9BBB-B175E107B0B1}" type="pres">
      <dgm:prSet presAssocID="{0A6CE4EE-13B3-4A0E-92B2-336B0675C6B9}" presName="parentText" presStyleLbl="node1" presStyleIdx="1" presStyleCnt="2">
        <dgm:presLayoutVars>
          <dgm:chMax val="0"/>
          <dgm:bulletEnabled val="1"/>
        </dgm:presLayoutVars>
      </dgm:prSet>
      <dgm:spPr/>
    </dgm:pt>
  </dgm:ptLst>
  <dgm:cxnLst>
    <dgm:cxn modelId="{119E6713-41F6-4061-9C91-C879E21029D2}" type="presOf" srcId="{0A6CE4EE-13B3-4A0E-92B2-336B0675C6B9}" destId="{A2D63660-4956-4DEB-9BBB-B175E107B0B1}" srcOrd="0" destOrd="0" presId="urn:microsoft.com/office/officeart/2005/8/layout/vList2"/>
    <dgm:cxn modelId="{536AB525-5DB6-4A5E-8E94-0098B717EAD1}" srcId="{E8B41F3A-425C-4EBD-9CBD-FBB8CA4336CE}" destId="{810952DE-B7C9-456B-A0A5-E83537523069}" srcOrd="0" destOrd="0" parTransId="{FF3F9716-CECB-4C67-97CC-97726FDEAC3D}" sibTransId="{170DA684-2708-4F73-A915-9A556FC0EBCE}"/>
    <dgm:cxn modelId="{A22DD2B4-51F3-4F3B-B03B-FE1CC17EBE8D}" type="presOf" srcId="{E8B41F3A-425C-4EBD-9CBD-FBB8CA4336CE}" destId="{EC61031E-868F-4F11-BBFC-53C1B6D4679B}" srcOrd="0" destOrd="0" presId="urn:microsoft.com/office/officeart/2005/8/layout/vList2"/>
    <dgm:cxn modelId="{A4AAFEDF-ADEE-4EE2-8733-ADD03D8880C2}" srcId="{E8B41F3A-425C-4EBD-9CBD-FBB8CA4336CE}" destId="{0A6CE4EE-13B3-4A0E-92B2-336B0675C6B9}" srcOrd="1" destOrd="0" parTransId="{BF3A38E1-E2AD-4DD9-A104-B6938356D01F}" sibTransId="{E5A26DA9-5E5D-4ADB-898B-602B0C5A886F}"/>
    <dgm:cxn modelId="{C82E48EF-97F4-42C3-A5C5-9345EC1170DE}" type="presOf" srcId="{810952DE-B7C9-456B-A0A5-E83537523069}" destId="{5A4064CF-8CCF-49CE-A2D2-1CD42A3A6277}" srcOrd="0" destOrd="0" presId="urn:microsoft.com/office/officeart/2005/8/layout/vList2"/>
    <dgm:cxn modelId="{DDA8351A-CABD-4176-8E75-43CBC433B0A1}" type="presParOf" srcId="{EC61031E-868F-4F11-BBFC-53C1B6D4679B}" destId="{5A4064CF-8CCF-49CE-A2D2-1CD42A3A6277}" srcOrd="0" destOrd="0" presId="urn:microsoft.com/office/officeart/2005/8/layout/vList2"/>
    <dgm:cxn modelId="{D9C89AA1-1FF2-46F6-8815-DF8C1C3356E5}" type="presParOf" srcId="{EC61031E-868F-4F11-BBFC-53C1B6D4679B}" destId="{CE68A9E4-260C-4841-A2E7-717E4A28772A}" srcOrd="1" destOrd="0" presId="urn:microsoft.com/office/officeart/2005/8/layout/vList2"/>
    <dgm:cxn modelId="{6970BC57-95B1-40A4-801B-099C61AD35C8}" type="presParOf" srcId="{EC61031E-868F-4F11-BBFC-53C1B6D4679B}" destId="{A2D63660-4956-4DEB-9BBB-B175E107B0B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CE8F5A-2884-4318-AF17-677F7F2E1AB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5E78EA0-BEA9-433D-BD35-8B3004A1FD3F}">
      <dgm:prSet/>
      <dgm:spPr/>
      <dgm:t>
        <a:bodyPr/>
        <a:lstStyle/>
        <a:p>
          <a:pPr>
            <a:lnSpc>
              <a:spcPct val="100000"/>
            </a:lnSpc>
          </a:pPr>
          <a:r>
            <a:rPr lang="en-US"/>
            <a:t>Electromagnetic waves ranging in frequencies between 3 kHz and  1 GHz are normally called radio waves.</a:t>
          </a:r>
        </a:p>
      </dgm:t>
    </dgm:pt>
    <dgm:pt modelId="{2845574F-8DB5-4902-93B6-39F8BA9628C0}" type="parTrans" cxnId="{9CEE41B3-EB29-4F90-B3EC-9AFF6407E18E}">
      <dgm:prSet/>
      <dgm:spPr/>
      <dgm:t>
        <a:bodyPr/>
        <a:lstStyle/>
        <a:p>
          <a:endParaRPr lang="en-US"/>
        </a:p>
      </dgm:t>
    </dgm:pt>
    <dgm:pt modelId="{2AA36D83-E095-4BFF-8B96-0C3D02CF00AB}" type="sibTrans" cxnId="{9CEE41B3-EB29-4F90-B3EC-9AFF6407E18E}">
      <dgm:prSet/>
      <dgm:spPr/>
      <dgm:t>
        <a:bodyPr/>
        <a:lstStyle/>
        <a:p>
          <a:endParaRPr lang="en-US"/>
        </a:p>
      </dgm:t>
    </dgm:pt>
    <dgm:pt modelId="{0BA91FF1-0613-4E95-AEC7-99BADFEB1B5E}">
      <dgm:prSet/>
      <dgm:spPr/>
      <dgm:t>
        <a:bodyPr/>
        <a:lstStyle/>
        <a:p>
          <a:pPr>
            <a:lnSpc>
              <a:spcPct val="100000"/>
            </a:lnSpc>
          </a:pPr>
          <a:r>
            <a:rPr lang="en-US"/>
            <a:t>Radio waves, for the most part, are omnidirectional.</a:t>
          </a:r>
        </a:p>
      </dgm:t>
    </dgm:pt>
    <dgm:pt modelId="{F46884A2-D6E4-45E8-95C5-D01E2B35E289}" type="parTrans" cxnId="{1E0E472C-4E47-4065-BD14-5E16069CD866}">
      <dgm:prSet/>
      <dgm:spPr/>
      <dgm:t>
        <a:bodyPr/>
        <a:lstStyle/>
        <a:p>
          <a:endParaRPr lang="en-US"/>
        </a:p>
      </dgm:t>
    </dgm:pt>
    <dgm:pt modelId="{A7D2AA25-21B7-4A74-955E-FC54038ED77A}" type="sibTrans" cxnId="{1E0E472C-4E47-4065-BD14-5E16069CD866}">
      <dgm:prSet/>
      <dgm:spPr/>
      <dgm:t>
        <a:bodyPr/>
        <a:lstStyle/>
        <a:p>
          <a:endParaRPr lang="en-US"/>
        </a:p>
      </dgm:t>
    </dgm:pt>
    <dgm:pt modelId="{9FC389BC-BD6A-4008-8B47-D1A4803D3153}">
      <dgm:prSet/>
      <dgm:spPr/>
      <dgm:t>
        <a:bodyPr/>
        <a:lstStyle/>
        <a:p>
          <a:pPr>
            <a:lnSpc>
              <a:spcPct val="100000"/>
            </a:lnSpc>
          </a:pPr>
          <a:r>
            <a:rPr lang="en-US" dirty="0"/>
            <a:t>When an antenna transmits radio waves, they are propagated in all  directions. This means that the sending and receiving antennas do  not have to be aligned.</a:t>
          </a:r>
        </a:p>
      </dgm:t>
    </dgm:pt>
    <dgm:pt modelId="{37C9662C-CCBF-44BA-A6E1-9624B081B6E3}" type="parTrans" cxnId="{BD2FD22D-3B4C-475E-9756-47290C1A6580}">
      <dgm:prSet/>
      <dgm:spPr/>
      <dgm:t>
        <a:bodyPr/>
        <a:lstStyle/>
        <a:p>
          <a:endParaRPr lang="en-US"/>
        </a:p>
      </dgm:t>
    </dgm:pt>
    <dgm:pt modelId="{BAD33722-79E3-43AC-B535-C0047F1152C4}" type="sibTrans" cxnId="{BD2FD22D-3B4C-475E-9756-47290C1A6580}">
      <dgm:prSet/>
      <dgm:spPr/>
      <dgm:t>
        <a:bodyPr/>
        <a:lstStyle/>
        <a:p>
          <a:endParaRPr lang="en-US"/>
        </a:p>
      </dgm:t>
    </dgm:pt>
    <dgm:pt modelId="{21BB70A9-BBAE-411F-9F79-4C14880E7EDF}">
      <dgm:prSet/>
      <dgm:spPr/>
      <dgm:t>
        <a:bodyPr/>
        <a:lstStyle/>
        <a:p>
          <a:pPr>
            <a:lnSpc>
              <a:spcPct val="100000"/>
            </a:lnSpc>
          </a:pPr>
          <a:r>
            <a:rPr lang="en-US" dirty="0"/>
            <a:t>A sending antenna sends waves that can be received by any  receiving antenna.</a:t>
          </a:r>
        </a:p>
      </dgm:t>
    </dgm:pt>
    <dgm:pt modelId="{6243D95E-DDA1-4F6A-9D83-1CF6F4701718}" type="parTrans" cxnId="{ECE4272B-BD34-49E7-92D1-9D9497C7D106}">
      <dgm:prSet/>
      <dgm:spPr/>
      <dgm:t>
        <a:bodyPr/>
        <a:lstStyle/>
        <a:p>
          <a:endParaRPr lang="en-US"/>
        </a:p>
      </dgm:t>
    </dgm:pt>
    <dgm:pt modelId="{77C3AC4C-AE59-4C41-B991-7DDE4616B16B}" type="sibTrans" cxnId="{ECE4272B-BD34-49E7-92D1-9D9497C7D106}">
      <dgm:prSet/>
      <dgm:spPr/>
      <dgm:t>
        <a:bodyPr/>
        <a:lstStyle/>
        <a:p>
          <a:endParaRPr lang="en-US"/>
        </a:p>
      </dgm:t>
    </dgm:pt>
    <dgm:pt modelId="{E4852089-194A-4E39-AB96-7B01B8BB9ADA}" type="pres">
      <dgm:prSet presAssocID="{4BCE8F5A-2884-4318-AF17-677F7F2E1ABA}" presName="root" presStyleCnt="0">
        <dgm:presLayoutVars>
          <dgm:dir/>
          <dgm:resizeHandles val="exact"/>
        </dgm:presLayoutVars>
      </dgm:prSet>
      <dgm:spPr/>
    </dgm:pt>
    <dgm:pt modelId="{2B139063-C370-4C0A-BDC5-9CD789ED6D9E}" type="pres">
      <dgm:prSet presAssocID="{25E78EA0-BEA9-433D-BD35-8B3004A1FD3F}" presName="compNode" presStyleCnt="0"/>
      <dgm:spPr/>
    </dgm:pt>
    <dgm:pt modelId="{D923EFD8-FD42-4299-8BB5-28D3C23DB8B5}" type="pres">
      <dgm:prSet presAssocID="{25E78EA0-BEA9-433D-BD35-8B3004A1FD3F}" presName="bgRect" presStyleLbl="bgShp" presStyleIdx="0" presStyleCnt="4"/>
      <dgm:spPr/>
    </dgm:pt>
    <dgm:pt modelId="{EA86C18D-5BAF-4DE4-8D79-A240F39C72A1}" type="pres">
      <dgm:prSet presAssocID="{25E78EA0-BEA9-433D-BD35-8B3004A1FD3F}"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C77ED0A-34C5-42DB-9978-CACCE956CCC8}" type="pres">
      <dgm:prSet presAssocID="{25E78EA0-BEA9-433D-BD35-8B3004A1FD3F}" presName="spaceRect" presStyleCnt="0"/>
      <dgm:spPr/>
    </dgm:pt>
    <dgm:pt modelId="{B621D19B-3ED8-411D-B018-6B997B16B8F1}" type="pres">
      <dgm:prSet presAssocID="{25E78EA0-BEA9-433D-BD35-8B3004A1FD3F}" presName="parTx" presStyleLbl="revTx" presStyleIdx="0" presStyleCnt="4">
        <dgm:presLayoutVars>
          <dgm:chMax val="0"/>
          <dgm:chPref val="0"/>
        </dgm:presLayoutVars>
      </dgm:prSet>
      <dgm:spPr/>
    </dgm:pt>
    <dgm:pt modelId="{7402CA83-71D2-4643-9FE4-B3B04FD21558}" type="pres">
      <dgm:prSet presAssocID="{2AA36D83-E095-4BFF-8B96-0C3D02CF00AB}" presName="sibTrans" presStyleCnt="0"/>
      <dgm:spPr/>
    </dgm:pt>
    <dgm:pt modelId="{CBAFA3DE-E2DF-4DB6-A437-D2964DF784FA}" type="pres">
      <dgm:prSet presAssocID="{0BA91FF1-0613-4E95-AEC7-99BADFEB1B5E}" presName="compNode" presStyleCnt="0"/>
      <dgm:spPr/>
    </dgm:pt>
    <dgm:pt modelId="{54ED48C2-9E1D-4914-9DD3-6200084990E3}" type="pres">
      <dgm:prSet presAssocID="{0BA91FF1-0613-4E95-AEC7-99BADFEB1B5E}" presName="bgRect" presStyleLbl="bgShp" presStyleIdx="1" presStyleCnt="4"/>
      <dgm:spPr/>
    </dgm:pt>
    <dgm:pt modelId="{6C744767-30FF-4525-8C2B-C823054214C7}" type="pres">
      <dgm:prSet presAssocID="{0BA91FF1-0613-4E95-AEC7-99BADFEB1B5E}"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dio"/>
        </a:ext>
      </dgm:extLst>
    </dgm:pt>
    <dgm:pt modelId="{D227A619-2A48-4BBE-8202-705D086BC10D}" type="pres">
      <dgm:prSet presAssocID="{0BA91FF1-0613-4E95-AEC7-99BADFEB1B5E}" presName="spaceRect" presStyleCnt="0"/>
      <dgm:spPr/>
    </dgm:pt>
    <dgm:pt modelId="{76497135-188A-42D1-908D-C5987A962294}" type="pres">
      <dgm:prSet presAssocID="{0BA91FF1-0613-4E95-AEC7-99BADFEB1B5E}" presName="parTx" presStyleLbl="revTx" presStyleIdx="1" presStyleCnt="4">
        <dgm:presLayoutVars>
          <dgm:chMax val="0"/>
          <dgm:chPref val="0"/>
        </dgm:presLayoutVars>
      </dgm:prSet>
      <dgm:spPr/>
    </dgm:pt>
    <dgm:pt modelId="{651C242F-C30A-40B2-8D01-1137FF1EC457}" type="pres">
      <dgm:prSet presAssocID="{A7D2AA25-21B7-4A74-955E-FC54038ED77A}" presName="sibTrans" presStyleCnt="0"/>
      <dgm:spPr/>
    </dgm:pt>
    <dgm:pt modelId="{A192C24A-E927-4C17-8F0F-00935A1C78A6}" type="pres">
      <dgm:prSet presAssocID="{9FC389BC-BD6A-4008-8B47-D1A4803D3153}" presName="compNode" presStyleCnt="0"/>
      <dgm:spPr/>
    </dgm:pt>
    <dgm:pt modelId="{2A4C0682-9E4B-4C89-842A-1E82F38AF1E5}" type="pres">
      <dgm:prSet presAssocID="{9FC389BC-BD6A-4008-8B47-D1A4803D3153}" presName="bgRect" presStyleLbl="bgShp" presStyleIdx="2" presStyleCnt="4"/>
      <dgm:spPr/>
    </dgm:pt>
    <dgm:pt modelId="{7DBAB439-FDFF-4F16-81B7-2EA72A335131}" type="pres">
      <dgm:prSet presAssocID="{9FC389BC-BD6A-4008-8B47-D1A4803D3153}"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eam"/>
        </a:ext>
      </dgm:extLst>
    </dgm:pt>
    <dgm:pt modelId="{E02140C5-55AE-4098-AC30-24BDDBC46210}" type="pres">
      <dgm:prSet presAssocID="{9FC389BC-BD6A-4008-8B47-D1A4803D3153}" presName="spaceRect" presStyleCnt="0"/>
      <dgm:spPr/>
    </dgm:pt>
    <dgm:pt modelId="{134C346D-6201-4D22-87FB-2E0BC147B705}" type="pres">
      <dgm:prSet presAssocID="{9FC389BC-BD6A-4008-8B47-D1A4803D3153}" presName="parTx" presStyleLbl="revTx" presStyleIdx="2" presStyleCnt="4">
        <dgm:presLayoutVars>
          <dgm:chMax val="0"/>
          <dgm:chPref val="0"/>
        </dgm:presLayoutVars>
      </dgm:prSet>
      <dgm:spPr/>
    </dgm:pt>
    <dgm:pt modelId="{BC9D4F36-5C41-4D43-8D66-71F040630CE2}" type="pres">
      <dgm:prSet presAssocID="{BAD33722-79E3-43AC-B535-C0047F1152C4}" presName="sibTrans" presStyleCnt="0"/>
      <dgm:spPr/>
    </dgm:pt>
    <dgm:pt modelId="{32A4599B-ED59-4A92-A1F2-D07C3D0DE648}" type="pres">
      <dgm:prSet presAssocID="{21BB70A9-BBAE-411F-9F79-4C14880E7EDF}" presName="compNode" presStyleCnt="0"/>
      <dgm:spPr/>
    </dgm:pt>
    <dgm:pt modelId="{693194A0-A249-47B2-9C9C-52008D289F4A}" type="pres">
      <dgm:prSet presAssocID="{21BB70A9-BBAE-411F-9F79-4C14880E7EDF}" presName="bgRect" presStyleLbl="bgShp" presStyleIdx="3" presStyleCnt="4" custLinFactY="48763" custLinFactNeighborX="-704" custLinFactNeighborY="100000"/>
      <dgm:spPr>
        <a:blipFill rotWithShape="0">
          <a:blip xmlns:r="http://schemas.openxmlformats.org/officeDocument/2006/relationships" r:embed="rId7"/>
          <a:stretch>
            <a:fillRect/>
          </a:stretch>
        </a:blipFill>
      </dgm:spPr>
    </dgm:pt>
    <dgm:pt modelId="{830C39F0-BCFD-4AB1-9828-EC6BAA6D8624}" type="pres">
      <dgm:prSet presAssocID="{21BB70A9-BBAE-411F-9F79-4C14880E7EDF}" presName="iconRect" presStyleLbl="node1" presStyleIdx="3" presStyleCnt="4"/>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Satellite dish"/>
        </a:ext>
      </dgm:extLst>
    </dgm:pt>
    <dgm:pt modelId="{5A012497-1060-4F3D-BA22-767D3049873C}" type="pres">
      <dgm:prSet presAssocID="{21BB70A9-BBAE-411F-9F79-4C14880E7EDF}" presName="spaceRect" presStyleCnt="0"/>
      <dgm:spPr/>
    </dgm:pt>
    <dgm:pt modelId="{10147FD0-E3A3-491A-A3A4-AC4495A51552}" type="pres">
      <dgm:prSet presAssocID="{21BB70A9-BBAE-411F-9F79-4C14880E7EDF}" presName="parTx" presStyleLbl="revTx" presStyleIdx="3" presStyleCnt="4">
        <dgm:presLayoutVars>
          <dgm:chMax val="0"/>
          <dgm:chPref val="0"/>
        </dgm:presLayoutVars>
      </dgm:prSet>
      <dgm:spPr/>
    </dgm:pt>
  </dgm:ptLst>
  <dgm:cxnLst>
    <dgm:cxn modelId="{66FE7308-B2AE-4F88-A843-9827B1536DD7}" type="presOf" srcId="{9FC389BC-BD6A-4008-8B47-D1A4803D3153}" destId="{134C346D-6201-4D22-87FB-2E0BC147B705}" srcOrd="0" destOrd="0" presId="urn:microsoft.com/office/officeart/2018/2/layout/IconVerticalSolidList"/>
    <dgm:cxn modelId="{ECE4272B-BD34-49E7-92D1-9D9497C7D106}" srcId="{4BCE8F5A-2884-4318-AF17-677F7F2E1ABA}" destId="{21BB70A9-BBAE-411F-9F79-4C14880E7EDF}" srcOrd="3" destOrd="0" parTransId="{6243D95E-DDA1-4F6A-9D83-1CF6F4701718}" sibTransId="{77C3AC4C-AE59-4C41-B991-7DDE4616B16B}"/>
    <dgm:cxn modelId="{1E0E472C-4E47-4065-BD14-5E16069CD866}" srcId="{4BCE8F5A-2884-4318-AF17-677F7F2E1ABA}" destId="{0BA91FF1-0613-4E95-AEC7-99BADFEB1B5E}" srcOrd="1" destOrd="0" parTransId="{F46884A2-D6E4-45E8-95C5-D01E2B35E289}" sibTransId="{A7D2AA25-21B7-4A74-955E-FC54038ED77A}"/>
    <dgm:cxn modelId="{BD2FD22D-3B4C-475E-9756-47290C1A6580}" srcId="{4BCE8F5A-2884-4318-AF17-677F7F2E1ABA}" destId="{9FC389BC-BD6A-4008-8B47-D1A4803D3153}" srcOrd="2" destOrd="0" parTransId="{37C9662C-CCBF-44BA-A6E1-9624B081B6E3}" sibTransId="{BAD33722-79E3-43AC-B535-C0047F1152C4}"/>
    <dgm:cxn modelId="{1F0D5D2F-1E24-4516-874A-B058266A9FB2}" type="presOf" srcId="{21BB70A9-BBAE-411F-9F79-4C14880E7EDF}" destId="{10147FD0-E3A3-491A-A3A4-AC4495A51552}" srcOrd="0" destOrd="0" presId="urn:microsoft.com/office/officeart/2018/2/layout/IconVerticalSolidList"/>
    <dgm:cxn modelId="{85AC327C-F149-4555-9CF5-10BD075AD4A9}" type="presOf" srcId="{25E78EA0-BEA9-433D-BD35-8B3004A1FD3F}" destId="{B621D19B-3ED8-411D-B018-6B997B16B8F1}" srcOrd="0" destOrd="0" presId="urn:microsoft.com/office/officeart/2018/2/layout/IconVerticalSolidList"/>
    <dgm:cxn modelId="{B7326282-0456-45C0-B411-D2C339FC1341}" type="presOf" srcId="{4BCE8F5A-2884-4318-AF17-677F7F2E1ABA}" destId="{E4852089-194A-4E39-AB96-7B01B8BB9ADA}" srcOrd="0" destOrd="0" presId="urn:microsoft.com/office/officeart/2018/2/layout/IconVerticalSolidList"/>
    <dgm:cxn modelId="{9CEE41B3-EB29-4F90-B3EC-9AFF6407E18E}" srcId="{4BCE8F5A-2884-4318-AF17-677F7F2E1ABA}" destId="{25E78EA0-BEA9-433D-BD35-8B3004A1FD3F}" srcOrd="0" destOrd="0" parTransId="{2845574F-8DB5-4902-93B6-39F8BA9628C0}" sibTransId="{2AA36D83-E095-4BFF-8B96-0C3D02CF00AB}"/>
    <dgm:cxn modelId="{4FEC4FBC-B386-4ADD-93DE-9716A59424E5}" type="presOf" srcId="{0BA91FF1-0613-4E95-AEC7-99BADFEB1B5E}" destId="{76497135-188A-42D1-908D-C5987A962294}" srcOrd="0" destOrd="0" presId="urn:microsoft.com/office/officeart/2018/2/layout/IconVerticalSolidList"/>
    <dgm:cxn modelId="{7BE989A8-145B-4AA2-BF3B-122CE5C97362}" type="presParOf" srcId="{E4852089-194A-4E39-AB96-7B01B8BB9ADA}" destId="{2B139063-C370-4C0A-BDC5-9CD789ED6D9E}" srcOrd="0" destOrd="0" presId="urn:microsoft.com/office/officeart/2018/2/layout/IconVerticalSolidList"/>
    <dgm:cxn modelId="{CA8A2655-11F2-4BDD-A2FB-5A7B7F618E25}" type="presParOf" srcId="{2B139063-C370-4C0A-BDC5-9CD789ED6D9E}" destId="{D923EFD8-FD42-4299-8BB5-28D3C23DB8B5}" srcOrd="0" destOrd="0" presId="urn:microsoft.com/office/officeart/2018/2/layout/IconVerticalSolidList"/>
    <dgm:cxn modelId="{E5545708-35DA-4A18-9D88-5726A1895517}" type="presParOf" srcId="{2B139063-C370-4C0A-BDC5-9CD789ED6D9E}" destId="{EA86C18D-5BAF-4DE4-8D79-A240F39C72A1}" srcOrd="1" destOrd="0" presId="urn:microsoft.com/office/officeart/2018/2/layout/IconVerticalSolidList"/>
    <dgm:cxn modelId="{34C4FC9C-32EA-437E-9485-0E6A2157D7D4}" type="presParOf" srcId="{2B139063-C370-4C0A-BDC5-9CD789ED6D9E}" destId="{9C77ED0A-34C5-42DB-9978-CACCE956CCC8}" srcOrd="2" destOrd="0" presId="urn:microsoft.com/office/officeart/2018/2/layout/IconVerticalSolidList"/>
    <dgm:cxn modelId="{D5BD9A95-CE67-4BAE-A7B1-F3D41D6EBA88}" type="presParOf" srcId="{2B139063-C370-4C0A-BDC5-9CD789ED6D9E}" destId="{B621D19B-3ED8-411D-B018-6B997B16B8F1}" srcOrd="3" destOrd="0" presId="urn:microsoft.com/office/officeart/2018/2/layout/IconVerticalSolidList"/>
    <dgm:cxn modelId="{C27D6008-CBB7-4840-8ABC-C5D593219D2E}" type="presParOf" srcId="{E4852089-194A-4E39-AB96-7B01B8BB9ADA}" destId="{7402CA83-71D2-4643-9FE4-B3B04FD21558}" srcOrd="1" destOrd="0" presId="urn:microsoft.com/office/officeart/2018/2/layout/IconVerticalSolidList"/>
    <dgm:cxn modelId="{73766EE1-B946-4432-B2F3-97DC556B0EDE}" type="presParOf" srcId="{E4852089-194A-4E39-AB96-7B01B8BB9ADA}" destId="{CBAFA3DE-E2DF-4DB6-A437-D2964DF784FA}" srcOrd="2" destOrd="0" presId="urn:microsoft.com/office/officeart/2018/2/layout/IconVerticalSolidList"/>
    <dgm:cxn modelId="{13806C97-CA0C-498C-A738-E1169FF3D9B5}" type="presParOf" srcId="{CBAFA3DE-E2DF-4DB6-A437-D2964DF784FA}" destId="{54ED48C2-9E1D-4914-9DD3-6200084990E3}" srcOrd="0" destOrd="0" presId="urn:microsoft.com/office/officeart/2018/2/layout/IconVerticalSolidList"/>
    <dgm:cxn modelId="{8B915192-9C06-42DD-BC3B-5A802D724275}" type="presParOf" srcId="{CBAFA3DE-E2DF-4DB6-A437-D2964DF784FA}" destId="{6C744767-30FF-4525-8C2B-C823054214C7}" srcOrd="1" destOrd="0" presId="urn:microsoft.com/office/officeart/2018/2/layout/IconVerticalSolidList"/>
    <dgm:cxn modelId="{9DD81E5D-D7DB-4B77-8CF8-0A17243715FA}" type="presParOf" srcId="{CBAFA3DE-E2DF-4DB6-A437-D2964DF784FA}" destId="{D227A619-2A48-4BBE-8202-705D086BC10D}" srcOrd="2" destOrd="0" presId="urn:microsoft.com/office/officeart/2018/2/layout/IconVerticalSolidList"/>
    <dgm:cxn modelId="{C320F23E-28E1-43A2-9F24-9A27ABC9CD1D}" type="presParOf" srcId="{CBAFA3DE-E2DF-4DB6-A437-D2964DF784FA}" destId="{76497135-188A-42D1-908D-C5987A962294}" srcOrd="3" destOrd="0" presId="urn:microsoft.com/office/officeart/2018/2/layout/IconVerticalSolidList"/>
    <dgm:cxn modelId="{794A2EC6-1EC2-4253-A016-0504FC9254FB}" type="presParOf" srcId="{E4852089-194A-4E39-AB96-7B01B8BB9ADA}" destId="{651C242F-C30A-40B2-8D01-1137FF1EC457}" srcOrd="3" destOrd="0" presId="urn:microsoft.com/office/officeart/2018/2/layout/IconVerticalSolidList"/>
    <dgm:cxn modelId="{3A103D78-460C-4C8A-BFF8-D7BBAFB4765C}" type="presParOf" srcId="{E4852089-194A-4E39-AB96-7B01B8BB9ADA}" destId="{A192C24A-E927-4C17-8F0F-00935A1C78A6}" srcOrd="4" destOrd="0" presId="urn:microsoft.com/office/officeart/2018/2/layout/IconVerticalSolidList"/>
    <dgm:cxn modelId="{FE7FF296-755A-4515-94E5-04E877D71E61}" type="presParOf" srcId="{A192C24A-E927-4C17-8F0F-00935A1C78A6}" destId="{2A4C0682-9E4B-4C89-842A-1E82F38AF1E5}" srcOrd="0" destOrd="0" presId="urn:microsoft.com/office/officeart/2018/2/layout/IconVerticalSolidList"/>
    <dgm:cxn modelId="{397D076A-672A-4955-A67F-097D94951B00}" type="presParOf" srcId="{A192C24A-E927-4C17-8F0F-00935A1C78A6}" destId="{7DBAB439-FDFF-4F16-81B7-2EA72A335131}" srcOrd="1" destOrd="0" presId="urn:microsoft.com/office/officeart/2018/2/layout/IconVerticalSolidList"/>
    <dgm:cxn modelId="{9D4EB2CE-0BBF-4C25-97A6-718DA6F99C12}" type="presParOf" srcId="{A192C24A-E927-4C17-8F0F-00935A1C78A6}" destId="{E02140C5-55AE-4098-AC30-24BDDBC46210}" srcOrd="2" destOrd="0" presId="urn:microsoft.com/office/officeart/2018/2/layout/IconVerticalSolidList"/>
    <dgm:cxn modelId="{1B7760C6-5DA8-4615-8E6D-CA32BCA935EF}" type="presParOf" srcId="{A192C24A-E927-4C17-8F0F-00935A1C78A6}" destId="{134C346D-6201-4D22-87FB-2E0BC147B705}" srcOrd="3" destOrd="0" presId="urn:microsoft.com/office/officeart/2018/2/layout/IconVerticalSolidList"/>
    <dgm:cxn modelId="{B1A5E36F-BB41-47D3-B1D0-63C528AC4479}" type="presParOf" srcId="{E4852089-194A-4E39-AB96-7B01B8BB9ADA}" destId="{BC9D4F36-5C41-4D43-8D66-71F040630CE2}" srcOrd="5" destOrd="0" presId="urn:microsoft.com/office/officeart/2018/2/layout/IconVerticalSolidList"/>
    <dgm:cxn modelId="{C6F3D99F-2E31-47A6-9229-4B44AE862C65}" type="presParOf" srcId="{E4852089-194A-4E39-AB96-7B01B8BB9ADA}" destId="{32A4599B-ED59-4A92-A1F2-D07C3D0DE648}" srcOrd="6" destOrd="0" presId="urn:microsoft.com/office/officeart/2018/2/layout/IconVerticalSolidList"/>
    <dgm:cxn modelId="{E0EF0268-9E60-4683-851F-7E2E7A316DC0}" type="presParOf" srcId="{32A4599B-ED59-4A92-A1F2-D07C3D0DE648}" destId="{693194A0-A249-47B2-9C9C-52008D289F4A}" srcOrd="0" destOrd="0" presId="urn:microsoft.com/office/officeart/2018/2/layout/IconVerticalSolidList"/>
    <dgm:cxn modelId="{1FD86206-E738-40D7-9F51-0664E0E76295}" type="presParOf" srcId="{32A4599B-ED59-4A92-A1F2-D07C3D0DE648}" destId="{830C39F0-BCFD-4AB1-9828-EC6BAA6D8624}" srcOrd="1" destOrd="0" presId="urn:microsoft.com/office/officeart/2018/2/layout/IconVerticalSolidList"/>
    <dgm:cxn modelId="{B061BD00-1187-41AC-BB47-211D17EEE14C}" type="presParOf" srcId="{32A4599B-ED59-4A92-A1F2-D07C3D0DE648}" destId="{5A012497-1060-4F3D-BA22-767D3049873C}" srcOrd="2" destOrd="0" presId="urn:microsoft.com/office/officeart/2018/2/layout/IconVerticalSolidList"/>
    <dgm:cxn modelId="{261FCE7B-E38C-4975-8CD5-C39A66E522C5}" type="presParOf" srcId="{32A4599B-ED59-4A92-A1F2-D07C3D0DE648}" destId="{10147FD0-E3A3-491A-A3A4-AC4495A515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1FA47-160B-439D-8E50-54A8226938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878A859-1F98-48F8-9A24-53D0A2B3A1F4}">
      <dgm:prSet/>
      <dgm:spPr/>
      <dgm:t>
        <a:bodyPr/>
        <a:lstStyle/>
        <a:p>
          <a:pPr>
            <a:lnSpc>
              <a:spcPct val="100000"/>
            </a:lnSpc>
          </a:pPr>
          <a:r>
            <a:rPr lang="en-US"/>
            <a:t>A wireless local area network (WLAN) provides wireless network communication over short distances using radio or infrared signals instead of traditional network cabling. A WLAN is a type of local area network (LAN).</a:t>
          </a:r>
        </a:p>
      </dgm:t>
    </dgm:pt>
    <dgm:pt modelId="{AC8F4532-32F3-476D-8BEA-64549F561D34}" type="parTrans" cxnId="{9C2A5926-CAF2-4B64-987C-BA7B4D7B10BC}">
      <dgm:prSet/>
      <dgm:spPr/>
      <dgm:t>
        <a:bodyPr/>
        <a:lstStyle/>
        <a:p>
          <a:endParaRPr lang="en-US"/>
        </a:p>
      </dgm:t>
    </dgm:pt>
    <dgm:pt modelId="{F9FC8D4D-3F41-49E9-A72F-38A76C72BFB0}" type="sibTrans" cxnId="{9C2A5926-CAF2-4B64-987C-BA7B4D7B10BC}">
      <dgm:prSet/>
      <dgm:spPr/>
      <dgm:t>
        <a:bodyPr/>
        <a:lstStyle/>
        <a:p>
          <a:endParaRPr lang="en-US"/>
        </a:p>
      </dgm:t>
    </dgm:pt>
    <dgm:pt modelId="{81973675-6FBF-4001-87EB-2B51713973F0}">
      <dgm:prSet/>
      <dgm:spPr/>
      <dgm:t>
        <a:bodyPr/>
        <a:lstStyle/>
        <a:p>
          <a:pPr>
            <a:lnSpc>
              <a:spcPct val="100000"/>
            </a:lnSpc>
          </a:pPr>
          <a:r>
            <a:rPr lang="en-US"/>
            <a:t>A WLAN can be built using any of several different wireless network protocols, most commonly either Wi-Fi or Bluetooth.</a:t>
          </a:r>
        </a:p>
      </dgm:t>
    </dgm:pt>
    <dgm:pt modelId="{32F08644-5819-4ECF-8E28-31C0AA81B809}" type="parTrans" cxnId="{FFCA0820-C013-433F-AE11-0F8CA37594B2}">
      <dgm:prSet/>
      <dgm:spPr/>
      <dgm:t>
        <a:bodyPr/>
        <a:lstStyle/>
        <a:p>
          <a:endParaRPr lang="en-US"/>
        </a:p>
      </dgm:t>
    </dgm:pt>
    <dgm:pt modelId="{652700DF-E3F9-460E-A307-486C5254EDEC}" type="sibTrans" cxnId="{FFCA0820-C013-433F-AE11-0F8CA37594B2}">
      <dgm:prSet/>
      <dgm:spPr/>
      <dgm:t>
        <a:bodyPr/>
        <a:lstStyle/>
        <a:p>
          <a:endParaRPr lang="en-US"/>
        </a:p>
      </dgm:t>
    </dgm:pt>
    <dgm:pt modelId="{173F3FFD-8694-4979-8345-A405E03793F7}">
      <dgm:prSet/>
      <dgm:spPr/>
      <dgm:t>
        <a:bodyPr/>
        <a:lstStyle/>
        <a:p>
          <a:pPr>
            <a:lnSpc>
              <a:spcPct val="100000"/>
            </a:lnSpc>
          </a:pPr>
          <a:r>
            <a:rPr lang="en-US"/>
            <a:t>Network security remains an important issue for WLANs. Wireless clients usually must have their identity verified (a process called </a:t>
          </a:r>
          <a:r>
            <a:rPr lang="en-US" i="1"/>
            <a:t>authentication</a:t>
          </a:r>
          <a:r>
            <a:rPr lang="en-US"/>
            <a:t>) when joining a wireless LAN.</a:t>
          </a:r>
        </a:p>
      </dgm:t>
    </dgm:pt>
    <dgm:pt modelId="{F4F0F30B-E2D0-42C6-BA03-87B11AE45B86}" type="parTrans" cxnId="{FF6E252B-E57F-4112-9D38-7A888AD0ADA1}">
      <dgm:prSet/>
      <dgm:spPr/>
      <dgm:t>
        <a:bodyPr/>
        <a:lstStyle/>
        <a:p>
          <a:endParaRPr lang="en-US"/>
        </a:p>
      </dgm:t>
    </dgm:pt>
    <dgm:pt modelId="{243C763C-8317-459E-8896-9BB859336FFA}" type="sibTrans" cxnId="{FF6E252B-E57F-4112-9D38-7A888AD0ADA1}">
      <dgm:prSet/>
      <dgm:spPr/>
      <dgm:t>
        <a:bodyPr/>
        <a:lstStyle/>
        <a:p>
          <a:endParaRPr lang="en-US"/>
        </a:p>
      </dgm:t>
    </dgm:pt>
    <dgm:pt modelId="{AF0F4FDF-7C25-4D79-8DC6-5B7FD259BCE8}">
      <dgm:prSet/>
      <dgm:spPr/>
      <dgm:t>
        <a:bodyPr/>
        <a:lstStyle/>
        <a:p>
          <a:pPr>
            <a:lnSpc>
              <a:spcPct val="100000"/>
            </a:lnSpc>
          </a:pPr>
          <a:r>
            <a:rPr lang="en-US"/>
            <a:t>Technologies like WPA raise the level of security on wireless networks to rival that of traditional wired networks. Standards for WLAN are 802.11a, 802.11b, 802.11n, 802.11g</a:t>
          </a:r>
        </a:p>
      </dgm:t>
    </dgm:pt>
    <dgm:pt modelId="{94183D3C-2167-4149-BA07-798434361282}" type="parTrans" cxnId="{B7AD0F1E-436C-4BD2-9436-F4AE7C35B9CD}">
      <dgm:prSet/>
      <dgm:spPr/>
      <dgm:t>
        <a:bodyPr/>
        <a:lstStyle/>
        <a:p>
          <a:endParaRPr lang="en-US"/>
        </a:p>
      </dgm:t>
    </dgm:pt>
    <dgm:pt modelId="{3C6C3B4A-4CE8-4CCD-922C-9E4F7F61E1B5}" type="sibTrans" cxnId="{B7AD0F1E-436C-4BD2-9436-F4AE7C35B9CD}">
      <dgm:prSet/>
      <dgm:spPr/>
      <dgm:t>
        <a:bodyPr/>
        <a:lstStyle/>
        <a:p>
          <a:endParaRPr lang="en-US"/>
        </a:p>
      </dgm:t>
    </dgm:pt>
    <dgm:pt modelId="{56698EF4-1526-41DA-B9DA-F4699B42B7CA}" type="pres">
      <dgm:prSet presAssocID="{4DF1FA47-160B-439D-8E50-54A822693849}" presName="root" presStyleCnt="0">
        <dgm:presLayoutVars>
          <dgm:dir/>
          <dgm:resizeHandles val="exact"/>
        </dgm:presLayoutVars>
      </dgm:prSet>
      <dgm:spPr/>
    </dgm:pt>
    <dgm:pt modelId="{E5B762E7-641D-4D4B-A249-0775D13BD4D6}" type="pres">
      <dgm:prSet presAssocID="{C878A859-1F98-48F8-9A24-53D0A2B3A1F4}" presName="compNode" presStyleCnt="0"/>
      <dgm:spPr/>
    </dgm:pt>
    <dgm:pt modelId="{2DD984C4-DEC6-4E51-9A9C-B91C7F8712A3}" type="pres">
      <dgm:prSet presAssocID="{C878A859-1F98-48F8-9A24-53D0A2B3A1F4}" presName="bgRect" presStyleLbl="bgShp" presStyleIdx="0" presStyleCnt="4"/>
      <dgm:spPr/>
    </dgm:pt>
    <dgm:pt modelId="{F5162433-E447-40EA-AAC6-5403E7E83BE0}" type="pres">
      <dgm:prSet presAssocID="{C878A859-1F98-48F8-9A24-53D0A2B3A1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a:ext>
      </dgm:extLst>
    </dgm:pt>
    <dgm:pt modelId="{08A451B6-B056-46E2-87BB-6A9A9C7C0E57}" type="pres">
      <dgm:prSet presAssocID="{C878A859-1F98-48F8-9A24-53D0A2B3A1F4}" presName="spaceRect" presStyleCnt="0"/>
      <dgm:spPr/>
    </dgm:pt>
    <dgm:pt modelId="{6C0B80BC-070D-484E-BD59-BB44CA021811}" type="pres">
      <dgm:prSet presAssocID="{C878A859-1F98-48F8-9A24-53D0A2B3A1F4}" presName="parTx" presStyleLbl="revTx" presStyleIdx="0" presStyleCnt="4">
        <dgm:presLayoutVars>
          <dgm:chMax val="0"/>
          <dgm:chPref val="0"/>
        </dgm:presLayoutVars>
      </dgm:prSet>
      <dgm:spPr/>
    </dgm:pt>
    <dgm:pt modelId="{4E1E1FF6-2D80-4F79-AE50-90BB14305F2F}" type="pres">
      <dgm:prSet presAssocID="{F9FC8D4D-3F41-49E9-A72F-38A76C72BFB0}" presName="sibTrans" presStyleCnt="0"/>
      <dgm:spPr/>
    </dgm:pt>
    <dgm:pt modelId="{59135A7A-778D-4323-8AF2-61C59C3FB4E5}" type="pres">
      <dgm:prSet presAssocID="{81973675-6FBF-4001-87EB-2B51713973F0}" presName="compNode" presStyleCnt="0"/>
      <dgm:spPr/>
    </dgm:pt>
    <dgm:pt modelId="{F4F0F3CC-2D12-4F20-9708-3DD4F9AF1965}" type="pres">
      <dgm:prSet presAssocID="{81973675-6FBF-4001-87EB-2B51713973F0}" presName="bgRect" presStyleLbl="bgShp" presStyleIdx="1" presStyleCnt="4"/>
      <dgm:spPr/>
    </dgm:pt>
    <dgm:pt modelId="{EB84F908-5EAF-4081-A310-40B2CC5F1DBC}" type="pres">
      <dgm:prSet presAssocID="{81973675-6FBF-4001-87EB-2B51713973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7D563BEE-6175-4C2E-9C62-A686F964EAE4}" type="pres">
      <dgm:prSet presAssocID="{81973675-6FBF-4001-87EB-2B51713973F0}" presName="spaceRect" presStyleCnt="0"/>
      <dgm:spPr/>
    </dgm:pt>
    <dgm:pt modelId="{2C8BF88E-1237-415D-8B4B-4364F98AC130}" type="pres">
      <dgm:prSet presAssocID="{81973675-6FBF-4001-87EB-2B51713973F0}" presName="parTx" presStyleLbl="revTx" presStyleIdx="1" presStyleCnt="4">
        <dgm:presLayoutVars>
          <dgm:chMax val="0"/>
          <dgm:chPref val="0"/>
        </dgm:presLayoutVars>
      </dgm:prSet>
      <dgm:spPr/>
    </dgm:pt>
    <dgm:pt modelId="{896C78FF-6844-4B69-8A28-55CF4AAB8451}" type="pres">
      <dgm:prSet presAssocID="{652700DF-E3F9-460E-A307-486C5254EDEC}" presName="sibTrans" presStyleCnt="0"/>
      <dgm:spPr/>
    </dgm:pt>
    <dgm:pt modelId="{1FD5C7FE-AC44-4921-BF0D-B95F3104FDCF}" type="pres">
      <dgm:prSet presAssocID="{173F3FFD-8694-4979-8345-A405E03793F7}" presName="compNode" presStyleCnt="0"/>
      <dgm:spPr/>
    </dgm:pt>
    <dgm:pt modelId="{10632F0E-FAAB-46DC-9E2B-056D2690E1B6}" type="pres">
      <dgm:prSet presAssocID="{173F3FFD-8694-4979-8345-A405E03793F7}" presName="bgRect" presStyleLbl="bgShp" presStyleIdx="2" presStyleCnt="4"/>
      <dgm:spPr/>
    </dgm:pt>
    <dgm:pt modelId="{6F945438-35F1-4091-A114-ACA3EF6F4783}" type="pres">
      <dgm:prSet presAssocID="{173F3FFD-8694-4979-8345-A405E03793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luetooth"/>
        </a:ext>
      </dgm:extLst>
    </dgm:pt>
    <dgm:pt modelId="{23A47087-4A48-488F-9676-FEEF068CD327}" type="pres">
      <dgm:prSet presAssocID="{173F3FFD-8694-4979-8345-A405E03793F7}" presName="spaceRect" presStyleCnt="0"/>
      <dgm:spPr/>
    </dgm:pt>
    <dgm:pt modelId="{01824E98-DDB7-4103-A983-C66242ED46CF}" type="pres">
      <dgm:prSet presAssocID="{173F3FFD-8694-4979-8345-A405E03793F7}" presName="parTx" presStyleLbl="revTx" presStyleIdx="2" presStyleCnt="4">
        <dgm:presLayoutVars>
          <dgm:chMax val="0"/>
          <dgm:chPref val="0"/>
        </dgm:presLayoutVars>
      </dgm:prSet>
      <dgm:spPr/>
    </dgm:pt>
    <dgm:pt modelId="{AD580FE8-7FAD-40CC-A845-54674688AEA5}" type="pres">
      <dgm:prSet presAssocID="{243C763C-8317-459E-8896-9BB859336FFA}" presName="sibTrans" presStyleCnt="0"/>
      <dgm:spPr/>
    </dgm:pt>
    <dgm:pt modelId="{9CB94AB3-B0E3-41F0-9821-0E6A0C9679C9}" type="pres">
      <dgm:prSet presAssocID="{AF0F4FDF-7C25-4D79-8DC6-5B7FD259BCE8}" presName="compNode" presStyleCnt="0"/>
      <dgm:spPr/>
    </dgm:pt>
    <dgm:pt modelId="{ED89FB59-2541-4BA4-B491-07BD4E19E956}" type="pres">
      <dgm:prSet presAssocID="{AF0F4FDF-7C25-4D79-8DC6-5B7FD259BCE8}" presName="bgRect" presStyleLbl="bgShp" presStyleIdx="3" presStyleCnt="4"/>
      <dgm:spPr/>
    </dgm:pt>
    <dgm:pt modelId="{B73E09DB-4D57-463E-893E-D5878D3822DC}" type="pres">
      <dgm:prSet presAssocID="{AF0F4FDF-7C25-4D79-8DC6-5B7FD259BC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router"/>
        </a:ext>
      </dgm:extLst>
    </dgm:pt>
    <dgm:pt modelId="{DC83BC73-3264-43F0-901F-3DB22D33FC91}" type="pres">
      <dgm:prSet presAssocID="{AF0F4FDF-7C25-4D79-8DC6-5B7FD259BCE8}" presName="spaceRect" presStyleCnt="0"/>
      <dgm:spPr/>
    </dgm:pt>
    <dgm:pt modelId="{030AE910-B8B9-45DE-98AE-8172EF68E3E8}" type="pres">
      <dgm:prSet presAssocID="{AF0F4FDF-7C25-4D79-8DC6-5B7FD259BCE8}" presName="parTx" presStyleLbl="revTx" presStyleIdx="3" presStyleCnt="4">
        <dgm:presLayoutVars>
          <dgm:chMax val="0"/>
          <dgm:chPref val="0"/>
        </dgm:presLayoutVars>
      </dgm:prSet>
      <dgm:spPr/>
    </dgm:pt>
  </dgm:ptLst>
  <dgm:cxnLst>
    <dgm:cxn modelId="{B7AD0F1E-436C-4BD2-9436-F4AE7C35B9CD}" srcId="{4DF1FA47-160B-439D-8E50-54A822693849}" destId="{AF0F4FDF-7C25-4D79-8DC6-5B7FD259BCE8}" srcOrd="3" destOrd="0" parTransId="{94183D3C-2167-4149-BA07-798434361282}" sibTransId="{3C6C3B4A-4CE8-4CCD-922C-9E4F7F61E1B5}"/>
    <dgm:cxn modelId="{FFCA0820-C013-433F-AE11-0F8CA37594B2}" srcId="{4DF1FA47-160B-439D-8E50-54A822693849}" destId="{81973675-6FBF-4001-87EB-2B51713973F0}" srcOrd="1" destOrd="0" parTransId="{32F08644-5819-4ECF-8E28-31C0AA81B809}" sibTransId="{652700DF-E3F9-460E-A307-486C5254EDEC}"/>
    <dgm:cxn modelId="{9C2A5926-CAF2-4B64-987C-BA7B4D7B10BC}" srcId="{4DF1FA47-160B-439D-8E50-54A822693849}" destId="{C878A859-1F98-48F8-9A24-53D0A2B3A1F4}" srcOrd="0" destOrd="0" parTransId="{AC8F4532-32F3-476D-8BEA-64549F561D34}" sibTransId="{F9FC8D4D-3F41-49E9-A72F-38A76C72BFB0}"/>
    <dgm:cxn modelId="{FF6E252B-E57F-4112-9D38-7A888AD0ADA1}" srcId="{4DF1FA47-160B-439D-8E50-54A822693849}" destId="{173F3FFD-8694-4979-8345-A405E03793F7}" srcOrd="2" destOrd="0" parTransId="{F4F0F30B-E2D0-42C6-BA03-87B11AE45B86}" sibTransId="{243C763C-8317-459E-8896-9BB859336FFA}"/>
    <dgm:cxn modelId="{DD754A93-D78E-4DB9-94DD-5CC04BAB0376}" type="presOf" srcId="{173F3FFD-8694-4979-8345-A405E03793F7}" destId="{01824E98-DDB7-4103-A983-C66242ED46CF}" srcOrd="0" destOrd="0" presId="urn:microsoft.com/office/officeart/2018/2/layout/IconVerticalSolidList"/>
    <dgm:cxn modelId="{727F5A9D-DC0F-46D1-8BCD-74B57CBE0FDA}" type="presOf" srcId="{C878A859-1F98-48F8-9A24-53D0A2B3A1F4}" destId="{6C0B80BC-070D-484E-BD59-BB44CA021811}" srcOrd="0" destOrd="0" presId="urn:microsoft.com/office/officeart/2018/2/layout/IconVerticalSolidList"/>
    <dgm:cxn modelId="{0760C6AE-EDDD-4B8D-B167-F1F7DBFE38C2}" type="presOf" srcId="{AF0F4FDF-7C25-4D79-8DC6-5B7FD259BCE8}" destId="{030AE910-B8B9-45DE-98AE-8172EF68E3E8}" srcOrd="0" destOrd="0" presId="urn:microsoft.com/office/officeart/2018/2/layout/IconVerticalSolidList"/>
    <dgm:cxn modelId="{C08D0DBA-B8AC-4CE1-BEBC-5F7BD9DD994C}" type="presOf" srcId="{4DF1FA47-160B-439D-8E50-54A822693849}" destId="{56698EF4-1526-41DA-B9DA-F4699B42B7CA}" srcOrd="0" destOrd="0" presId="urn:microsoft.com/office/officeart/2018/2/layout/IconVerticalSolidList"/>
    <dgm:cxn modelId="{D45449F6-2BF3-4B77-BA7D-35B4D1051621}" type="presOf" srcId="{81973675-6FBF-4001-87EB-2B51713973F0}" destId="{2C8BF88E-1237-415D-8B4B-4364F98AC130}" srcOrd="0" destOrd="0" presId="urn:microsoft.com/office/officeart/2018/2/layout/IconVerticalSolidList"/>
    <dgm:cxn modelId="{A2249A1D-43B7-4591-A2C7-4E0091D38DC0}" type="presParOf" srcId="{56698EF4-1526-41DA-B9DA-F4699B42B7CA}" destId="{E5B762E7-641D-4D4B-A249-0775D13BD4D6}" srcOrd="0" destOrd="0" presId="urn:microsoft.com/office/officeart/2018/2/layout/IconVerticalSolidList"/>
    <dgm:cxn modelId="{69997073-D638-4AAF-936B-BBFA6879CA62}" type="presParOf" srcId="{E5B762E7-641D-4D4B-A249-0775D13BD4D6}" destId="{2DD984C4-DEC6-4E51-9A9C-B91C7F8712A3}" srcOrd="0" destOrd="0" presId="urn:microsoft.com/office/officeart/2018/2/layout/IconVerticalSolidList"/>
    <dgm:cxn modelId="{02B852DB-5128-4183-AC7A-252AF418C070}" type="presParOf" srcId="{E5B762E7-641D-4D4B-A249-0775D13BD4D6}" destId="{F5162433-E447-40EA-AAC6-5403E7E83BE0}" srcOrd="1" destOrd="0" presId="urn:microsoft.com/office/officeart/2018/2/layout/IconVerticalSolidList"/>
    <dgm:cxn modelId="{5D5607A8-0417-4BB0-8C7B-2D7AB530F66A}" type="presParOf" srcId="{E5B762E7-641D-4D4B-A249-0775D13BD4D6}" destId="{08A451B6-B056-46E2-87BB-6A9A9C7C0E57}" srcOrd="2" destOrd="0" presId="urn:microsoft.com/office/officeart/2018/2/layout/IconVerticalSolidList"/>
    <dgm:cxn modelId="{D997B690-4A87-4C41-B496-374F1846B1A2}" type="presParOf" srcId="{E5B762E7-641D-4D4B-A249-0775D13BD4D6}" destId="{6C0B80BC-070D-484E-BD59-BB44CA021811}" srcOrd="3" destOrd="0" presId="urn:microsoft.com/office/officeart/2018/2/layout/IconVerticalSolidList"/>
    <dgm:cxn modelId="{0DA87F1C-F834-4546-8C68-66D52F53029E}" type="presParOf" srcId="{56698EF4-1526-41DA-B9DA-F4699B42B7CA}" destId="{4E1E1FF6-2D80-4F79-AE50-90BB14305F2F}" srcOrd="1" destOrd="0" presId="urn:microsoft.com/office/officeart/2018/2/layout/IconVerticalSolidList"/>
    <dgm:cxn modelId="{A03D3FAE-BC12-4DB8-B12F-CB62F190E04E}" type="presParOf" srcId="{56698EF4-1526-41DA-B9DA-F4699B42B7CA}" destId="{59135A7A-778D-4323-8AF2-61C59C3FB4E5}" srcOrd="2" destOrd="0" presId="urn:microsoft.com/office/officeart/2018/2/layout/IconVerticalSolidList"/>
    <dgm:cxn modelId="{7D72CCA0-4786-48D6-A2CF-815AFD49B170}" type="presParOf" srcId="{59135A7A-778D-4323-8AF2-61C59C3FB4E5}" destId="{F4F0F3CC-2D12-4F20-9708-3DD4F9AF1965}" srcOrd="0" destOrd="0" presId="urn:microsoft.com/office/officeart/2018/2/layout/IconVerticalSolidList"/>
    <dgm:cxn modelId="{1AD80080-B768-4383-B001-6762827D1699}" type="presParOf" srcId="{59135A7A-778D-4323-8AF2-61C59C3FB4E5}" destId="{EB84F908-5EAF-4081-A310-40B2CC5F1DBC}" srcOrd="1" destOrd="0" presId="urn:microsoft.com/office/officeart/2018/2/layout/IconVerticalSolidList"/>
    <dgm:cxn modelId="{52CB055E-0482-4089-A33C-20F033ADA9D9}" type="presParOf" srcId="{59135A7A-778D-4323-8AF2-61C59C3FB4E5}" destId="{7D563BEE-6175-4C2E-9C62-A686F964EAE4}" srcOrd="2" destOrd="0" presId="urn:microsoft.com/office/officeart/2018/2/layout/IconVerticalSolidList"/>
    <dgm:cxn modelId="{0D569B40-5C79-4D32-8E82-3F9B57732615}" type="presParOf" srcId="{59135A7A-778D-4323-8AF2-61C59C3FB4E5}" destId="{2C8BF88E-1237-415D-8B4B-4364F98AC130}" srcOrd="3" destOrd="0" presId="urn:microsoft.com/office/officeart/2018/2/layout/IconVerticalSolidList"/>
    <dgm:cxn modelId="{A18F4B3D-1AF7-4028-A0FF-BA5C0B9517EE}" type="presParOf" srcId="{56698EF4-1526-41DA-B9DA-F4699B42B7CA}" destId="{896C78FF-6844-4B69-8A28-55CF4AAB8451}" srcOrd="3" destOrd="0" presId="urn:microsoft.com/office/officeart/2018/2/layout/IconVerticalSolidList"/>
    <dgm:cxn modelId="{CDED56B2-2A92-4CEF-9C8E-3D7E5D4BBBE8}" type="presParOf" srcId="{56698EF4-1526-41DA-B9DA-F4699B42B7CA}" destId="{1FD5C7FE-AC44-4921-BF0D-B95F3104FDCF}" srcOrd="4" destOrd="0" presId="urn:microsoft.com/office/officeart/2018/2/layout/IconVerticalSolidList"/>
    <dgm:cxn modelId="{3812E349-18E8-4DFF-9EF0-7D25AC22CA90}" type="presParOf" srcId="{1FD5C7FE-AC44-4921-BF0D-B95F3104FDCF}" destId="{10632F0E-FAAB-46DC-9E2B-056D2690E1B6}" srcOrd="0" destOrd="0" presId="urn:microsoft.com/office/officeart/2018/2/layout/IconVerticalSolidList"/>
    <dgm:cxn modelId="{1CE8597D-D5EA-4F35-B3A3-CBDD03E56A51}" type="presParOf" srcId="{1FD5C7FE-AC44-4921-BF0D-B95F3104FDCF}" destId="{6F945438-35F1-4091-A114-ACA3EF6F4783}" srcOrd="1" destOrd="0" presId="urn:microsoft.com/office/officeart/2018/2/layout/IconVerticalSolidList"/>
    <dgm:cxn modelId="{8A153EFD-B145-4C94-A4CA-12887C78C9A9}" type="presParOf" srcId="{1FD5C7FE-AC44-4921-BF0D-B95F3104FDCF}" destId="{23A47087-4A48-488F-9676-FEEF068CD327}" srcOrd="2" destOrd="0" presId="urn:microsoft.com/office/officeart/2018/2/layout/IconVerticalSolidList"/>
    <dgm:cxn modelId="{85EB2338-E30F-4730-B844-8B9097C68AD6}" type="presParOf" srcId="{1FD5C7FE-AC44-4921-BF0D-B95F3104FDCF}" destId="{01824E98-DDB7-4103-A983-C66242ED46CF}" srcOrd="3" destOrd="0" presId="urn:microsoft.com/office/officeart/2018/2/layout/IconVerticalSolidList"/>
    <dgm:cxn modelId="{782A5F2D-E136-4963-AACC-509CEECDC5D5}" type="presParOf" srcId="{56698EF4-1526-41DA-B9DA-F4699B42B7CA}" destId="{AD580FE8-7FAD-40CC-A845-54674688AEA5}" srcOrd="5" destOrd="0" presId="urn:microsoft.com/office/officeart/2018/2/layout/IconVerticalSolidList"/>
    <dgm:cxn modelId="{2D284E92-762C-4C5F-96C0-885E61C18102}" type="presParOf" srcId="{56698EF4-1526-41DA-B9DA-F4699B42B7CA}" destId="{9CB94AB3-B0E3-41F0-9821-0E6A0C9679C9}" srcOrd="6" destOrd="0" presId="urn:microsoft.com/office/officeart/2018/2/layout/IconVerticalSolidList"/>
    <dgm:cxn modelId="{1D12B136-F169-42B0-A14F-44275A40FE3E}" type="presParOf" srcId="{9CB94AB3-B0E3-41F0-9821-0E6A0C9679C9}" destId="{ED89FB59-2541-4BA4-B491-07BD4E19E956}" srcOrd="0" destOrd="0" presId="urn:microsoft.com/office/officeart/2018/2/layout/IconVerticalSolidList"/>
    <dgm:cxn modelId="{929B76E0-C6C3-4A27-B4F6-12791D724D35}" type="presParOf" srcId="{9CB94AB3-B0E3-41F0-9821-0E6A0C9679C9}" destId="{B73E09DB-4D57-463E-893E-D5878D3822DC}" srcOrd="1" destOrd="0" presId="urn:microsoft.com/office/officeart/2018/2/layout/IconVerticalSolidList"/>
    <dgm:cxn modelId="{2CEEBE73-B82B-4F7A-8A3E-39FDAA942B3B}" type="presParOf" srcId="{9CB94AB3-B0E3-41F0-9821-0E6A0C9679C9}" destId="{DC83BC73-3264-43F0-901F-3DB22D33FC91}" srcOrd="2" destOrd="0" presId="urn:microsoft.com/office/officeart/2018/2/layout/IconVerticalSolidList"/>
    <dgm:cxn modelId="{7074C122-B768-4E9C-8A39-5E1290D72678}" type="presParOf" srcId="{9CB94AB3-B0E3-41F0-9821-0E6A0C9679C9}" destId="{030AE910-B8B9-45DE-98AE-8172EF68E3E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6821E8-DE35-4F0D-BCAC-21E61989598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50D220-4489-4DC7-B0AD-DEF0608E2C91}">
      <dgm:prSet/>
      <dgm:spPr/>
      <dgm:t>
        <a:bodyPr/>
        <a:lstStyle/>
        <a:p>
          <a:pPr>
            <a:defRPr cap="all"/>
          </a:pPr>
          <a:r>
            <a:rPr lang="en-US"/>
            <a:t>Business</a:t>
          </a:r>
        </a:p>
      </dgm:t>
    </dgm:pt>
    <dgm:pt modelId="{493F1C7E-BD72-470F-A85D-EB35B32D5167}" type="parTrans" cxnId="{A62071A0-17E7-4BFB-8BEE-EAE70229BC1A}">
      <dgm:prSet/>
      <dgm:spPr/>
      <dgm:t>
        <a:bodyPr/>
        <a:lstStyle/>
        <a:p>
          <a:endParaRPr lang="en-US"/>
        </a:p>
      </dgm:t>
    </dgm:pt>
    <dgm:pt modelId="{928C9B1F-B406-4B53-9478-3E936D2BB796}" type="sibTrans" cxnId="{A62071A0-17E7-4BFB-8BEE-EAE70229BC1A}">
      <dgm:prSet/>
      <dgm:spPr/>
      <dgm:t>
        <a:bodyPr/>
        <a:lstStyle/>
        <a:p>
          <a:endParaRPr lang="en-US"/>
        </a:p>
      </dgm:t>
    </dgm:pt>
    <dgm:pt modelId="{6EEA3D81-9D20-4A22-A475-E0B5F8D13B73}">
      <dgm:prSet/>
      <dgm:spPr/>
      <dgm:t>
        <a:bodyPr/>
        <a:lstStyle/>
        <a:p>
          <a:pPr>
            <a:defRPr cap="all"/>
          </a:pPr>
          <a:r>
            <a:rPr lang="en-US"/>
            <a:t>Home</a:t>
          </a:r>
        </a:p>
      </dgm:t>
    </dgm:pt>
    <dgm:pt modelId="{7E95AD86-681B-42EE-B5EB-C775D0F0263C}" type="parTrans" cxnId="{D6E8CA5E-FCDB-4D54-9F89-428BC0382538}">
      <dgm:prSet/>
      <dgm:spPr/>
      <dgm:t>
        <a:bodyPr/>
        <a:lstStyle/>
        <a:p>
          <a:endParaRPr lang="en-US"/>
        </a:p>
      </dgm:t>
    </dgm:pt>
    <dgm:pt modelId="{60BC636A-81B5-4541-97E0-8C61F50B02E4}" type="sibTrans" cxnId="{D6E8CA5E-FCDB-4D54-9F89-428BC0382538}">
      <dgm:prSet/>
      <dgm:spPr/>
      <dgm:t>
        <a:bodyPr/>
        <a:lstStyle/>
        <a:p>
          <a:endParaRPr lang="en-US"/>
        </a:p>
      </dgm:t>
    </dgm:pt>
    <dgm:pt modelId="{9BF47344-E40F-47DB-AE20-1A421F6DEA10}">
      <dgm:prSet/>
      <dgm:spPr/>
      <dgm:t>
        <a:bodyPr/>
        <a:lstStyle/>
        <a:p>
          <a:pPr>
            <a:defRPr cap="all"/>
          </a:pPr>
          <a:r>
            <a:rPr lang="en-US"/>
            <a:t>Mobile</a:t>
          </a:r>
        </a:p>
      </dgm:t>
    </dgm:pt>
    <dgm:pt modelId="{DC6123B1-5AA6-41CC-BF63-225F59F9BD40}" type="parTrans" cxnId="{EA5B3F0E-66B8-41E7-9734-C45A44E0910C}">
      <dgm:prSet/>
      <dgm:spPr/>
      <dgm:t>
        <a:bodyPr/>
        <a:lstStyle/>
        <a:p>
          <a:endParaRPr lang="en-US"/>
        </a:p>
      </dgm:t>
    </dgm:pt>
    <dgm:pt modelId="{D77F86C7-0ED8-40D4-8868-972CF96228CF}" type="sibTrans" cxnId="{EA5B3F0E-66B8-41E7-9734-C45A44E0910C}">
      <dgm:prSet/>
      <dgm:spPr/>
      <dgm:t>
        <a:bodyPr/>
        <a:lstStyle/>
        <a:p>
          <a:endParaRPr lang="en-US"/>
        </a:p>
      </dgm:t>
    </dgm:pt>
    <dgm:pt modelId="{274A2AAF-5C84-454E-A5F3-39DC0CDFBD77}" type="pres">
      <dgm:prSet presAssocID="{536821E8-DE35-4F0D-BCAC-21E61989598E}" presName="root" presStyleCnt="0">
        <dgm:presLayoutVars>
          <dgm:dir/>
          <dgm:resizeHandles val="exact"/>
        </dgm:presLayoutVars>
      </dgm:prSet>
      <dgm:spPr/>
    </dgm:pt>
    <dgm:pt modelId="{5260D63F-5411-4340-A482-1F7B5A291653}" type="pres">
      <dgm:prSet presAssocID="{6750D220-4489-4DC7-B0AD-DEF0608E2C91}" presName="compNode" presStyleCnt="0"/>
      <dgm:spPr/>
    </dgm:pt>
    <dgm:pt modelId="{E9ED36BD-D72C-47C4-9F51-F56EF8DB106B}" type="pres">
      <dgm:prSet presAssocID="{6750D220-4489-4DC7-B0AD-DEF0608E2C91}" presName="iconBgRect" presStyleLbl="bgShp" presStyleIdx="0" presStyleCnt="3"/>
      <dgm:spPr/>
    </dgm:pt>
    <dgm:pt modelId="{C07268F1-B231-4AB7-9BCA-FB4439F34678}" type="pres">
      <dgm:prSet presAssocID="{6750D220-4489-4DC7-B0AD-DEF0608E2C9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7120A70-EC2B-4250-A2C8-E1E8425EA309}" type="pres">
      <dgm:prSet presAssocID="{6750D220-4489-4DC7-B0AD-DEF0608E2C91}" presName="spaceRect" presStyleCnt="0"/>
      <dgm:spPr/>
    </dgm:pt>
    <dgm:pt modelId="{DC476906-CCE9-43F0-94C3-2482752B6911}" type="pres">
      <dgm:prSet presAssocID="{6750D220-4489-4DC7-B0AD-DEF0608E2C91}" presName="textRect" presStyleLbl="revTx" presStyleIdx="0" presStyleCnt="3">
        <dgm:presLayoutVars>
          <dgm:chMax val="1"/>
          <dgm:chPref val="1"/>
        </dgm:presLayoutVars>
      </dgm:prSet>
      <dgm:spPr/>
    </dgm:pt>
    <dgm:pt modelId="{26D69103-07B9-4735-95C6-9506EE50487F}" type="pres">
      <dgm:prSet presAssocID="{928C9B1F-B406-4B53-9478-3E936D2BB796}" presName="sibTrans" presStyleCnt="0"/>
      <dgm:spPr/>
    </dgm:pt>
    <dgm:pt modelId="{D9CB7ED5-AAE2-4D46-A561-E9CAAC2D4177}" type="pres">
      <dgm:prSet presAssocID="{6EEA3D81-9D20-4A22-A475-E0B5F8D13B73}" presName="compNode" presStyleCnt="0"/>
      <dgm:spPr/>
    </dgm:pt>
    <dgm:pt modelId="{70641A07-4F84-4122-A4AB-079AD3AF0162}" type="pres">
      <dgm:prSet presAssocID="{6EEA3D81-9D20-4A22-A475-E0B5F8D13B73}" presName="iconBgRect" presStyleLbl="bgShp" presStyleIdx="1" presStyleCnt="3"/>
      <dgm:spPr/>
    </dgm:pt>
    <dgm:pt modelId="{7AE77271-E630-492B-A1E5-F9DA4FBBBF61}" type="pres">
      <dgm:prSet presAssocID="{6EEA3D81-9D20-4A22-A475-E0B5F8D13B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CB47CA05-0B18-4109-B447-B0AAC50F4AEF}" type="pres">
      <dgm:prSet presAssocID="{6EEA3D81-9D20-4A22-A475-E0B5F8D13B73}" presName="spaceRect" presStyleCnt="0"/>
      <dgm:spPr/>
    </dgm:pt>
    <dgm:pt modelId="{65B7D3C0-80BE-4667-8C89-90AAC1232E8E}" type="pres">
      <dgm:prSet presAssocID="{6EEA3D81-9D20-4A22-A475-E0B5F8D13B73}" presName="textRect" presStyleLbl="revTx" presStyleIdx="1" presStyleCnt="3">
        <dgm:presLayoutVars>
          <dgm:chMax val="1"/>
          <dgm:chPref val="1"/>
        </dgm:presLayoutVars>
      </dgm:prSet>
      <dgm:spPr/>
    </dgm:pt>
    <dgm:pt modelId="{0A7F88B2-F136-4384-8C6E-0C3BBF50BB9B}" type="pres">
      <dgm:prSet presAssocID="{60BC636A-81B5-4541-97E0-8C61F50B02E4}" presName="sibTrans" presStyleCnt="0"/>
      <dgm:spPr/>
    </dgm:pt>
    <dgm:pt modelId="{E1C5806D-7227-4EA2-A878-E2DC83D33B34}" type="pres">
      <dgm:prSet presAssocID="{9BF47344-E40F-47DB-AE20-1A421F6DEA10}" presName="compNode" presStyleCnt="0"/>
      <dgm:spPr/>
    </dgm:pt>
    <dgm:pt modelId="{81526F6E-12CA-4113-B61A-54961E543050}" type="pres">
      <dgm:prSet presAssocID="{9BF47344-E40F-47DB-AE20-1A421F6DEA10}" presName="iconBgRect" presStyleLbl="bgShp" presStyleIdx="2" presStyleCnt="3"/>
      <dgm:spPr/>
    </dgm:pt>
    <dgm:pt modelId="{36792A58-B385-4E0A-AEC3-BB6B5C797FBE}" type="pres">
      <dgm:prSet presAssocID="{9BF47344-E40F-47DB-AE20-1A421F6DEA10}"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BC02266E-A3FC-4BE8-A1B0-6E600CF4CE5E}" type="pres">
      <dgm:prSet presAssocID="{9BF47344-E40F-47DB-AE20-1A421F6DEA10}" presName="spaceRect" presStyleCnt="0"/>
      <dgm:spPr/>
    </dgm:pt>
    <dgm:pt modelId="{D80AA16F-29D6-4414-8096-20C1030EC53C}" type="pres">
      <dgm:prSet presAssocID="{9BF47344-E40F-47DB-AE20-1A421F6DEA10}" presName="textRect" presStyleLbl="revTx" presStyleIdx="2" presStyleCnt="3">
        <dgm:presLayoutVars>
          <dgm:chMax val="1"/>
          <dgm:chPref val="1"/>
        </dgm:presLayoutVars>
      </dgm:prSet>
      <dgm:spPr/>
    </dgm:pt>
  </dgm:ptLst>
  <dgm:cxnLst>
    <dgm:cxn modelId="{3C42D903-EB40-4D8C-A4B6-C92CD6C1572A}" type="presOf" srcId="{6EEA3D81-9D20-4A22-A475-E0B5F8D13B73}" destId="{65B7D3C0-80BE-4667-8C89-90AAC1232E8E}" srcOrd="0" destOrd="0" presId="urn:microsoft.com/office/officeart/2018/5/layout/IconCircleLabelList"/>
    <dgm:cxn modelId="{EA5B3F0E-66B8-41E7-9734-C45A44E0910C}" srcId="{536821E8-DE35-4F0D-BCAC-21E61989598E}" destId="{9BF47344-E40F-47DB-AE20-1A421F6DEA10}" srcOrd="2" destOrd="0" parTransId="{DC6123B1-5AA6-41CC-BF63-225F59F9BD40}" sibTransId="{D77F86C7-0ED8-40D4-8868-972CF96228CF}"/>
    <dgm:cxn modelId="{A4A98E1F-187F-4AF5-9F5C-57112CBBB581}" type="presOf" srcId="{536821E8-DE35-4F0D-BCAC-21E61989598E}" destId="{274A2AAF-5C84-454E-A5F3-39DC0CDFBD77}" srcOrd="0" destOrd="0" presId="urn:microsoft.com/office/officeart/2018/5/layout/IconCircleLabelList"/>
    <dgm:cxn modelId="{0EC4613E-3705-4643-8434-D3F3E30218F7}" type="presOf" srcId="{6750D220-4489-4DC7-B0AD-DEF0608E2C91}" destId="{DC476906-CCE9-43F0-94C3-2482752B6911}" srcOrd="0" destOrd="0" presId="urn:microsoft.com/office/officeart/2018/5/layout/IconCircleLabelList"/>
    <dgm:cxn modelId="{D6E8CA5E-FCDB-4D54-9F89-428BC0382538}" srcId="{536821E8-DE35-4F0D-BCAC-21E61989598E}" destId="{6EEA3D81-9D20-4A22-A475-E0B5F8D13B73}" srcOrd="1" destOrd="0" parTransId="{7E95AD86-681B-42EE-B5EB-C775D0F0263C}" sibTransId="{60BC636A-81B5-4541-97E0-8C61F50B02E4}"/>
    <dgm:cxn modelId="{A62071A0-17E7-4BFB-8BEE-EAE70229BC1A}" srcId="{536821E8-DE35-4F0D-BCAC-21E61989598E}" destId="{6750D220-4489-4DC7-B0AD-DEF0608E2C91}" srcOrd="0" destOrd="0" parTransId="{493F1C7E-BD72-470F-A85D-EB35B32D5167}" sibTransId="{928C9B1F-B406-4B53-9478-3E936D2BB796}"/>
    <dgm:cxn modelId="{DE1FDDAB-B5E1-444C-A905-D7E79FF227E4}" type="presOf" srcId="{9BF47344-E40F-47DB-AE20-1A421F6DEA10}" destId="{D80AA16F-29D6-4414-8096-20C1030EC53C}" srcOrd="0" destOrd="0" presId="urn:microsoft.com/office/officeart/2018/5/layout/IconCircleLabelList"/>
    <dgm:cxn modelId="{7D168575-40BE-42A1-B06F-021123D2D3B4}" type="presParOf" srcId="{274A2AAF-5C84-454E-A5F3-39DC0CDFBD77}" destId="{5260D63F-5411-4340-A482-1F7B5A291653}" srcOrd="0" destOrd="0" presId="urn:microsoft.com/office/officeart/2018/5/layout/IconCircleLabelList"/>
    <dgm:cxn modelId="{2C334514-1FF4-4D45-A8BC-E624151A0EBC}" type="presParOf" srcId="{5260D63F-5411-4340-A482-1F7B5A291653}" destId="{E9ED36BD-D72C-47C4-9F51-F56EF8DB106B}" srcOrd="0" destOrd="0" presId="urn:microsoft.com/office/officeart/2018/5/layout/IconCircleLabelList"/>
    <dgm:cxn modelId="{57B2FC86-AF89-4F68-8F9A-1C8D12A5D0BC}" type="presParOf" srcId="{5260D63F-5411-4340-A482-1F7B5A291653}" destId="{C07268F1-B231-4AB7-9BCA-FB4439F34678}" srcOrd="1" destOrd="0" presId="urn:microsoft.com/office/officeart/2018/5/layout/IconCircleLabelList"/>
    <dgm:cxn modelId="{9B8E569A-5F9F-4BD5-B0EB-1F9E660C46D0}" type="presParOf" srcId="{5260D63F-5411-4340-A482-1F7B5A291653}" destId="{07120A70-EC2B-4250-A2C8-E1E8425EA309}" srcOrd="2" destOrd="0" presId="urn:microsoft.com/office/officeart/2018/5/layout/IconCircleLabelList"/>
    <dgm:cxn modelId="{F871DE3C-D66E-48BB-9BAF-2ECAFCA1F1C5}" type="presParOf" srcId="{5260D63F-5411-4340-A482-1F7B5A291653}" destId="{DC476906-CCE9-43F0-94C3-2482752B6911}" srcOrd="3" destOrd="0" presId="urn:microsoft.com/office/officeart/2018/5/layout/IconCircleLabelList"/>
    <dgm:cxn modelId="{D4213492-C6B7-4A35-9303-F41494258083}" type="presParOf" srcId="{274A2AAF-5C84-454E-A5F3-39DC0CDFBD77}" destId="{26D69103-07B9-4735-95C6-9506EE50487F}" srcOrd="1" destOrd="0" presId="urn:microsoft.com/office/officeart/2018/5/layout/IconCircleLabelList"/>
    <dgm:cxn modelId="{CE3D255E-1BB6-403A-BF37-5EE1AB02AF7C}" type="presParOf" srcId="{274A2AAF-5C84-454E-A5F3-39DC0CDFBD77}" destId="{D9CB7ED5-AAE2-4D46-A561-E9CAAC2D4177}" srcOrd="2" destOrd="0" presId="urn:microsoft.com/office/officeart/2018/5/layout/IconCircleLabelList"/>
    <dgm:cxn modelId="{29C0ACB0-D1CA-4D19-BDE9-70455FB2EBD1}" type="presParOf" srcId="{D9CB7ED5-AAE2-4D46-A561-E9CAAC2D4177}" destId="{70641A07-4F84-4122-A4AB-079AD3AF0162}" srcOrd="0" destOrd="0" presId="urn:microsoft.com/office/officeart/2018/5/layout/IconCircleLabelList"/>
    <dgm:cxn modelId="{CFD42A55-6176-4F7A-89CC-4CE0C2D9ED9B}" type="presParOf" srcId="{D9CB7ED5-AAE2-4D46-A561-E9CAAC2D4177}" destId="{7AE77271-E630-492B-A1E5-F9DA4FBBBF61}" srcOrd="1" destOrd="0" presId="urn:microsoft.com/office/officeart/2018/5/layout/IconCircleLabelList"/>
    <dgm:cxn modelId="{C034C44C-2250-48BA-9543-C85439EBAFDA}" type="presParOf" srcId="{D9CB7ED5-AAE2-4D46-A561-E9CAAC2D4177}" destId="{CB47CA05-0B18-4109-B447-B0AAC50F4AEF}" srcOrd="2" destOrd="0" presId="urn:microsoft.com/office/officeart/2018/5/layout/IconCircleLabelList"/>
    <dgm:cxn modelId="{DDD8E7A7-E66E-4FFE-A0E3-676311E8217D}" type="presParOf" srcId="{D9CB7ED5-AAE2-4D46-A561-E9CAAC2D4177}" destId="{65B7D3C0-80BE-4667-8C89-90AAC1232E8E}" srcOrd="3" destOrd="0" presId="urn:microsoft.com/office/officeart/2018/5/layout/IconCircleLabelList"/>
    <dgm:cxn modelId="{3E6BC749-B876-4B6C-968B-7E2B9C32E5F2}" type="presParOf" srcId="{274A2AAF-5C84-454E-A5F3-39DC0CDFBD77}" destId="{0A7F88B2-F136-4384-8C6E-0C3BBF50BB9B}" srcOrd="3" destOrd="0" presId="urn:microsoft.com/office/officeart/2018/5/layout/IconCircleLabelList"/>
    <dgm:cxn modelId="{F5113352-4790-44DF-B858-42520EBA8B36}" type="presParOf" srcId="{274A2AAF-5C84-454E-A5F3-39DC0CDFBD77}" destId="{E1C5806D-7227-4EA2-A878-E2DC83D33B34}" srcOrd="4" destOrd="0" presId="urn:microsoft.com/office/officeart/2018/5/layout/IconCircleLabelList"/>
    <dgm:cxn modelId="{0E23DA23-1DFD-4859-8672-1CD9C758B796}" type="presParOf" srcId="{E1C5806D-7227-4EA2-A878-E2DC83D33B34}" destId="{81526F6E-12CA-4113-B61A-54961E543050}" srcOrd="0" destOrd="0" presId="urn:microsoft.com/office/officeart/2018/5/layout/IconCircleLabelList"/>
    <dgm:cxn modelId="{C428F2FF-4898-42E8-AC5A-BB8BF19218AD}" type="presParOf" srcId="{E1C5806D-7227-4EA2-A878-E2DC83D33B34}" destId="{36792A58-B385-4E0A-AEC3-BB6B5C797FBE}" srcOrd="1" destOrd="0" presId="urn:microsoft.com/office/officeart/2018/5/layout/IconCircleLabelList"/>
    <dgm:cxn modelId="{E47FBADD-A2FB-4E8B-98D0-6A90C87AF1BE}" type="presParOf" srcId="{E1C5806D-7227-4EA2-A878-E2DC83D33B34}" destId="{BC02266E-A3FC-4BE8-A1B0-6E600CF4CE5E}" srcOrd="2" destOrd="0" presId="urn:microsoft.com/office/officeart/2018/5/layout/IconCircleLabelList"/>
    <dgm:cxn modelId="{25DD5C13-1F5B-41F6-AC16-40E3E21C043D}" type="presParOf" srcId="{E1C5806D-7227-4EA2-A878-E2DC83D33B34}" destId="{D80AA16F-29D6-4414-8096-20C1030EC5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DA1513-7E58-4544-9DE6-01B99F8ECCA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1079644-2666-45D8-9EE0-A55CDF30D204}">
      <dgm:prSet custT="1"/>
      <dgm:spPr/>
      <dgm:t>
        <a:bodyPr/>
        <a:lstStyle/>
        <a:p>
          <a:pPr>
            <a:defRPr b="1"/>
          </a:pPr>
          <a:r>
            <a:rPr lang="en-IN" sz="2200">
              <a:latin typeface="Times New Roman" panose="02020603050405020304" pitchFamily="18" charset="0"/>
              <a:cs typeface="Times New Roman" panose="02020603050405020304" pitchFamily="18" charset="0"/>
            </a:rPr>
            <a:t>Data Communications is the transfer of data or information </a:t>
          </a:r>
          <a:r>
            <a:rPr lang="en-IN" sz="2200" b="1">
              <a:latin typeface="Times New Roman" panose="02020603050405020304" pitchFamily="18" charset="0"/>
              <a:cs typeface="Times New Roman" panose="02020603050405020304" pitchFamily="18" charset="0"/>
            </a:rPr>
            <a:t>between a source and a receiver</a:t>
          </a:r>
          <a:r>
            <a:rPr lang="en-IN" sz="220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dgm:t>
    </dgm:pt>
    <dgm:pt modelId="{1E894732-86C8-45E0-B225-D817CFC5D9C0}" type="parTrans" cxnId="{7D9B012C-3289-494B-84E2-C59644EEB08E}">
      <dgm:prSet/>
      <dgm:spPr/>
      <dgm:t>
        <a:bodyPr/>
        <a:lstStyle/>
        <a:p>
          <a:endParaRPr lang="en-US"/>
        </a:p>
      </dgm:t>
    </dgm:pt>
    <dgm:pt modelId="{F297091D-6AA4-419A-9840-3F1706288478}" type="sibTrans" cxnId="{7D9B012C-3289-494B-84E2-C59644EEB08E}">
      <dgm:prSet/>
      <dgm:spPr/>
      <dgm:t>
        <a:bodyPr/>
        <a:lstStyle/>
        <a:p>
          <a:endParaRPr lang="en-US"/>
        </a:p>
      </dgm:t>
    </dgm:pt>
    <dgm:pt modelId="{278510F1-EE7E-4DC8-8353-639D4C5378FB}">
      <dgm:prSet custT="1"/>
      <dgm:spPr/>
      <dgm:t>
        <a:bodyPr/>
        <a:lstStyle/>
        <a:p>
          <a:pPr>
            <a:defRPr b="1"/>
          </a:pPr>
          <a:r>
            <a:rPr lang="en-IN" sz="2200">
              <a:latin typeface="Times New Roman" panose="02020603050405020304" pitchFamily="18" charset="0"/>
              <a:cs typeface="Times New Roman" panose="02020603050405020304" pitchFamily="18" charset="0"/>
            </a:rPr>
            <a:t>The </a:t>
          </a:r>
          <a:r>
            <a:rPr lang="en-IN" sz="2200" b="1">
              <a:latin typeface="Times New Roman" panose="02020603050405020304" pitchFamily="18" charset="0"/>
              <a:cs typeface="Times New Roman" panose="02020603050405020304" pitchFamily="18" charset="0"/>
            </a:rPr>
            <a:t>source transmits</a:t>
          </a:r>
          <a:r>
            <a:rPr lang="en-IN" sz="2200">
              <a:latin typeface="Times New Roman" panose="02020603050405020304" pitchFamily="18" charset="0"/>
              <a:cs typeface="Times New Roman" panose="02020603050405020304" pitchFamily="18" charset="0"/>
            </a:rPr>
            <a:t> the data, and the </a:t>
          </a:r>
          <a:r>
            <a:rPr lang="en-IN" sz="2200" b="1">
              <a:latin typeface="Times New Roman" panose="02020603050405020304" pitchFamily="18" charset="0"/>
              <a:cs typeface="Times New Roman" panose="02020603050405020304" pitchFamily="18" charset="0"/>
            </a:rPr>
            <a:t>receiver receives</a:t>
          </a:r>
          <a:r>
            <a:rPr lang="en-IN" sz="2200">
              <a:latin typeface="Times New Roman" panose="02020603050405020304" pitchFamily="18" charset="0"/>
              <a:cs typeface="Times New Roman" panose="02020603050405020304" pitchFamily="18" charset="0"/>
            </a:rPr>
            <a:t> it. </a:t>
          </a:r>
          <a:endParaRPr lang="en-US" sz="2200" dirty="0">
            <a:latin typeface="Times New Roman" panose="02020603050405020304" pitchFamily="18" charset="0"/>
            <a:cs typeface="Times New Roman" panose="02020603050405020304" pitchFamily="18" charset="0"/>
          </a:endParaRPr>
        </a:p>
      </dgm:t>
    </dgm:pt>
    <dgm:pt modelId="{C3817961-C39C-4536-9728-F23494BC4DFF}" type="parTrans" cxnId="{8A2258FF-45AA-49A3-AE90-8F68D9F8BA3F}">
      <dgm:prSet/>
      <dgm:spPr/>
      <dgm:t>
        <a:bodyPr/>
        <a:lstStyle/>
        <a:p>
          <a:endParaRPr lang="en-US"/>
        </a:p>
      </dgm:t>
    </dgm:pt>
    <dgm:pt modelId="{FE82A81A-69A5-42CA-A93B-C537D75C6979}" type="sibTrans" cxnId="{8A2258FF-45AA-49A3-AE90-8F68D9F8BA3F}">
      <dgm:prSet/>
      <dgm:spPr/>
      <dgm:t>
        <a:bodyPr/>
        <a:lstStyle/>
        <a:p>
          <a:endParaRPr lang="en-US"/>
        </a:p>
      </dgm:t>
    </dgm:pt>
    <dgm:pt modelId="{AB5FD578-8EBD-45CA-B23B-3E034A120189}">
      <dgm:prSet custT="1"/>
      <dgm:spPr/>
      <dgm:t>
        <a:bodyPr/>
        <a:lstStyle/>
        <a:p>
          <a:pPr>
            <a:lnSpc>
              <a:spcPct val="150000"/>
            </a:lnSpc>
            <a:defRPr b="1"/>
          </a:pPr>
          <a:r>
            <a:rPr lang="en-IN" sz="2200" dirty="0">
              <a:latin typeface="Times New Roman" panose="02020603050405020304" pitchFamily="18" charset="0"/>
              <a:cs typeface="Times New Roman" panose="02020603050405020304" pitchFamily="18" charset="0"/>
            </a:rPr>
            <a:t>Data Communication is interested in : The transfer of data, the method of transfer and the preservation of the data during the transfer process.</a:t>
          </a:r>
          <a:endParaRPr lang="en-US" sz="2200" dirty="0">
            <a:latin typeface="Times New Roman" panose="02020603050405020304" pitchFamily="18" charset="0"/>
            <a:cs typeface="Times New Roman" panose="02020603050405020304" pitchFamily="18" charset="0"/>
          </a:endParaRPr>
        </a:p>
      </dgm:t>
    </dgm:pt>
    <dgm:pt modelId="{9C03B089-A880-49AF-AADD-67DF5BA4BF27}" type="parTrans" cxnId="{1D61D1C0-42D2-4888-A183-0187BCB335F4}">
      <dgm:prSet/>
      <dgm:spPr/>
      <dgm:t>
        <a:bodyPr/>
        <a:lstStyle/>
        <a:p>
          <a:endParaRPr lang="en-US"/>
        </a:p>
      </dgm:t>
    </dgm:pt>
    <dgm:pt modelId="{A0656B16-AB8C-40CA-8279-558C36D92C04}" type="sibTrans" cxnId="{1D61D1C0-42D2-4888-A183-0187BCB335F4}">
      <dgm:prSet/>
      <dgm:spPr/>
      <dgm:t>
        <a:bodyPr/>
        <a:lstStyle/>
        <a:p>
          <a:endParaRPr lang="en-US"/>
        </a:p>
      </dgm:t>
    </dgm:pt>
    <dgm:pt modelId="{9872678C-099A-42D9-BCDE-9E052032E0CD}">
      <dgm:prSet/>
      <dgm:spPr/>
      <dgm:t>
        <a:bodyPr/>
        <a:lstStyle/>
        <a:p>
          <a:endParaRPr lang="en-US" dirty="0">
            <a:latin typeface="Times New Roman" panose="02020603050405020304" pitchFamily="18" charset="0"/>
            <a:cs typeface="Times New Roman" panose="02020603050405020304" pitchFamily="18" charset="0"/>
          </a:endParaRPr>
        </a:p>
      </dgm:t>
    </dgm:pt>
    <dgm:pt modelId="{27FB86D9-236F-43AE-B330-5B8871D1E143}" type="parTrans" cxnId="{A0390A03-AC20-4531-B140-ADCE69130F49}">
      <dgm:prSet/>
      <dgm:spPr/>
      <dgm:t>
        <a:bodyPr/>
        <a:lstStyle/>
        <a:p>
          <a:endParaRPr lang="en-US"/>
        </a:p>
      </dgm:t>
    </dgm:pt>
    <dgm:pt modelId="{01A45A84-D4AA-4764-AD69-490A3BD67DA4}" type="sibTrans" cxnId="{A0390A03-AC20-4531-B140-ADCE69130F49}">
      <dgm:prSet/>
      <dgm:spPr/>
      <dgm:t>
        <a:bodyPr/>
        <a:lstStyle/>
        <a:p>
          <a:endParaRPr lang="en-US"/>
        </a:p>
      </dgm:t>
    </dgm:pt>
    <dgm:pt modelId="{336E0B60-5174-4A51-8510-0C76E5642763}" type="pres">
      <dgm:prSet presAssocID="{3FDA1513-7E58-4544-9DE6-01B99F8ECCA7}" presName="linear" presStyleCnt="0">
        <dgm:presLayoutVars>
          <dgm:animLvl val="lvl"/>
          <dgm:resizeHandles val="exact"/>
        </dgm:presLayoutVars>
      </dgm:prSet>
      <dgm:spPr/>
    </dgm:pt>
    <dgm:pt modelId="{D7595DCB-584E-47C6-987A-EB6993B3966C}" type="pres">
      <dgm:prSet presAssocID="{01079644-2666-45D8-9EE0-A55CDF30D204}" presName="parentText" presStyleLbl="node1" presStyleIdx="0" presStyleCnt="3">
        <dgm:presLayoutVars>
          <dgm:chMax val="0"/>
          <dgm:bulletEnabled val="1"/>
        </dgm:presLayoutVars>
      </dgm:prSet>
      <dgm:spPr/>
    </dgm:pt>
    <dgm:pt modelId="{B1A18082-BEA6-4688-B348-6B3B698E3BAB}" type="pres">
      <dgm:prSet presAssocID="{F297091D-6AA4-419A-9840-3F1706288478}" presName="spacer" presStyleCnt="0"/>
      <dgm:spPr/>
    </dgm:pt>
    <dgm:pt modelId="{AB5CC860-D810-47CE-AA94-FB0B4DBA64B3}" type="pres">
      <dgm:prSet presAssocID="{278510F1-EE7E-4DC8-8353-639D4C5378FB}" presName="parentText" presStyleLbl="node1" presStyleIdx="1" presStyleCnt="3" custLinFactY="18857" custLinFactNeighborX="0" custLinFactNeighborY="100000">
        <dgm:presLayoutVars>
          <dgm:chMax val="0"/>
          <dgm:bulletEnabled val="1"/>
        </dgm:presLayoutVars>
      </dgm:prSet>
      <dgm:spPr/>
    </dgm:pt>
    <dgm:pt modelId="{FEBF5EFB-871B-4A4D-8399-F7DD2D842156}" type="pres">
      <dgm:prSet presAssocID="{FE82A81A-69A5-42CA-A93B-C537D75C6979}" presName="spacer" presStyleCnt="0"/>
      <dgm:spPr/>
    </dgm:pt>
    <dgm:pt modelId="{CA80283C-1076-4020-9157-4111D20D21EC}" type="pres">
      <dgm:prSet presAssocID="{AB5FD578-8EBD-45CA-B23B-3E034A120189}" presName="parentText" presStyleLbl="node1" presStyleIdx="2" presStyleCnt="3" custLinFactNeighborX="1382" custLinFactNeighborY="76135">
        <dgm:presLayoutVars>
          <dgm:chMax val="0"/>
          <dgm:bulletEnabled val="1"/>
        </dgm:presLayoutVars>
      </dgm:prSet>
      <dgm:spPr/>
    </dgm:pt>
    <dgm:pt modelId="{8A32E42D-9C45-4D1C-A5A9-F2886277A701}" type="pres">
      <dgm:prSet presAssocID="{AB5FD578-8EBD-45CA-B23B-3E034A120189}" presName="childText" presStyleLbl="revTx" presStyleIdx="0" presStyleCnt="1">
        <dgm:presLayoutVars>
          <dgm:bulletEnabled val="1"/>
        </dgm:presLayoutVars>
      </dgm:prSet>
      <dgm:spPr/>
    </dgm:pt>
  </dgm:ptLst>
  <dgm:cxnLst>
    <dgm:cxn modelId="{A0390A03-AC20-4531-B140-ADCE69130F49}" srcId="{AB5FD578-8EBD-45CA-B23B-3E034A120189}" destId="{9872678C-099A-42D9-BCDE-9E052032E0CD}" srcOrd="0" destOrd="0" parTransId="{27FB86D9-236F-43AE-B330-5B8871D1E143}" sibTransId="{01A45A84-D4AA-4764-AD69-490A3BD67DA4}"/>
    <dgm:cxn modelId="{41FE3E1A-406D-46BA-A3B0-534F0DEAF6E0}" type="presOf" srcId="{AB5FD578-8EBD-45CA-B23B-3E034A120189}" destId="{CA80283C-1076-4020-9157-4111D20D21EC}" srcOrd="0" destOrd="0" presId="urn:microsoft.com/office/officeart/2005/8/layout/vList2"/>
    <dgm:cxn modelId="{7D9B012C-3289-494B-84E2-C59644EEB08E}" srcId="{3FDA1513-7E58-4544-9DE6-01B99F8ECCA7}" destId="{01079644-2666-45D8-9EE0-A55CDF30D204}" srcOrd="0" destOrd="0" parTransId="{1E894732-86C8-45E0-B225-D817CFC5D9C0}" sibTransId="{F297091D-6AA4-419A-9840-3F1706288478}"/>
    <dgm:cxn modelId="{15DD165E-E4A9-4C12-B662-F45FF8DD91DC}" type="presOf" srcId="{278510F1-EE7E-4DC8-8353-639D4C5378FB}" destId="{AB5CC860-D810-47CE-AA94-FB0B4DBA64B3}" srcOrd="0" destOrd="0" presId="urn:microsoft.com/office/officeart/2005/8/layout/vList2"/>
    <dgm:cxn modelId="{B7E3B551-6CAC-4B66-8305-B24AD71EFBCA}" type="presOf" srcId="{3FDA1513-7E58-4544-9DE6-01B99F8ECCA7}" destId="{336E0B60-5174-4A51-8510-0C76E5642763}" srcOrd="0" destOrd="0" presId="urn:microsoft.com/office/officeart/2005/8/layout/vList2"/>
    <dgm:cxn modelId="{3B79D7BA-8238-49E3-AF4A-46E066BA647A}" type="presOf" srcId="{9872678C-099A-42D9-BCDE-9E052032E0CD}" destId="{8A32E42D-9C45-4D1C-A5A9-F2886277A701}" srcOrd="0" destOrd="0" presId="urn:microsoft.com/office/officeart/2005/8/layout/vList2"/>
    <dgm:cxn modelId="{1D61D1C0-42D2-4888-A183-0187BCB335F4}" srcId="{3FDA1513-7E58-4544-9DE6-01B99F8ECCA7}" destId="{AB5FD578-8EBD-45CA-B23B-3E034A120189}" srcOrd="2" destOrd="0" parTransId="{9C03B089-A880-49AF-AADD-67DF5BA4BF27}" sibTransId="{A0656B16-AB8C-40CA-8279-558C36D92C04}"/>
    <dgm:cxn modelId="{B8A7E3F2-518B-49D2-B2AB-B23F9DC030DD}" type="presOf" srcId="{01079644-2666-45D8-9EE0-A55CDF30D204}" destId="{D7595DCB-584E-47C6-987A-EB6993B3966C}" srcOrd="0" destOrd="0" presId="urn:microsoft.com/office/officeart/2005/8/layout/vList2"/>
    <dgm:cxn modelId="{8A2258FF-45AA-49A3-AE90-8F68D9F8BA3F}" srcId="{3FDA1513-7E58-4544-9DE6-01B99F8ECCA7}" destId="{278510F1-EE7E-4DC8-8353-639D4C5378FB}" srcOrd="1" destOrd="0" parTransId="{C3817961-C39C-4536-9728-F23494BC4DFF}" sibTransId="{FE82A81A-69A5-42CA-A93B-C537D75C6979}"/>
    <dgm:cxn modelId="{A7BACB28-56B2-40B3-8BAB-0F80152EB49F}" type="presParOf" srcId="{336E0B60-5174-4A51-8510-0C76E5642763}" destId="{D7595DCB-584E-47C6-987A-EB6993B3966C}" srcOrd="0" destOrd="0" presId="urn:microsoft.com/office/officeart/2005/8/layout/vList2"/>
    <dgm:cxn modelId="{9388CFC0-55E8-420B-AA99-2FBFA980E0E7}" type="presParOf" srcId="{336E0B60-5174-4A51-8510-0C76E5642763}" destId="{B1A18082-BEA6-4688-B348-6B3B698E3BAB}" srcOrd="1" destOrd="0" presId="urn:microsoft.com/office/officeart/2005/8/layout/vList2"/>
    <dgm:cxn modelId="{308D1995-BED1-4126-A782-F091AF68995E}" type="presParOf" srcId="{336E0B60-5174-4A51-8510-0C76E5642763}" destId="{AB5CC860-D810-47CE-AA94-FB0B4DBA64B3}" srcOrd="2" destOrd="0" presId="urn:microsoft.com/office/officeart/2005/8/layout/vList2"/>
    <dgm:cxn modelId="{3065399F-51A5-43C1-8A76-F4E7AD17C8A0}" type="presParOf" srcId="{336E0B60-5174-4A51-8510-0C76E5642763}" destId="{FEBF5EFB-871B-4A4D-8399-F7DD2D842156}" srcOrd="3" destOrd="0" presId="urn:microsoft.com/office/officeart/2005/8/layout/vList2"/>
    <dgm:cxn modelId="{F9E00F6B-B700-43F0-9E1E-F8B6F87C3A36}" type="presParOf" srcId="{336E0B60-5174-4A51-8510-0C76E5642763}" destId="{CA80283C-1076-4020-9157-4111D20D21EC}" srcOrd="4" destOrd="0" presId="urn:microsoft.com/office/officeart/2005/8/layout/vList2"/>
    <dgm:cxn modelId="{B20AB03A-E468-4B37-A2DA-0C9924110FE5}" type="presParOf" srcId="{336E0B60-5174-4A51-8510-0C76E5642763}" destId="{8A32E42D-9C45-4D1C-A5A9-F2886277A70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01D13D-2E3E-4CEF-AABD-0BEBB39E686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2E1865-BDAF-463F-9E5C-1BCF11013F4A}">
      <dgm:prSet custT="1"/>
      <dgm:spPr/>
      <dgm:t>
        <a:bodyPr/>
        <a:lstStyle/>
        <a:p>
          <a:pPr>
            <a:lnSpc>
              <a:spcPct val="100000"/>
            </a:lnSpc>
          </a:pPr>
          <a:r>
            <a:rPr lang="en-IN" sz="1800" b="1">
              <a:latin typeface="Times New Roman" panose="02020603050405020304" pitchFamily="18" charset="0"/>
              <a:cs typeface="Times New Roman" panose="02020603050405020304" pitchFamily="18" charset="0"/>
            </a:rPr>
            <a:t>Message: </a:t>
          </a:r>
          <a:r>
            <a:rPr lang="en-IN" sz="1800">
              <a:latin typeface="Times New Roman" panose="02020603050405020304" pitchFamily="18" charset="0"/>
              <a:cs typeface="Times New Roman" panose="02020603050405020304" pitchFamily="18" charset="0"/>
            </a:rPr>
            <a:t>The </a:t>
          </a:r>
          <a:r>
            <a:rPr lang="en-IN" sz="1800" b="1">
              <a:latin typeface="Times New Roman" panose="02020603050405020304" pitchFamily="18" charset="0"/>
              <a:cs typeface="Times New Roman" panose="02020603050405020304" pitchFamily="18" charset="0"/>
            </a:rPr>
            <a:t>message </a:t>
          </a:r>
          <a:r>
            <a:rPr lang="en-IN" sz="1800">
              <a:latin typeface="Times New Roman" panose="02020603050405020304" pitchFamily="18" charset="0"/>
              <a:cs typeface="Times New Roman" panose="02020603050405020304" pitchFamily="18" charset="0"/>
            </a:rPr>
            <a:t>is the information (data) to be communicated. Popular forms of information include text, numbers, pictures, audio, and video.</a:t>
          </a:r>
          <a:endParaRPr lang="en-US" sz="1800">
            <a:latin typeface="Times New Roman" panose="02020603050405020304" pitchFamily="18" charset="0"/>
            <a:cs typeface="Times New Roman" panose="02020603050405020304" pitchFamily="18" charset="0"/>
          </a:endParaRPr>
        </a:p>
      </dgm:t>
    </dgm:pt>
    <dgm:pt modelId="{A922AD5F-0FA4-4BD0-8C4C-4444C3D12977}" type="parTrans" cxnId="{7ABFE22E-FACA-4CE2-B3DF-43EA4C0432EA}">
      <dgm:prSet/>
      <dgm:spPr/>
      <dgm:t>
        <a:bodyPr/>
        <a:lstStyle/>
        <a:p>
          <a:endParaRPr lang="en-US" sz="1800"/>
        </a:p>
      </dgm:t>
    </dgm:pt>
    <dgm:pt modelId="{29E482D3-3AAF-44FE-86D2-F1DA61FE766E}" type="sibTrans" cxnId="{7ABFE22E-FACA-4CE2-B3DF-43EA4C0432EA}">
      <dgm:prSet/>
      <dgm:spPr/>
      <dgm:t>
        <a:bodyPr/>
        <a:lstStyle/>
        <a:p>
          <a:endParaRPr lang="en-US" sz="1800"/>
        </a:p>
      </dgm:t>
    </dgm:pt>
    <dgm:pt modelId="{69EEC514-0905-45DA-90BF-25A1E7A0CFE8}">
      <dgm:prSet custT="1"/>
      <dgm:spPr/>
      <dgm:t>
        <a:bodyPr/>
        <a:lstStyle/>
        <a:p>
          <a:pPr>
            <a:lnSpc>
              <a:spcPct val="100000"/>
            </a:lnSpc>
          </a:pPr>
          <a:r>
            <a:rPr lang="en-IN" sz="1800" b="1">
              <a:latin typeface="Times New Roman" panose="02020603050405020304" pitchFamily="18" charset="0"/>
              <a:cs typeface="Times New Roman" panose="02020603050405020304" pitchFamily="18" charset="0"/>
            </a:rPr>
            <a:t>Sender: </a:t>
          </a:r>
          <a:r>
            <a:rPr lang="en-IN" sz="1800">
              <a:latin typeface="Times New Roman" panose="02020603050405020304" pitchFamily="18" charset="0"/>
              <a:cs typeface="Times New Roman" panose="02020603050405020304" pitchFamily="18" charset="0"/>
            </a:rPr>
            <a:t>The </a:t>
          </a:r>
          <a:r>
            <a:rPr lang="en-IN" sz="1800" b="1">
              <a:latin typeface="Times New Roman" panose="02020603050405020304" pitchFamily="18" charset="0"/>
              <a:cs typeface="Times New Roman" panose="02020603050405020304" pitchFamily="18" charset="0"/>
            </a:rPr>
            <a:t>sender </a:t>
          </a:r>
          <a:r>
            <a:rPr lang="en-IN" sz="1800">
              <a:latin typeface="Times New Roman" panose="02020603050405020304" pitchFamily="18" charset="0"/>
              <a:cs typeface="Times New Roman" panose="02020603050405020304" pitchFamily="18" charset="0"/>
            </a:rPr>
            <a:t>is the device that sends the data message. It can be a computer, workstation, telephone handset, video camera, and so on.</a:t>
          </a:r>
          <a:endParaRPr lang="en-US" sz="1800">
            <a:latin typeface="Times New Roman" panose="02020603050405020304" pitchFamily="18" charset="0"/>
            <a:cs typeface="Times New Roman" panose="02020603050405020304" pitchFamily="18" charset="0"/>
          </a:endParaRPr>
        </a:p>
      </dgm:t>
    </dgm:pt>
    <dgm:pt modelId="{003B1A81-8DE5-495D-9C52-8DE7F4F243A9}" type="parTrans" cxnId="{72B702D0-5C3C-42CF-BE3F-A7AD7BB52CF1}">
      <dgm:prSet/>
      <dgm:spPr/>
      <dgm:t>
        <a:bodyPr/>
        <a:lstStyle/>
        <a:p>
          <a:endParaRPr lang="en-US" sz="1800"/>
        </a:p>
      </dgm:t>
    </dgm:pt>
    <dgm:pt modelId="{03825248-7E83-4AE0-9ADC-C83D42522E9F}" type="sibTrans" cxnId="{72B702D0-5C3C-42CF-BE3F-A7AD7BB52CF1}">
      <dgm:prSet/>
      <dgm:spPr/>
      <dgm:t>
        <a:bodyPr/>
        <a:lstStyle/>
        <a:p>
          <a:endParaRPr lang="en-US" sz="1800"/>
        </a:p>
      </dgm:t>
    </dgm:pt>
    <dgm:pt modelId="{022E0B08-CE3C-4F64-85ED-DD79D8AB7180}">
      <dgm:prSet custT="1"/>
      <dgm:spPr/>
      <dgm:t>
        <a:bodyPr/>
        <a:lstStyle/>
        <a:p>
          <a:pPr>
            <a:lnSpc>
              <a:spcPct val="100000"/>
            </a:lnSpc>
          </a:pPr>
          <a:r>
            <a:rPr lang="en-IN" sz="1800" b="1">
              <a:latin typeface="Times New Roman" panose="02020603050405020304" pitchFamily="18" charset="0"/>
              <a:cs typeface="Times New Roman" panose="02020603050405020304" pitchFamily="18" charset="0"/>
            </a:rPr>
            <a:t>Receiver: </a:t>
          </a:r>
          <a:r>
            <a:rPr lang="en-IN" sz="1800">
              <a:latin typeface="Times New Roman" panose="02020603050405020304" pitchFamily="18" charset="0"/>
              <a:cs typeface="Times New Roman" panose="02020603050405020304" pitchFamily="18" charset="0"/>
            </a:rPr>
            <a:t>The </a:t>
          </a:r>
          <a:r>
            <a:rPr lang="en-IN" sz="1800" b="1">
              <a:latin typeface="Times New Roman" panose="02020603050405020304" pitchFamily="18" charset="0"/>
              <a:cs typeface="Times New Roman" panose="02020603050405020304" pitchFamily="18" charset="0"/>
            </a:rPr>
            <a:t>receiver </a:t>
          </a:r>
          <a:r>
            <a:rPr lang="en-IN" sz="1800">
              <a:latin typeface="Times New Roman" panose="02020603050405020304" pitchFamily="18" charset="0"/>
              <a:cs typeface="Times New Roman" panose="02020603050405020304" pitchFamily="18" charset="0"/>
            </a:rPr>
            <a:t>is the device that receives the message. It can be a computer, workstation, telephone handset, television, and so on.</a:t>
          </a:r>
          <a:endParaRPr lang="en-US" sz="1800">
            <a:latin typeface="Times New Roman" panose="02020603050405020304" pitchFamily="18" charset="0"/>
            <a:cs typeface="Times New Roman" panose="02020603050405020304" pitchFamily="18" charset="0"/>
          </a:endParaRPr>
        </a:p>
      </dgm:t>
    </dgm:pt>
    <dgm:pt modelId="{576351FD-9D68-4A99-9D57-62DF324F7F04}" type="parTrans" cxnId="{42030F05-0A2B-4CA6-8066-7BFB2BB9587C}">
      <dgm:prSet/>
      <dgm:spPr/>
      <dgm:t>
        <a:bodyPr/>
        <a:lstStyle/>
        <a:p>
          <a:endParaRPr lang="en-US" sz="1800"/>
        </a:p>
      </dgm:t>
    </dgm:pt>
    <dgm:pt modelId="{9056E582-51BA-43E0-892D-F8AEBA4577DD}" type="sibTrans" cxnId="{42030F05-0A2B-4CA6-8066-7BFB2BB9587C}">
      <dgm:prSet/>
      <dgm:spPr/>
      <dgm:t>
        <a:bodyPr/>
        <a:lstStyle/>
        <a:p>
          <a:endParaRPr lang="en-US" sz="1800"/>
        </a:p>
      </dgm:t>
    </dgm:pt>
    <dgm:pt modelId="{48708E4C-B227-42BD-90C8-813162B80130}">
      <dgm:prSet custT="1"/>
      <dgm:spPr/>
      <dgm:t>
        <a:bodyPr/>
        <a:lstStyle/>
        <a:p>
          <a:pPr>
            <a:lnSpc>
              <a:spcPct val="100000"/>
            </a:lnSpc>
          </a:pPr>
          <a:r>
            <a:rPr lang="en-IN" sz="1800" b="1">
              <a:latin typeface="Times New Roman" panose="02020603050405020304" pitchFamily="18" charset="0"/>
              <a:cs typeface="Times New Roman" panose="02020603050405020304" pitchFamily="18" charset="0"/>
            </a:rPr>
            <a:t>Transmission medium: </a:t>
          </a:r>
          <a:r>
            <a:rPr lang="en-IN" sz="1800">
              <a:latin typeface="Times New Roman" panose="02020603050405020304" pitchFamily="18" charset="0"/>
              <a:cs typeface="Times New Roman" panose="02020603050405020304" pitchFamily="18" charset="0"/>
            </a:rPr>
            <a:t>The </a:t>
          </a:r>
          <a:r>
            <a:rPr lang="en-IN" sz="1800" b="1">
              <a:latin typeface="Times New Roman" panose="02020603050405020304" pitchFamily="18" charset="0"/>
              <a:cs typeface="Times New Roman" panose="02020603050405020304" pitchFamily="18" charset="0"/>
            </a:rPr>
            <a:t>transmission medium </a:t>
          </a:r>
          <a:r>
            <a:rPr lang="en-IN" sz="1800">
              <a:latin typeface="Times New Roman" panose="02020603050405020304" pitchFamily="18" charset="0"/>
              <a:cs typeface="Times New Roman" panose="02020603050405020304" pitchFamily="18" charset="0"/>
            </a:rPr>
            <a:t>is the physical path by which a message travels from sender to receiver. Some examples of transmission media include twisted-pair wire, coaxial cable, fiber-optic cable, and radio waves.</a:t>
          </a:r>
          <a:endParaRPr lang="en-US" sz="1800">
            <a:latin typeface="Times New Roman" panose="02020603050405020304" pitchFamily="18" charset="0"/>
            <a:cs typeface="Times New Roman" panose="02020603050405020304" pitchFamily="18" charset="0"/>
          </a:endParaRPr>
        </a:p>
      </dgm:t>
    </dgm:pt>
    <dgm:pt modelId="{EA9EA300-F6DE-40AA-87D2-28EA7AC08B50}" type="parTrans" cxnId="{395AD9C0-3E1F-4501-8368-149B9CF4B076}">
      <dgm:prSet/>
      <dgm:spPr/>
      <dgm:t>
        <a:bodyPr/>
        <a:lstStyle/>
        <a:p>
          <a:endParaRPr lang="en-US" sz="1800"/>
        </a:p>
      </dgm:t>
    </dgm:pt>
    <dgm:pt modelId="{2524CD88-B998-4012-9CF7-BDE3545A2628}" type="sibTrans" cxnId="{395AD9C0-3E1F-4501-8368-149B9CF4B076}">
      <dgm:prSet/>
      <dgm:spPr/>
      <dgm:t>
        <a:bodyPr/>
        <a:lstStyle/>
        <a:p>
          <a:endParaRPr lang="en-US" sz="1800"/>
        </a:p>
      </dgm:t>
    </dgm:pt>
    <dgm:pt modelId="{6AEF41FD-F12E-46AC-A16B-D2D080817569}">
      <dgm:prSet custT="1"/>
      <dgm:spPr/>
      <dgm:t>
        <a:bodyPr/>
        <a:lstStyle/>
        <a:p>
          <a:pPr>
            <a:lnSpc>
              <a:spcPct val="100000"/>
            </a:lnSpc>
          </a:pPr>
          <a:r>
            <a:rPr lang="en-IN" sz="1800" b="1" dirty="0">
              <a:latin typeface="Times New Roman" panose="02020603050405020304" pitchFamily="18" charset="0"/>
              <a:cs typeface="Times New Roman" panose="02020603050405020304" pitchFamily="18" charset="0"/>
            </a:rPr>
            <a:t>Protocol: </a:t>
          </a:r>
          <a:r>
            <a:rPr lang="en-IN" sz="1800" dirty="0">
              <a:latin typeface="Times New Roman" panose="02020603050405020304" pitchFamily="18" charset="0"/>
              <a:cs typeface="Times New Roman" panose="02020603050405020304" pitchFamily="18" charset="0"/>
            </a:rPr>
            <a:t>A </a:t>
          </a:r>
          <a:r>
            <a:rPr lang="en-IN" sz="1800" b="1" dirty="0">
              <a:latin typeface="Times New Roman" panose="02020603050405020304" pitchFamily="18" charset="0"/>
              <a:cs typeface="Times New Roman" panose="02020603050405020304" pitchFamily="18" charset="0"/>
            </a:rPr>
            <a:t>protocol </a:t>
          </a:r>
          <a:r>
            <a:rPr lang="en-IN" sz="1800" dirty="0">
              <a:latin typeface="Times New Roman" panose="02020603050405020304" pitchFamily="18" charset="0"/>
              <a:cs typeface="Times New Roman" panose="02020603050405020304" pitchFamily="18" charset="0"/>
            </a:rPr>
            <a:t>is a set of rules that govern data communications. It represents an agreement between the communicating devices. </a:t>
          </a:r>
          <a:endParaRPr lang="en-US" sz="1800" dirty="0">
            <a:latin typeface="Times New Roman" panose="02020603050405020304" pitchFamily="18" charset="0"/>
            <a:cs typeface="Times New Roman" panose="02020603050405020304" pitchFamily="18" charset="0"/>
          </a:endParaRPr>
        </a:p>
      </dgm:t>
    </dgm:pt>
    <dgm:pt modelId="{7E7F06FC-C879-44AB-A160-5EB4D2B69CC4}" type="parTrans" cxnId="{ED586A27-E386-47EA-B327-02093DF76417}">
      <dgm:prSet/>
      <dgm:spPr/>
      <dgm:t>
        <a:bodyPr/>
        <a:lstStyle/>
        <a:p>
          <a:endParaRPr lang="en-US" sz="1800"/>
        </a:p>
      </dgm:t>
    </dgm:pt>
    <dgm:pt modelId="{027BCC03-580A-43B5-BFEC-C616285035C1}" type="sibTrans" cxnId="{ED586A27-E386-47EA-B327-02093DF76417}">
      <dgm:prSet/>
      <dgm:spPr/>
      <dgm:t>
        <a:bodyPr/>
        <a:lstStyle/>
        <a:p>
          <a:endParaRPr lang="en-US" sz="1800"/>
        </a:p>
      </dgm:t>
    </dgm:pt>
    <dgm:pt modelId="{0BBFB64A-154A-4677-A4D1-798AB9EBC104}" type="pres">
      <dgm:prSet presAssocID="{3001D13D-2E3E-4CEF-AABD-0BEBB39E6862}" presName="root" presStyleCnt="0">
        <dgm:presLayoutVars>
          <dgm:dir/>
          <dgm:resizeHandles val="exact"/>
        </dgm:presLayoutVars>
      </dgm:prSet>
      <dgm:spPr/>
    </dgm:pt>
    <dgm:pt modelId="{AD9A1FD2-B2EA-455C-A53C-4358C61C6A2A}" type="pres">
      <dgm:prSet presAssocID="{B92E1865-BDAF-463F-9E5C-1BCF11013F4A}" presName="compNode" presStyleCnt="0"/>
      <dgm:spPr/>
    </dgm:pt>
    <dgm:pt modelId="{A7D816E6-B41E-4755-9C3B-F42E767D90C6}" type="pres">
      <dgm:prSet presAssocID="{B92E1865-BDAF-463F-9E5C-1BCF11013F4A}" presName="bgRect" presStyleLbl="bgShp" presStyleIdx="0" presStyleCnt="5"/>
      <dgm:spPr/>
    </dgm:pt>
    <dgm:pt modelId="{0268428B-466D-4FB7-BB72-B2123FE008BC}" type="pres">
      <dgm:prSet presAssocID="{B92E1865-BDAF-463F-9E5C-1BCF11013F4A}"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57F1FF42-D7B0-4574-9756-EF65051F2753}" type="pres">
      <dgm:prSet presAssocID="{B92E1865-BDAF-463F-9E5C-1BCF11013F4A}" presName="spaceRect" presStyleCnt="0"/>
      <dgm:spPr/>
    </dgm:pt>
    <dgm:pt modelId="{6E42CCBA-0F7D-4935-986E-7FEA2103BA00}" type="pres">
      <dgm:prSet presAssocID="{B92E1865-BDAF-463F-9E5C-1BCF11013F4A}" presName="parTx" presStyleLbl="revTx" presStyleIdx="0" presStyleCnt="5">
        <dgm:presLayoutVars>
          <dgm:chMax val="0"/>
          <dgm:chPref val="0"/>
        </dgm:presLayoutVars>
      </dgm:prSet>
      <dgm:spPr/>
    </dgm:pt>
    <dgm:pt modelId="{85D4DCAA-A5BC-4AE0-9114-A90610FF7050}" type="pres">
      <dgm:prSet presAssocID="{29E482D3-3AAF-44FE-86D2-F1DA61FE766E}" presName="sibTrans" presStyleCnt="0"/>
      <dgm:spPr/>
    </dgm:pt>
    <dgm:pt modelId="{C7F2CADD-4079-4B48-9008-170D671CCBFB}" type="pres">
      <dgm:prSet presAssocID="{69EEC514-0905-45DA-90BF-25A1E7A0CFE8}" presName="compNode" presStyleCnt="0"/>
      <dgm:spPr/>
    </dgm:pt>
    <dgm:pt modelId="{9F78A6AE-3E56-40A7-8463-0F8AE57B57C4}" type="pres">
      <dgm:prSet presAssocID="{69EEC514-0905-45DA-90BF-25A1E7A0CFE8}" presName="bgRect" presStyleLbl="bgShp" presStyleIdx="1" presStyleCnt="5"/>
      <dgm:spPr/>
    </dgm:pt>
    <dgm:pt modelId="{0A4A4B46-21E7-44C6-BA30-CD0941967A6A}" type="pres">
      <dgm:prSet presAssocID="{69EEC514-0905-45DA-90BF-25A1E7A0CFE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619507C-3259-4AA9-A6E0-D0D9342F44CA}" type="pres">
      <dgm:prSet presAssocID="{69EEC514-0905-45DA-90BF-25A1E7A0CFE8}" presName="spaceRect" presStyleCnt="0"/>
      <dgm:spPr/>
    </dgm:pt>
    <dgm:pt modelId="{EFB5AD94-66B0-47F2-8199-9021043E74C8}" type="pres">
      <dgm:prSet presAssocID="{69EEC514-0905-45DA-90BF-25A1E7A0CFE8}" presName="parTx" presStyleLbl="revTx" presStyleIdx="1" presStyleCnt="5">
        <dgm:presLayoutVars>
          <dgm:chMax val="0"/>
          <dgm:chPref val="0"/>
        </dgm:presLayoutVars>
      </dgm:prSet>
      <dgm:spPr/>
    </dgm:pt>
    <dgm:pt modelId="{4D36C51E-A0D5-40AE-A22B-542273D8C89D}" type="pres">
      <dgm:prSet presAssocID="{03825248-7E83-4AE0-9ADC-C83D42522E9F}" presName="sibTrans" presStyleCnt="0"/>
      <dgm:spPr/>
    </dgm:pt>
    <dgm:pt modelId="{425A3049-7428-47AD-9E67-044FE8C61C5B}" type="pres">
      <dgm:prSet presAssocID="{022E0B08-CE3C-4F64-85ED-DD79D8AB7180}" presName="compNode" presStyleCnt="0"/>
      <dgm:spPr/>
    </dgm:pt>
    <dgm:pt modelId="{E790EBE7-EE32-4990-835D-24F4F5255C88}" type="pres">
      <dgm:prSet presAssocID="{022E0B08-CE3C-4F64-85ED-DD79D8AB7180}" presName="bgRect" presStyleLbl="bgShp" presStyleIdx="2" presStyleCnt="5"/>
      <dgm:spPr/>
    </dgm:pt>
    <dgm:pt modelId="{ED01D612-7DB9-4E4A-9F28-3283B7EDD780}" type="pres">
      <dgm:prSet presAssocID="{022E0B08-CE3C-4F64-85ED-DD79D8AB7180}"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90A85027-CDDC-4462-9EA3-89EF9BA429DE}" type="pres">
      <dgm:prSet presAssocID="{022E0B08-CE3C-4F64-85ED-DD79D8AB7180}" presName="spaceRect" presStyleCnt="0"/>
      <dgm:spPr/>
    </dgm:pt>
    <dgm:pt modelId="{DD5E42C3-CDA7-4225-8391-EF1BDBB88D50}" type="pres">
      <dgm:prSet presAssocID="{022E0B08-CE3C-4F64-85ED-DD79D8AB7180}" presName="parTx" presStyleLbl="revTx" presStyleIdx="2" presStyleCnt="5">
        <dgm:presLayoutVars>
          <dgm:chMax val="0"/>
          <dgm:chPref val="0"/>
        </dgm:presLayoutVars>
      </dgm:prSet>
      <dgm:spPr/>
    </dgm:pt>
    <dgm:pt modelId="{FFC43961-EA1E-4B37-9D84-59738610252B}" type="pres">
      <dgm:prSet presAssocID="{9056E582-51BA-43E0-892D-F8AEBA4577DD}" presName="sibTrans" presStyleCnt="0"/>
      <dgm:spPr/>
    </dgm:pt>
    <dgm:pt modelId="{A687511E-ED88-450E-9580-46F6F99E026A}" type="pres">
      <dgm:prSet presAssocID="{48708E4C-B227-42BD-90C8-813162B80130}" presName="compNode" presStyleCnt="0"/>
      <dgm:spPr/>
    </dgm:pt>
    <dgm:pt modelId="{CE0E2E68-3302-402D-92CC-E98C2FA6316A}" type="pres">
      <dgm:prSet presAssocID="{48708E4C-B227-42BD-90C8-813162B80130}" presName="bgRect" presStyleLbl="bgShp" presStyleIdx="3" presStyleCnt="5"/>
      <dgm:spPr/>
    </dgm:pt>
    <dgm:pt modelId="{3C18FB6A-8201-4F09-B3C8-35613969BCAD}" type="pres">
      <dgm:prSet presAssocID="{48708E4C-B227-42BD-90C8-813162B80130}"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tellite dish"/>
        </a:ext>
      </dgm:extLst>
    </dgm:pt>
    <dgm:pt modelId="{239BC746-94B5-427C-A24B-4D0CAE7E7FFE}" type="pres">
      <dgm:prSet presAssocID="{48708E4C-B227-42BD-90C8-813162B80130}" presName="spaceRect" presStyleCnt="0"/>
      <dgm:spPr/>
    </dgm:pt>
    <dgm:pt modelId="{AB13B4D9-2AD2-471F-A3D7-AD33E74C8A10}" type="pres">
      <dgm:prSet presAssocID="{48708E4C-B227-42BD-90C8-813162B80130}" presName="parTx" presStyleLbl="revTx" presStyleIdx="3" presStyleCnt="5">
        <dgm:presLayoutVars>
          <dgm:chMax val="0"/>
          <dgm:chPref val="0"/>
        </dgm:presLayoutVars>
      </dgm:prSet>
      <dgm:spPr/>
    </dgm:pt>
    <dgm:pt modelId="{EA978BB8-5457-4A2B-9DAE-64AA2A2BCBEC}" type="pres">
      <dgm:prSet presAssocID="{2524CD88-B998-4012-9CF7-BDE3545A2628}" presName="sibTrans" presStyleCnt="0"/>
      <dgm:spPr/>
    </dgm:pt>
    <dgm:pt modelId="{A46590DF-B982-465D-BF7E-E2DCE0CF0DCE}" type="pres">
      <dgm:prSet presAssocID="{6AEF41FD-F12E-46AC-A16B-D2D080817569}" presName="compNode" presStyleCnt="0"/>
      <dgm:spPr/>
    </dgm:pt>
    <dgm:pt modelId="{A5156EB5-7F9F-4E0F-BFEC-5DA6C15BE864}" type="pres">
      <dgm:prSet presAssocID="{6AEF41FD-F12E-46AC-A16B-D2D080817569}" presName="bgRect" presStyleLbl="bgShp" presStyleIdx="4" presStyleCnt="5"/>
      <dgm:spPr/>
    </dgm:pt>
    <dgm:pt modelId="{8B91AAB5-68C5-446C-BAC5-16FC1004E7CB}" type="pres">
      <dgm:prSet presAssocID="{6AEF41FD-F12E-46AC-A16B-D2D080817569}"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D2A77C2F-AA15-4572-B993-E5C3B21B80E1}" type="pres">
      <dgm:prSet presAssocID="{6AEF41FD-F12E-46AC-A16B-D2D080817569}" presName="spaceRect" presStyleCnt="0"/>
      <dgm:spPr/>
    </dgm:pt>
    <dgm:pt modelId="{EBFBC2AC-8CED-4CD1-894B-7384D9C7B788}" type="pres">
      <dgm:prSet presAssocID="{6AEF41FD-F12E-46AC-A16B-D2D080817569}" presName="parTx" presStyleLbl="revTx" presStyleIdx="4" presStyleCnt="5">
        <dgm:presLayoutVars>
          <dgm:chMax val="0"/>
          <dgm:chPref val="0"/>
        </dgm:presLayoutVars>
      </dgm:prSet>
      <dgm:spPr/>
    </dgm:pt>
  </dgm:ptLst>
  <dgm:cxnLst>
    <dgm:cxn modelId="{42030F05-0A2B-4CA6-8066-7BFB2BB9587C}" srcId="{3001D13D-2E3E-4CEF-AABD-0BEBB39E6862}" destId="{022E0B08-CE3C-4F64-85ED-DD79D8AB7180}" srcOrd="2" destOrd="0" parTransId="{576351FD-9D68-4A99-9D57-62DF324F7F04}" sibTransId="{9056E582-51BA-43E0-892D-F8AEBA4577DD}"/>
    <dgm:cxn modelId="{ED586A27-E386-47EA-B327-02093DF76417}" srcId="{3001D13D-2E3E-4CEF-AABD-0BEBB39E6862}" destId="{6AEF41FD-F12E-46AC-A16B-D2D080817569}" srcOrd="4" destOrd="0" parTransId="{7E7F06FC-C879-44AB-A160-5EB4D2B69CC4}" sibTransId="{027BCC03-580A-43B5-BFEC-C616285035C1}"/>
    <dgm:cxn modelId="{7ABFE22E-FACA-4CE2-B3DF-43EA4C0432EA}" srcId="{3001D13D-2E3E-4CEF-AABD-0BEBB39E6862}" destId="{B92E1865-BDAF-463F-9E5C-1BCF11013F4A}" srcOrd="0" destOrd="0" parTransId="{A922AD5F-0FA4-4BD0-8C4C-4444C3D12977}" sibTransId="{29E482D3-3AAF-44FE-86D2-F1DA61FE766E}"/>
    <dgm:cxn modelId="{1358C343-5453-49A1-A773-7F98D7ADB784}" type="presOf" srcId="{69EEC514-0905-45DA-90BF-25A1E7A0CFE8}" destId="{EFB5AD94-66B0-47F2-8199-9021043E74C8}" srcOrd="0" destOrd="0" presId="urn:microsoft.com/office/officeart/2018/2/layout/IconVerticalSolidList"/>
    <dgm:cxn modelId="{83CFDE47-7EA0-43BA-9599-1FF9B2FD9D50}" type="presOf" srcId="{022E0B08-CE3C-4F64-85ED-DD79D8AB7180}" destId="{DD5E42C3-CDA7-4225-8391-EF1BDBB88D50}" srcOrd="0" destOrd="0" presId="urn:microsoft.com/office/officeart/2018/2/layout/IconVerticalSolidList"/>
    <dgm:cxn modelId="{B9EA2658-E290-4854-8CB7-FDA617D419A9}" type="presOf" srcId="{48708E4C-B227-42BD-90C8-813162B80130}" destId="{AB13B4D9-2AD2-471F-A3D7-AD33E74C8A10}" srcOrd="0" destOrd="0" presId="urn:microsoft.com/office/officeart/2018/2/layout/IconVerticalSolidList"/>
    <dgm:cxn modelId="{4254367B-E0F5-4059-A06E-EA1C4C5D7FF9}" type="presOf" srcId="{3001D13D-2E3E-4CEF-AABD-0BEBB39E6862}" destId="{0BBFB64A-154A-4677-A4D1-798AB9EBC104}" srcOrd="0" destOrd="0" presId="urn:microsoft.com/office/officeart/2018/2/layout/IconVerticalSolidList"/>
    <dgm:cxn modelId="{D4374594-54A9-44CC-9A23-56D03D362E13}" type="presOf" srcId="{B92E1865-BDAF-463F-9E5C-1BCF11013F4A}" destId="{6E42CCBA-0F7D-4935-986E-7FEA2103BA00}" srcOrd="0" destOrd="0" presId="urn:microsoft.com/office/officeart/2018/2/layout/IconVerticalSolidList"/>
    <dgm:cxn modelId="{395AD9C0-3E1F-4501-8368-149B9CF4B076}" srcId="{3001D13D-2E3E-4CEF-AABD-0BEBB39E6862}" destId="{48708E4C-B227-42BD-90C8-813162B80130}" srcOrd="3" destOrd="0" parTransId="{EA9EA300-F6DE-40AA-87D2-28EA7AC08B50}" sibTransId="{2524CD88-B998-4012-9CF7-BDE3545A2628}"/>
    <dgm:cxn modelId="{72B702D0-5C3C-42CF-BE3F-A7AD7BB52CF1}" srcId="{3001D13D-2E3E-4CEF-AABD-0BEBB39E6862}" destId="{69EEC514-0905-45DA-90BF-25A1E7A0CFE8}" srcOrd="1" destOrd="0" parTransId="{003B1A81-8DE5-495D-9C52-8DE7F4F243A9}" sibTransId="{03825248-7E83-4AE0-9ADC-C83D42522E9F}"/>
    <dgm:cxn modelId="{702AB7E5-D008-4168-BC68-F59BD7C3E510}" type="presOf" srcId="{6AEF41FD-F12E-46AC-A16B-D2D080817569}" destId="{EBFBC2AC-8CED-4CD1-894B-7384D9C7B788}" srcOrd="0" destOrd="0" presId="urn:microsoft.com/office/officeart/2018/2/layout/IconVerticalSolidList"/>
    <dgm:cxn modelId="{C22945FB-962A-4D40-9D30-A7E68677988D}" type="presParOf" srcId="{0BBFB64A-154A-4677-A4D1-798AB9EBC104}" destId="{AD9A1FD2-B2EA-455C-A53C-4358C61C6A2A}" srcOrd="0" destOrd="0" presId="urn:microsoft.com/office/officeart/2018/2/layout/IconVerticalSolidList"/>
    <dgm:cxn modelId="{2546D2D3-CE93-4C48-920C-41FA1AD089C6}" type="presParOf" srcId="{AD9A1FD2-B2EA-455C-A53C-4358C61C6A2A}" destId="{A7D816E6-B41E-4755-9C3B-F42E767D90C6}" srcOrd="0" destOrd="0" presId="urn:microsoft.com/office/officeart/2018/2/layout/IconVerticalSolidList"/>
    <dgm:cxn modelId="{8C002E41-3C46-421A-A86A-BCB501772E8F}" type="presParOf" srcId="{AD9A1FD2-B2EA-455C-A53C-4358C61C6A2A}" destId="{0268428B-466D-4FB7-BB72-B2123FE008BC}" srcOrd="1" destOrd="0" presId="urn:microsoft.com/office/officeart/2018/2/layout/IconVerticalSolidList"/>
    <dgm:cxn modelId="{2BD7A6A1-D1A3-4833-A229-B870BF4B0F56}" type="presParOf" srcId="{AD9A1FD2-B2EA-455C-A53C-4358C61C6A2A}" destId="{57F1FF42-D7B0-4574-9756-EF65051F2753}" srcOrd="2" destOrd="0" presId="urn:microsoft.com/office/officeart/2018/2/layout/IconVerticalSolidList"/>
    <dgm:cxn modelId="{80C34BFC-F714-4C4F-8398-195E7096D01A}" type="presParOf" srcId="{AD9A1FD2-B2EA-455C-A53C-4358C61C6A2A}" destId="{6E42CCBA-0F7D-4935-986E-7FEA2103BA00}" srcOrd="3" destOrd="0" presId="urn:microsoft.com/office/officeart/2018/2/layout/IconVerticalSolidList"/>
    <dgm:cxn modelId="{A2F6AEF4-91D9-47CE-9CA8-A19139D64191}" type="presParOf" srcId="{0BBFB64A-154A-4677-A4D1-798AB9EBC104}" destId="{85D4DCAA-A5BC-4AE0-9114-A90610FF7050}" srcOrd="1" destOrd="0" presId="urn:microsoft.com/office/officeart/2018/2/layout/IconVerticalSolidList"/>
    <dgm:cxn modelId="{806C3C18-8105-4979-A360-15DAF420F006}" type="presParOf" srcId="{0BBFB64A-154A-4677-A4D1-798AB9EBC104}" destId="{C7F2CADD-4079-4B48-9008-170D671CCBFB}" srcOrd="2" destOrd="0" presId="urn:microsoft.com/office/officeart/2018/2/layout/IconVerticalSolidList"/>
    <dgm:cxn modelId="{3C338DF0-CC74-4C9E-AA13-4D153DF5B3A3}" type="presParOf" srcId="{C7F2CADD-4079-4B48-9008-170D671CCBFB}" destId="{9F78A6AE-3E56-40A7-8463-0F8AE57B57C4}" srcOrd="0" destOrd="0" presId="urn:microsoft.com/office/officeart/2018/2/layout/IconVerticalSolidList"/>
    <dgm:cxn modelId="{0270E078-DB41-46BC-8A97-D5E874EBE942}" type="presParOf" srcId="{C7F2CADD-4079-4B48-9008-170D671CCBFB}" destId="{0A4A4B46-21E7-44C6-BA30-CD0941967A6A}" srcOrd="1" destOrd="0" presId="urn:microsoft.com/office/officeart/2018/2/layout/IconVerticalSolidList"/>
    <dgm:cxn modelId="{FEEBB2FC-8777-4AC1-9DF5-2600379006FC}" type="presParOf" srcId="{C7F2CADD-4079-4B48-9008-170D671CCBFB}" destId="{6619507C-3259-4AA9-A6E0-D0D9342F44CA}" srcOrd="2" destOrd="0" presId="urn:microsoft.com/office/officeart/2018/2/layout/IconVerticalSolidList"/>
    <dgm:cxn modelId="{8B16A947-908A-4755-ABBA-412FCBE6E747}" type="presParOf" srcId="{C7F2CADD-4079-4B48-9008-170D671CCBFB}" destId="{EFB5AD94-66B0-47F2-8199-9021043E74C8}" srcOrd="3" destOrd="0" presId="urn:microsoft.com/office/officeart/2018/2/layout/IconVerticalSolidList"/>
    <dgm:cxn modelId="{E86B108B-A38E-4CBA-98CF-817628A27459}" type="presParOf" srcId="{0BBFB64A-154A-4677-A4D1-798AB9EBC104}" destId="{4D36C51E-A0D5-40AE-A22B-542273D8C89D}" srcOrd="3" destOrd="0" presId="urn:microsoft.com/office/officeart/2018/2/layout/IconVerticalSolidList"/>
    <dgm:cxn modelId="{C6731767-CD58-44F6-ACB3-E0E462722849}" type="presParOf" srcId="{0BBFB64A-154A-4677-A4D1-798AB9EBC104}" destId="{425A3049-7428-47AD-9E67-044FE8C61C5B}" srcOrd="4" destOrd="0" presId="urn:microsoft.com/office/officeart/2018/2/layout/IconVerticalSolidList"/>
    <dgm:cxn modelId="{D11F8CB8-F9D5-4439-8D05-7777EDF96915}" type="presParOf" srcId="{425A3049-7428-47AD-9E67-044FE8C61C5B}" destId="{E790EBE7-EE32-4990-835D-24F4F5255C88}" srcOrd="0" destOrd="0" presId="urn:microsoft.com/office/officeart/2018/2/layout/IconVerticalSolidList"/>
    <dgm:cxn modelId="{E35272C4-70A0-4F1D-8335-F9AD432CCD21}" type="presParOf" srcId="{425A3049-7428-47AD-9E67-044FE8C61C5B}" destId="{ED01D612-7DB9-4E4A-9F28-3283B7EDD780}" srcOrd="1" destOrd="0" presId="urn:microsoft.com/office/officeart/2018/2/layout/IconVerticalSolidList"/>
    <dgm:cxn modelId="{E8A2F625-31F2-48E4-AFCC-B73E2CABE8DE}" type="presParOf" srcId="{425A3049-7428-47AD-9E67-044FE8C61C5B}" destId="{90A85027-CDDC-4462-9EA3-89EF9BA429DE}" srcOrd="2" destOrd="0" presId="urn:microsoft.com/office/officeart/2018/2/layout/IconVerticalSolidList"/>
    <dgm:cxn modelId="{43620BE7-FAD7-46F3-AA1E-BE90EAEDB8BF}" type="presParOf" srcId="{425A3049-7428-47AD-9E67-044FE8C61C5B}" destId="{DD5E42C3-CDA7-4225-8391-EF1BDBB88D50}" srcOrd="3" destOrd="0" presId="urn:microsoft.com/office/officeart/2018/2/layout/IconVerticalSolidList"/>
    <dgm:cxn modelId="{4D39B0D0-19E7-4BBB-8A38-E1B0993A1848}" type="presParOf" srcId="{0BBFB64A-154A-4677-A4D1-798AB9EBC104}" destId="{FFC43961-EA1E-4B37-9D84-59738610252B}" srcOrd="5" destOrd="0" presId="urn:microsoft.com/office/officeart/2018/2/layout/IconVerticalSolidList"/>
    <dgm:cxn modelId="{AFF2B976-C273-437A-90B9-DE3DFB1A5E84}" type="presParOf" srcId="{0BBFB64A-154A-4677-A4D1-798AB9EBC104}" destId="{A687511E-ED88-450E-9580-46F6F99E026A}" srcOrd="6" destOrd="0" presId="urn:microsoft.com/office/officeart/2018/2/layout/IconVerticalSolidList"/>
    <dgm:cxn modelId="{64266489-3487-4D75-A3DE-C94C53A8883D}" type="presParOf" srcId="{A687511E-ED88-450E-9580-46F6F99E026A}" destId="{CE0E2E68-3302-402D-92CC-E98C2FA6316A}" srcOrd="0" destOrd="0" presId="urn:microsoft.com/office/officeart/2018/2/layout/IconVerticalSolidList"/>
    <dgm:cxn modelId="{9DDF6DAC-7775-472E-AE18-487D5B95342D}" type="presParOf" srcId="{A687511E-ED88-450E-9580-46F6F99E026A}" destId="{3C18FB6A-8201-4F09-B3C8-35613969BCAD}" srcOrd="1" destOrd="0" presId="urn:microsoft.com/office/officeart/2018/2/layout/IconVerticalSolidList"/>
    <dgm:cxn modelId="{72F32AB1-C345-46AE-A6B7-31588DDC18C5}" type="presParOf" srcId="{A687511E-ED88-450E-9580-46F6F99E026A}" destId="{239BC746-94B5-427C-A24B-4D0CAE7E7FFE}" srcOrd="2" destOrd="0" presId="urn:microsoft.com/office/officeart/2018/2/layout/IconVerticalSolidList"/>
    <dgm:cxn modelId="{919C91FC-BBBC-401A-A80D-8476B1AEE613}" type="presParOf" srcId="{A687511E-ED88-450E-9580-46F6F99E026A}" destId="{AB13B4D9-2AD2-471F-A3D7-AD33E74C8A10}" srcOrd="3" destOrd="0" presId="urn:microsoft.com/office/officeart/2018/2/layout/IconVerticalSolidList"/>
    <dgm:cxn modelId="{6A23317D-4A70-449E-937F-513959BBBA9E}" type="presParOf" srcId="{0BBFB64A-154A-4677-A4D1-798AB9EBC104}" destId="{EA978BB8-5457-4A2B-9DAE-64AA2A2BCBEC}" srcOrd="7" destOrd="0" presId="urn:microsoft.com/office/officeart/2018/2/layout/IconVerticalSolidList"/>
    <dgm:cxn modelId="{B0439A06-D8F0-4F55-A903-BE74142F8870}" type="presParOf" srcId="{0BBFB64A-154A-4677-A4D1-798AB9EBC104}" destId="{A46590DF-B982-465D-BF7E-E2DCE0CF0DCE}" srcOrd="8" destOrd="0" presId="urn:microsoft.com/office/officeart/2018/2/layout/IconVerticalSolidList"/>
    <dgm:cxn modelId="{02895030-04AF-4390-AC55-BFD69E785975}" type="presParOf" srcId="{A46590DF-B982-465D-BF7E-E2DCE0CF0DCE}" destId="{A5156EB5-7F9F-4E0F-BFEC-5DA6C15BE864}" srcOrd="0" destOrd="0" presId="urn:microsoft.com/office/officeart/2018/2/layout/IconVerticalSolidList"/>
    <dgm:cxn modelId="{B26C76CE-2C54-4A2F-9A9E-1A6CBB7BF2EF}" type="presParOf" srcId="{A46590DF-B982-465D-BF7E-E2DCE0CF0DCE}" destId="{8B91AAB5-68C5-446C-BAC5-16FC1004E7CB}" srcOrd="1" destOrd="0" presId="urn:microsoft.com/office/officeart/2018/2/layout/IconVerticalSolidList"/>
    <dgm:cxn modelId="{BE28BFC1-90F0-4C73-A6BB-861C612C0C16}" type="presParOf" srcId="{A46590DF-B982-465D-BF7E-E2DCE0CF0DCE}" destId="{D2A77C2F-AA15-4572-B993-E5C3B21B80E1}" srcOrd="2" destOrd="0" presId="urn:microsoft.com/office/officeart/2018/2/layout/IconVerticalSolidList"/>
    <dgm:cxn modelId="{F4AEB20D-EEE9-4902-B0AC-1511BF927899}" type="presParOf" srcId="{A46590DF-B982-465D-BF7E-E2DCE0CF0DCE}" destId="{EBFBC2AC-8CED-4CD1-894B-7384D9C7B7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310A79-A9A6-4978-8E4B-0F88796DEC98}"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AA4CF3A9-4D2E-475A-86A4-F30EFC805CC0}">
      <dgm:prSet custT="1"/>
      <dgm:spPr/>
      <dgm:t>
        <a:bodyPr/>
        <a:lstStyle/>
        <a:p>
          <a:pPr algn="just">
            <a:lnSpc>
              <a:spcPct val="150000"/>
            </a:lnSpc>
          </a:pP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Information today comes in different forms such as text, numbers, images, audio, and video.</a:t>
          </a:r>
          <a:endParaRPr lang="en-US" sz="2400" dirty="0">
            <a:latin typeface="Times New Roman" panose="02020603050405020304" pitchFamily="18" charset="0"/>
            <a:cs typeface="Times New Roman" panose="02020603050405020304" pitchFamily="18" charset="0"/>
          </a:endParaRPr>
        </a:p>
      </dgm:t>
    </dgm:pt>
    <dgm:pt modelId="{242AB0C9-7ADE-4370-BCCB-571402B42842}" type="parTrans" cxnId="{0C1BD5D1-2D9B-4428-B071-B25A1FE46CC2}">
      <dgm:prSet/>
      <dgm:spPr/>
      <dgm:t>
        <a:bodyPr/>
        <a:lstStyle/>
        <a:p>
          <a:endParaRPr lang="en-US"/>
        </a:p>
      </dgm:t>
    </dgm:pt>
    <dgm:pt modelId="{9FE17998-2B8B-4461-A043-20D7962392E5}" type="sibTrans" cxnId="{0C1BD5D1-2D9B-4428-B071-B25A1FE46CC2}">
      <dgm:prSet/>
      <dgm:spPr/>
      <dgm:t>
        <a:bodyPr/>
        <a:lstStyle/>
        <a:p>
          <a:endParaRPr lang="en-US"/>
        </a:p>
      </dgm:t>
    </dgm:pt>
    <dgm:pt modelId="{4F7D1F80-FA83-4D7A-BE3D-7814D3FFD683}" type="pres">
      <dgm:prSet presAssocID="{A3310A79-A9A6-4978-8E4B-0F88796DEC98}" presName="vert0" presStyleCnt="0">
        <dgm:presLayoutVars>
          <dgm:dir/>
          <dgm:animOne val="branch"/>
          <dgm:animLvl val="lvl"/>
        </dgm:presLayoutVars>
      </dgm:prSet>
      <dgm:spPr/>
    </dgm:pt>
    <dgm:pt modelId="{276E5FEA-FED5-4FE0-9FC0-432E50826F91}" type="pres">
      <dgm:prSet presAssocID="{AA4CF3A9-4D2E-475A-86A4-F30EFC805CC0}" presName="thickLine" presStyleLbl="alignNode1" presStyleIdx="0" presStyleCnt="1"/>
      <dgm:spPr/>
    </dgm:pt>
    <dgm:pt modelId="{F0E0BD12-B9BE-47B4-A45F-BB2B1F199A54}" type="pres">
      <dgm:prSet presAssocID="{AA4CF3A9-4D2E-475A-86A4-F30EFC805CC0}" presName="horz1" presStyleCnt="0"/>
      <dgm:spPr/>
    </dgm:pt>
    <dgm:pt modelId="{923A673B-896A-46E4-B109-CD3BC2638F59}" type="pres">
      <dgm:prSet presAssocID="{AA4CF3A9-4D2E-475A-86A4-F30EFC805CC0}" presName="tx1" presStyleLbl="revTx" presStyleIdx="0" presStyleCnt="1" custScaleX="106328"/>
      <dgm:spPr/>
    </dgm:pt>
    <dgm:pt modelId="{6671A7E9-D131-4E63-8370-2A5E964F4509}" type="pres">
      <dgm:prSet presAssocID="{AA4CF3A9-4D2E-475A-86A4-F30EFC805CC0}" presName="vert1" presStyleCnt="0"/>
      <dgm:spPr/>
    </dgm:pt>
  </dgm:ptLst>
  <dgm:cxnLst>
    <dgm:cxn modelId="{E5C92E56-9908-45CC-9959-59467DCD5E49}" type="presOf" srcId="{AA4CF3A9-4D2E-475A-86A4-F30EFC805CC0}" destId="{923A673B-896A-46E4-B109-CD3BC2638F59}" srcOrd="0" destOrd="0" presId="urn:microsoft.com/office/officeart/2008/layout/LinedList"/>
    <dgm:cxn modelId="{0C1BD5D1-2D9B-4428-B071-B25A1FE46CC2}" srcId="{A3310A79-A9A6-4978-8E4B-0F88796DEC98}" destId="{AA4CF3A9-4D2E-475A-86A4-F30EFC805CC0}" srcOrd="0" destOrd="0" parTransId="{242AB0C9-7ADE-4370-BCCB-571402B42842}" sibTransId="{9FE17998-2B8B-4461-A043-20D7962392E5}"/>
    <dgm:cxn modelId="{FB1D24F5-5876-4EA7-A16F-5091E0D2A59E}" type="presOf" srcId="{A3310A79-A9A6-4978-8E4B-0F88796DEC98}" destId="{4F7D1F80-FA83-4D7A-BE3D-7814D3FFD683}" srcOrd="0" destOrd="0" presId="urn:microsoft.com/office/officeart/2008/layout/LinedList"/>
    <dgm:cxn modelId="{49810C3F-08B0-4538-93B9-F788C2A744C2}" type="presParOf" srcId="{4F7D1F80-FA83-4D7A-BE3D-7814D3FFD683}" destId="{276E5FEA-FED5-4FE0-9FC0-432E50826F91}" srcOrd="0" destOrd="0" presId="urn:microsoft.com/office/officeart/2008/layout/LinedList"/>
    <dgm:cxn modelId="{9768DC43-4785-49ED-A3BB-A82DECDDEDC3}" type="presParOf" srcId="{4F7D1F80-FA83-4D7A-BE3D-7814D3FFD683}" destId="{F0E0BD12-B9BE-47B4-A45F-BB2B1F199A54}" srcOrd="1" destOrd="0" presId="urn:microsoft.com/office/officeart/2008/layout/LinedList"/>
    <dgm:cxn modelId="{6BA52172-5496-4D36-B228-09228500B8EA}" type="presParOf" srcId="{F0E0BD12-B9BE-47B4-A45F-BB2B1F199A54}" destId="{923A673B-896A-46E4-B109-CD3BC2638F59}" srcOrd="0" destOrd="0" presId="urn:microsoft.com/office/officeart/2008/layout/LinedList"/>
    <dgm:cxn modelId="{718493DE-884A-4599-822E-D5AFC2CE5058}" type="presParOf" srcId="{F0E0BD12-B9BE-47B4-A45F-BB2B1F199A54}" destId="{6671A7E9-D131-4E63-8370-2A5E964F450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310A79-A9A6-4978-8E4B-0F88796DEC98}"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13109AE5-6ECB-46CE-9313-D11FD9782A82}">
      <dgm:prSet custT="1"/>
      <dgm:spPr/>
      <dgm:t>
        <a:bodyPr/>
        <a:lstStyle/>
        <a:p>
          <a:pPr>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Text: </a:t>
          </a:r>
          <a:r>
            <a:rPr lang="en-IN" sz="2000" dirty="0">
              <a:latin typeface="Times New Roman" panose="02020603050405020304" pitchFamily="18" charset="0"/>
              <a:cs typeface="Times New Roman" panose="02020603050405020304" pitchFamily="18" charset="0"/>
            </a:rPr>
            <a:t>In data communications, text is represented as a bit pattern, a sequence of bits (0s or 1s). Different sets of bit patterns have been designed to represent text symbols. Each set is called a </a:t>
          </a:r>
          <a:r>
            <a:rPr lang="en-IN" sz="2000" b="1" dirty="0">
              <a:latin typeface="Times New Roman" panose="02020603050405020304" pitchFamily="18" charset="0"/>
              <a:cs typeface="Times New Roman" panose="02020603050405020304" pitchFamily="18" charset="0"/>
            </a:rPr>
            <a:t>code, </a:t>
          </a:r>
          <a:r>
            <a:rPr lang="en-IN" sz="2000" dirty="0">
              <a:latin typeface="Times New Roman" panose="02020603050405020304" pitchFamily="18" charset="0"/>
              <a:cs typeface="Times New Roman" panose="02020603050405020304" pitchFamily="18" charset="0"/>
            </a:rPr>
            <a:t>and the process of representing symbols is called coding. Today, the prevalent coding system is called </a:t>
          </a:r>
          <a:r>
            <a:rPr lang="en-IN" sz="2000" b="1" dirty="0">
              <a:latin typeface="Times New Roman" panose="02020603050405020304" pitchFamily="18" charset="0"/>
              <a:cs typeface="Times New Roman" panose="02020603050405020304" pitchFamily="18" charset="0"/>
            </a:rPr>
            <a:t>Unicode</a:t>
          </a:r>
          <a:r>
            <a:rPr lang="en-IN" sz="2000" dirty="0">
              <a:latin typeface="Times New Roman" panose="02020603050405020304" pitchFamily="18" charset="0"/>
              <a:cs typeface="Times New Roman" panose="02020603050405020304" pitchFamily="18" charset="0"/>
            </a:rPr>
            <a:t>, which uses 32 bits to represent a symbol or character used in any language in the world. </a:t>
          </a:r>
          <a:endParaRPr lang="en-US" sz="2000" dirty="0">
            <a:latin typeface="Times New Roman" panose="02020603050405020304" pitchFamily="18" charset="0"/>
            <a:cs typeface="Times New Roman" panose="02020603050405020304" pitchFamily="18" charset="0"/>
          </a:endParaRPr>
        </a:p>
      </dgm:t>
    </dgm:pt>
    <dgm:pt modelId="{CF38011F-DD47-441F-9DFC-6613EC15D70A}" type="parTrans" cxnId="{3AFF5623-6825-4F8B-8931-6460DAC9D846}">
      <dgm:prSet/>
      <dgm:spPr/>
      <dgm:t>
        <a:bodyPr/>
        <a:lstStyle/>
        <a:p>
          <a:endParaRPr lang="en-US"/>
        </a:p>
      </dgm:t>
    </dgm:pt>
    <dgm:pt modelId="{919062E1-F9F4-4533-B378-A946D436A8BC}" type="sibTrans" cxnId="{3AFF5623-6825-4F8B-8931-6460DAC9D846}">
      <dgm:prSet/>
      <dgm:spPr/>
      <dgm:t>
        <a:bodyPr/>
        <a:lstStyle/>
        <a:p>
          <a:endParaRPr lang="en-US"/>
        </a:p>
      </dgm:t>
    </dgm:pt>
    <dgm:pt modelId="{1020A8B9-AE7B-4C27-B072-C5799F3585E8}">
      <dgm:prSet custT="1"/>
      <dgm:spPr/>
      <dgm:t>
        <a:bodyPr/>
        <a:lstStyle/>
        <a:p>
          <a:pPr>
            <a:buFont typeface="Arial" panose="020B0604020202020204" pitchFamily="34" charset="0"/>
            <a:buChar char="•"/>
          </a:pPr>
          <a:r>
            <a:rPr lang="en-IN" sz="2000" b="1" kern="1200" dirty="0">
              <a:latin typeface="Times New Roman" panose="02020603050405020304" pitchFamily="18" charset="0"/>
              <a:ea typeface="+mn-ea"/>
              <a:cs typeface="Times New Roman" panose="02020603050405020304" pitchFamily="18" charset="0"/>
            </a:rPr>
            <a:t>Numbers: </a:t>
          </a:r>
          <a:r>
            <a:rPr lang="en-IN" sz="2000" kern="1200" dirty="0">
              <a:latin typeface="Times New Roman" panose="02020603050405020304" pitchFamily="18" charset="0"/>
              <a:ea typeface="+mn-ea"/>
              <a:cs typeface="Times New Roman" panose="02020603050405020304" pitchFamily="18" charset="0"/>
            </a:rPr>
            <a:t>Numbers are also represented by bit patterns. However, a code such as ASCII is not used to represent numbers; the number is directly converted to a binary number to simplify mathematical operations.</a:t>
          </a:r>
          <a:r>
            <a:rPr lang="en-IN" sz="4200" kern="1200" dirty="0">
              <a:latin typeface="Times New Roman" panose="02020603050405020304" pitchFamily="18" charset="0"/>
              <a:ea typeface="+mn-ea"/>
              <a:cs typeface="Times New Roman" panose="02020603050405020304" pitchFamily="18" charset="0"/>
            </a:rPr>
            <a:t> </a:t>
          </a:r>
          <a:endParaRPr lang="en-US" sz="4200" kern="1200" dirty="0">
            <a:latin typeface="Times New Roman" panose="02020603050405020304" pitchFamily="18" charset="0"/>
            <a:ea typeface="+mn-ea"/>
            <a:cs typeface="Times New Roman" panose="02020603050405020304" pitchFamily="18" charset="0"/>
          </a:endParaRPr>
        </a:p>
      </dgm:t>
    </dgm:pt>
    <dgm:pt modelId="{6BD775A5-149B-4842-90FD-390874E13A65}" type="parTrans" cxnId="{3226C577-B5B7-4029-AAC0-4775D3EA47C8}">
      <dgm:prSet/>
      <dgm:spPr/>
      <dgm:t>
        <a:bodyPr/>
        <a:lstStyle/>
        <a:p>
          <a:endParaRPr lang="en-US"/>
        </a:p>
      </dgm:t>
    </dgm:pt>
    <dgm:pt modelId="{F5388228-54B1-4672-A32C-800CE929F5EC}" type="sibTrans" cxnId="{3226C577-B5B7-4029-AAC0-4775D3EA47C8}">
      <dgm:prSet/>
      <dgm:spPr/>
      <dgm:t>
        <a:bodyPr/>
        <a:lstStyle/>
        <a:p>
          <a:endParaRPr lang="en-US"/>
        </a:p>
      </dgm:t>
    </dgm:pt>
    <dgm:pt modelId="{4F7D1F80-FA83-4D7A-BE3D-7814D3FFD683}" type="pres">
      <dgm:prSet presAssocID="{A3310A79-A9A6-4978-8E4B-0F88796DEC98}" presName="vert0" presStyleCnt="0">
        <dgm:presLayoutVars>
          <dgm:dir/>
          <dgm:animOne val="branch"/>
          <dgm:animLvl val="lvl"/>
        </dgm:presLayoutVars>
      </dgm:prSet>
      <dgm:spPr/>
    </dgm:pt>
    <dgm:pt modelId="{E2C0C4AD-EF26-400D-B28C-5600A93FCE2F}" type="pres">
      <dgm:prSet presAssocID="{13109AE5-6ECB-46CE-9313-D11FD9782A82}" presName="thickLine" presStyleLbl="alignNode1" presStyleIdx="0" presStyleCnt="1"/>
      <dgm:spPr/>
    </dgm:pt>
    <dgm:pt modelId="{2680F8BF-212D-468B-81FC-E5B3C24AB6BF}" type="pres">
      <dgm:prSet presAssocID="{13109AE5-6ECB-46CE-9313-D11FD9782A82}" presName="horz1" presStyleCnt="0"/>
      <dgm:spPr/>
    </dgm:pt>
    <dgm:pt modelId="{CC2AA2A6-E323-4985-BCF5-7183A1F452BE}" type="pres">
      <dgm:prSet presAssocID="{13109AE5-6ECB-46CE-9313-D11FD9782A82}" presName="tx1" presStyleLbl="revTx" presStyleIdx="0" presStyleCnt="2" custScaleX="482174"/>
      <dgm:spPr/>
    </dgm:pt>
    <dgm:pt modelId="{80CD9BEE-393E-4BD1-ACED-B767EC5DD40A}" type="pres">
      <dgm:prSet presAssocID="{13109AE5-6ECB-46CE-9313-D11FD9782A82}" presName="vert1" presStyleCnt="0"/>
      <dgm:spPr/>
    </dgm:pt>
    <dgm:pt modelId="{6AA73100-DB9E-460B-9967-CAE82DE42813}" type="pres">
      <dgm:prSet presAssocID="{1020A8B9-AE7B-4C27-B072-C5799F3585E8}" presName="vertSpace2a" presStyleCnt="0"/>
      <dgm:spPr/>
    </dgm:pt>
    <dgm:pt modelId="{0A9DD949-74E7-49D0-B346-48DAE5921D0D}" type="pres">
      <dgm:prSet presAssocID="{1020A8B9-AE7B-4C27-B072-C5799F3585E8}" presName="horz2" presStyleCnt="0"/>
      <dgm:spPr/>
    </dgm:pt>
    <dgm:pt modelId="{B0CEDB1C-0729-4A11-B1EB-44B351B9E056}" type="pres">
      <dgm:prSet presAssocID="{1020A8B9-AE7B-4C27-B072-C5799F3585E8}" presName="horzSpace2" presStyleCnt="0"/>
      <dgm:spPr/>
    </dgm:pt>
    <dgm:pt modelId="{52C87B41-C4A5-4A02-94BF-E3EF4F23E388}" type="pres">
      <dgm:prSet presAssocID="{1020A8B9-AE7B-4C27-B072-C5799F3585E8}" presName="tx2" presStyleLbl="revTx" presStyleIdx="1" presStyleCnt="2"/>
      <dgm:spPr/>
    </dgm:pt>
    <dgm:pt modelId="{07BE3FB6-9C38-4F34-8530-465BF171C526}" type="pres">
      <dgm:prSet presAssocID="{1020A8B9-AE7B-4C27-B072-C5799F3585E8}" presName="vert2" presStyleCnt="0"/>
      <dgm:spPr/>
    </dgm:pt>
    <dgm:pt modelId="{63F34F25-AFF1-4BD8-9BCD-8806345DDFDD}" type="pres">
      <dgm:prSet presAssocID="{1020A8B9-AE7B-4C27-B072-C5799F3585E8}" presName="thinLine2b" presStyleLbl="callout" presStyleIdx="0" presStyleCnt="1"/>
      <dgm:spPr/>
    </dgm:pt>
    <dgm:pt modelId="{60BEEE6D-F52D-42D4-B3BB-E45A7823DBEA}" type="pres">
      <dgm:prSet presAssocID="{1020A8B9-AE7B-4C27-B072-C5799F3585E8}" presName="vertSpace2b" presStyleCnt="0"/>
      <dgm:spPr/>
    </dgm:pt>
  </dgm:ptLst>
  <dgm:cxnLst>
    <dgm:cxn modelId="{3AFF5623-6825-4F8B-8931-6460DAC9D846}" srcId="{A3310A79-A9A6-4978-8E4B-0F88796DEC98}" destId="{13109AE5-6ECB-46CE-9313-D11FD9782A82}" srcOrd="0" destOrd="0" parTransId="{CF38011F-DD47-441F-9DFC-6613EC15D70A}" sibTransId="{919062E1-F9F4-4533-B378-A946D436A8BC}"/>
    <dgm:cxn modelId="{4FCB832A-ED09-40D5-83F8-F7B28808BE74}" type="presOf" srcId="{1020A8B9-AE7B-4C27-B072-C5799F3585E8}" destId="{52C87B41-C4A5-4A02-94BF-E3EF4F23E388}" srcOrd="0" destOrd="0" presId="urn:microsoft.com/office/officeart/2008/layout/LinedList"/>
    <dgm:cxn modelId="{3226C577-B5B7-4029-AAC0-4775D3EA47C8}" srcId="{13109AE5-6ECB-46CE-9313-D11FD9782A82}" destId="{1020A8B9-AE7B-4C27-B072-C5799F3585E8}" srcOrd="0" destOrd="0" parTransId="{6BD775A5-149B-4842-90FD-390874E13A65}" sibTransId="{F5388228-54B1-4672-A32C-800CE929F5EC}"/>
    <dgm:cxn modelId="{2756ABC7-2BE2-46E3-BF4A-6D132F63391E}" type="presOf" srcId="{13109AE5-6ECB-46CE-9313-D11FD9782A82}" destId="{CC2AA2A6-E323-4985-BCF5-7183A1F452BE}" srcOrd="0" destOrd="0" presId="urn:microsoft.com/office/officeart/2008/layout/LinedList"/>
    <dgm:cxn modelId="{FB1D24F5-5876-4EA7-A16F-5091E0D2A59E}" type="presOf" srcId="{A3310A79-A9A6-4978-8E4B-0F88796DEC98}" destId="{4F7D1F80-FA83-4D7A-BE3D-7814D3FFD683}" srcOrd="0" destOrd="0" presId="urn:microsoft.com/office/officeart/2008/layout/LinedList"/>
    <dgm:cxn modelId="{E0E36654-8DF7-4981-B44F-A690547AC319}" type="presParOf" srcId="{4F7D1F80-FA83-4D7A-BE3D-7814D3FFD683}" destId="{E2C0C4AD-EF26-400D-B28C-5600A93FCE2F}" srcOrd="0" destOrd="0" presId="urn:microsoft.com/office/officeart/2008/layout/LinedList"/>
    <dgm:cxn modelId="{C1F23C50-4297-47FF-835D-86AB618E9334}" type="presParOf" srcId="{4F7D1F80-FA83-4D7A-BE3D-7814D3FFD683}" destId="{2680F8BF-212D-468B-81FC-E5B3C24AB6BF}" srcOrd="1" destOrd="0" presId="urn:microsoft.com/office/officeart/2008/layout/LinedList"/>
    <dgm:cxn modelId="{98F5C3C8-7F8E-45E1-BEAC-694E3C3AD47D}" type="presParOf" srcId="{2680F8BF-212D-468B-81FC-E5B3C24AB6BF}" destId="{CC2AA2A6-E323-4985-BCF5-7183A1F452BE}" srcOrd="0" destOrd="0" presId="urn:microsoft.com/office/officeart/2008/layout/LinedList"/>
    <dgm:cxn modelId="{38ADF555-8FA1-4955-B224-1B365DAD1DE1}" type="presParOf" srcId="{2680F8BF-212D-468B-81FC-E5B3C24AB6BF}" destId="{80CD9BEE-393E-4BD1-ACED-B767EC5DD40A}" srcOrd="1" destOrd="0" presId="urn:microsoft.com/office/officeart/2008/layout/LinedList"/>
    <dgm:cxn modelId="{32DF9103-2D05-45AA-A6E2-27810E5424FA}" type="presParOf" srcId="{80CD9BEE-393E-4BD1-ACED-B767EC5DD40A}" destId="{6AA73100-DB9E-460B-9967-CAE82DE42813}" srcOrd="0" destOrd="0" presId="urn:microsoft.com/office/officeart/2008/layout/LinedList"/>
    <dgm:cxn modelId="{2E4C1892-5648-47BA-8D78-737580B05E3E}" type="presParOf" srcId="{80CD9BEE-393E-4BD1-ACED-B767EC5DD40A}" destId="{0A9DD949-74E7-49D0-B346-48DAE5921D0D}" srcOrd="1" destOrd="0" presId="urn:microsoft.com/office/officeart/2008/layout/LinedList"/>
    <dgm:cxn modelId="{14388886-B33C-42C8-AB2D-9E61844103DB}" type="presParOf" srcId="{0A9DD949-74E7-49D0-B346-48DAE5921D0D}" destId="{B0CEDB1C-0729-4A11-B1EB-44B351B9E056}" srcOrd="0" destOrd="0" presId="urn:microsoft.com/office/officeart/2008/layout/LinedList"/>
    <dgm:cxn modelId="{14814FD0-363F-4B1E-BD79-2B5781B50DA0}" type="presParOf" srcId="{0A9DD949-74E7-49D0-B346-48DAE5921D0D}" destId="{52C87B41-C4A5-4A02-94BF-E3EF4F23E388}" srcOrd="1" destOrd="0" presId="urn:microsoft.com/office/officeart/2008/layout/LinedList"/>
    <dgm:cxn modelId="{5E034985-2ED9-4AF6-B4BB-2FE90390D872}" type="presParOf" srcId="{0A9DD949-74E7-49D0-B346-48DAE5921D0D}" destId="{07BE3FB6-9C38-4F34-8530-465BF171C526}" srcOrd="2" destOrd="0" presId="urn:microsoft.com/office/officeart/2008/layout/LinedList"/>
    <dgm:cxn modelId="{C9B06622-FFD9-4DFB-A139-A23BB0850B18}" type="presParOf" srcId="{80CD9BEE-393E-4BD1-ACED-B767EC5DD40A}" destId="{63F34F25-AFF1-4BD8-9BCD-8806345DDFDD}" srcOrd="2" destOrd="0" presId="urn:microsoft.com/office/officeart/2008/layout/LinedList"/>
    <dgm:cxn modelId="{C88A4A39-B566-4D9D-B44F-E084F31546C3}" type="presParOf" srcId="{80CD9BEE-393E-4BD1-ACED-B767EC5DD40A}" destId="{60BEEE6D-F52D-42D4-B3BB-E45A7823DBE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705CCB-2940-4E2E-96BF-F03A1C45656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D30546E-E97D-4326-AE98-664B84E7C9E7}">
      <dgm:prSet/>
      <dgm:spPr/>
      <dgm:t>
        <a:bodyPr/>
        <a:lstStyle/>
        <a:p>
          <a:r>
            <a:rPr lang="en-IN" b="1"/>
            <a:t>3.   Images: Images </a:t>
          </a:r>
          <a:r>
            <a:rPr lang="en-IN"/>
            <a:t>are also represented by bit patterns. In its simplest form, an image is composed of a matrix of pixels (picture elements), where each pixel is a small dot. The size of the pixel depends on the </a:t>
          </a:r>
          <a:r>
            <a:rPr lang="en-IN" i="1"/>
            <a:t>resolution. </a:t>
          </a:r>
          <a:r>
            <a:rPr lang="en-IN"/>
            <a:t>For example, an image can be divided into 1000 pixels or 10,000 pixels. In the second case, there is a better representation of the image (better resolution), but more memory is needed to store the image.</a:t>
          </a:r>
          <a:endParaRPr lang="en-US"/>
        </a:p>
      </dgm:t>
    </dgm:pt>
    <dgm:pt modelId="{D5D00F68-13F1-4642-9125-0B1B1753C090}" type="parTrans" cxnId="{372C0E05-7C10-48E4-B3AE-18073BFBDF98}">
      <dgm:prSet/>
      <dgm:spPr/>
      <dgm:t>
        <a:bodyPr/>
        <a:lstStyle/>
        <a:p>
          <a:endParaRPr lang="en-US"/>
        </a:p>
      </dgm:t>
    </dgm:pt>
    <dgm:pt modelId="{7680456B-29DE-403E-8068-99200729178D}" type="sibTrans" cxnId="{372C0E05-7C10-48E4-B3AE-18073BFBDF98}">
      <dgm:prSet/>
      <dgm:spPr/>
      <dgm:t>
        <a:bodyPr/>
        <a:lstStyle/>
        <a:p>
          <a:endParaRPr lang="en-US"/>
        </a:p>
      </dgm:t>
    </dgm:pt>
    <dgm:pt modelId="{11137BBB-4D10-441B-B096-3A3DC9B7FDA6}">
      <dgm:prSet/>
      <dgm:spPr/>
      <dgm:t>
        <a:bodyPr/>
        <a:lstStyle/>
        <a:p>
          <a:r>
            <a:rPr lang="en-IN" dirty="0"/>
            <a:t>Each pixel in image has been assigned a bit pattern. For black and white images, 1-bit pattern is used to represent a pixel.  For </a:t>
          </a:r>
          <a:r>
            <a:rPr lang="en-IN" dirty="0" err="1"/>
            <a:t>gray</a:t>
          </a:r>
          <a:r>
            <a:rPr lang="en-IN" dirty="0"/>
            <a:t> scale images, 2-bit pattern is used i.e. A black pixel can be represented by 00, a dark </a:t>
          </a:r>
          <a:r>
            <a:rPr lang="en-IN" dirty="0" err="1"/>
            <a:t>gray</a:t>
          </a:r>
          <a:r>
            <a:rPr lang="en-IN" dirty="0"/>
            <a:t> pixel by 01, a light </a:t>
          </a:r>
          <a:r>
            <a:rPr lang="en-IN" dirty="0" err="1"/>
            <a:t>gray</a:t>
          </a:r>
          <a:r>
            <a:rPr lang="en-IN" dirty="0"/>
            <a:t> pixel by 10, and a white pixel by 11. For colour images several methods are used for representation i.e. RGB (combination of red, green and blue), YCM (combination of yellow, cyan and magenta).</a:t>
          </a:r>
          <a:endParaRPr lang="en-US" dirty="0"/>
        </a:p>
      </dgm:t>
    </dgm:pt>
    <dgm:pt modelId="{7E211EC0-C167-4A65-A169-2E9AFF8333BA}" type="parTrans" cxnId="{11C37C77-08C7-478B-BD0E-5AEEA40A9712}">
      <dgm:prSet/>
      <dgm:spPr/>
      <dgm:t>
        <a:bodyPr/>
        <a:lstStyle/>
        <a:p>
          <a:endParaRPr lang="en-US"/>
        </a:p>
      </dgm:t>
    </dgm:pt>
    <dgm:pt modelId="{82EE192C-2D0D-4BBC-99AF-2B5527800D72}" type="sibTrans" cxnId="{11C37C77-08C7-478B-BD0E-5AEEA40A9712}">
      <dgm:prSet/>
      <dgm:spPr/>
      <dgm:t>
        <a:bodyPr/>
        <a:lstStyle/>
        <a:p>
          <a:endParaRPr lang="en-US"/>
        </a:p>
      </dgm:t>
    </dgm:pt>
    <dgm:pt modelId="{02A321BD-53E4-4E6E-B4F2-B225E98C6EAE}" type="pres">
      <dgm:prSet presAssocID="{FB705CCB-2940-4E2E-96BF-F03A1C45656C}" presName="vert0" presStyleCnt="0">
        <dgm:presLayoutVars>
          <dgm:dir/>
          <dgm:animOne val="branch"/>
          <dgm:animLvl val="lvl"/>
        </dgm:presLayoutVars>
      </dgm:prSet>
      <dgm:spPr/>
    </dgm:pt>
    <dgm:pt modelId="{D319A131-A3D1-4A84-B399-D67AD29512C9}" type="pres">
      <dgm:prSet presAssocID="{7D30546E-E97D-4326-AE98-664B84E7C9E7}" presName="thickLine" presStyleLbl="alignNode1" presStyleIdx="0" presStyleCnt="2"/>
      <dgm:spPr/>
    </dgm:pt>
    <dgm:pt modelId="{3B014B77-C175-4984-BC99-58C523451908}" type="pres">
      <dgm:prSet presAssocID="{7D30546E-E97D-4326-AE98-664B84E7C9E7}" presName="horz1" presStyleCnt="0"/>
      <dgm:spPr/>
    </dgm:pt>
    <dgm:pt modelId="{E0697005-21B8-4A7C-943C-C30C60ABC5CB}" type="pres">
      <dgm:prSet presAssocID="{7D30546E-E97D-4326-AE98-664B84E7C9E7}" presName="tx1" presStyleLbl="revTx" presStyleIdx="0" presStyleCnt="2"/>
      <dgm:spPr/>
    </dgm:pt>
    <dgm:pt modelId="{FA156D29-734D-4C86-9FC8-756AE3818822}" type="pres">
      <dgm:prSet presAssocID="{7D30546E-E97D-4326-AE98-664B84E7C9E7}" presName="vert1" presStyleCnt="0"/>
      <dgm:spPr/>
    </dgm:pt>
    <dgm:pt modelId="{AF3552B9-8D54-4D1D-9E98-0FE84EA78FB0}" type="pres">
      <dgm:prSet presAssocID="{11137BBB-4D10-441B-B096-3A3DC9B7FDA6}" presName="thickLine" presStyleLbl="alignNode1" presStyleIdx="1" presStyleCnt="2"/>
      <dgm:spPr/>
    </dgm:pt>
    <dgm:pt modelId="{E7058DE1-C222-4BB5-85A4-DA02DCCFE0D2}" type="pres">
      <dgm:prSet presAssocID="{11137BBB-4D10-441B-B096-3A3DC9B7FDA6}" presName="horz1" presStyleCnt="0"/>
      <dgm:spPr/>
    </dgm:pt>
    <dgm:pt modelId="{DA2CF06E-A34F-469B-85FD-7E200CD5FEDC}" type="pres">
      <dgm:prSet presAssocID="{11137BBB-4D10-441B-B096-3A3DC9B7FDA6}" presName="tx1" presStyleLbl="revTx" presStyleIdx="1" presStyleCnt="2"/>
      <dgm:spPr/>
    </dgm:pt>
    <dgm:pt modelId="{68BF8589-B64E-45C6-910F-2B4F109CAE49}" type="pres">
      <dgm:prSet presAssocID="{11137BBB-4D10-441B-B096-3A3DC9B7FDA6}" presName="vert1" presStyleCnt="0"/>
      <dgm:spPr/>
    </dgm:pt>
  </dgm:ptLst>
  <dgm:cxnLst>
    <dgm:cxn modelId="{372C0E05-7C10-48E4-B3AE-18073BFBDF98}" srcId="{FB705CCB-2940-4E2E-96BF-F03A1C45656C}" destId="{7D30546E-E97D-4326-AE98-664B84E7C9E7}" srcOrd="0" destOrd="0" parTransId="{D5D00F68-13F1-4642-9125-0B1B1753C090}" sibTransId="{7680456B-29DE-403E-8068-99200729178D}"/>
    <dgm:cxn modelId="{F4E59D19-195C-4EF7-971D-D7DDE9821A64}" type="presOf" srcId="{11137BBB-4D10-441B-B096-3A3DC9B7FDA6}" destId="{DA2CF06E-A34F-469B-85FD-7E200CD5FEDC}" srcOrd="0" destOrd="0" presId="urn:microsoft.com/office/officeart/2008/layout/LinedList"/>
    <dgm:cxn modelId="{11C37C77-08C7-478B-BD0E-5AEEA40A9712}" srcId="{FB705CCB-2940-4E2E-96BF-F03A1C45656C}" destId="{11137BBB-4D10-441B-B096-3A3DC9B7FDA6}" srcOrd="1" destOrd="0" parTransId="{7E211EC0-C167-4A65-A169-2E9AFF8333BA}" sibTransId="{82EE192C-2D0D-4BBC-99AF-2B5527800D72}"/>
    <dgm:cxn modelId="{41856EC3-8A9D-4002-9ACC-37BF8C9F8064}" type="presOf" srcId="{7D30546E-E97D-4326-AE98-664B84E7C9E7}" destId="{E0697005-21B8-4A7C-943C-C30C60ABC5CB}" srcOrd="0" destOrd="0" presId="urn:microsoft.com/office/officeart/2008/layout/LinedList"/>
    <dgm:cxn modelId="{C8DE02E4-EA11-46A4-AAF3-67DB0139A0DB}" type="presOf" srcId="{FB705CCB-2940-4E2E-96BF-F03A1C45656C}" destId="{02A321BD-53E4-4E6E-B4F2-B225E98C6EAE}" srcOrd="0" destOrd="0" presId="urn:microsoft.com/office/officeart/2008/layout/LinedList"/>
    <dgm:cxn modelId="{C47546C9-0591-4E66-8746-52641EEB405A}" type="presParOf" srcId="{02A321BD-53E4-4E6E-B4F2-B225E98C6EAE}" destId="{D319A131-A3D1-4A84-B399-D67AD29512C9}" srcOrd="0" destOrd="0" presId="urn:microsoft.com/office/officeart/2008/layout/LinedList"/>
    <dgm:cxn modelId="{B005351A-5F96-49A7-9953-91005B234280}" type="presParOf" srcId="{02A321BD-53E4-4E6E-B4F2-B225E98C6EAE}" destId="{3B014B77-C175-4984-BC99-58C523451908}" srcOrd="1" destOrd="0" presId="urn:microsoft.com/office/officeart/2008/layout/LinedList"/>
    <dgm:cxn modelId="{4835DC1F-4169-4ECA-90B1-2AE3B633775E}" type="presParOf" srcId="{3B014B77-C175-4984-BC99-58C523451908}" destId="{E0697005-21B8-4A7C-943C-C30C60ABC5CB}" srcOrd="0" destOrd="0" presId="urn:microsoft.com/office/officeart/2008/layout/LinedList"/>
    <dgm:cxn modelId="{D91999EC-7984-4F6E-8004-477C4DD8BDAD}" type="presParOf" srcId="{3B014B77-C175-4984-BC99-58C523451908}" destId="{FA156D29-734D-4C86-9FC8-756AE3818822}" srcOrd="1" destOrd="0" presId="urn:microsoft.com/office/officeart/2008/layout/LinedList"/>
    <dgm:cxn modelId="{3A20EDD1-41C8-458F-8FA7-1B8B9FED5F6B}" type="presParOf" srcId="{02A321BD-53E4-4E6E-B4F2-B225E98C6EAE}" destId="{AF3552B9-8D54-4D1D-9E98-0FE84EA78FB0}" srcOrd="2" destOrd="0" presId="urn:microsoft.com/office/officeart/2008/layout/LinedList"/>
    <dgm:cxn modelId="{46220032-E4D4-488B-8CE9-4DF35CC538F7}" type="presParOf" srcId="{02A321BD-53E4-4E6E-B4F2-B225E98C6EAE}" destId="{E7058DE1-C222-4BB5-85A4-DA02DCCFE0D2}" srcOrd="3" destOrd="0" presId="urn:microsoft.com/office/officeart/2008/layout/LinedList"/>
    <dgm:cxn modelId="{AAD4809C-B728-4C7E-BF14-85B62D126D97}" type="presParOf" srcId="{E7058DE1-C222-4BB5-85A4-DA02DCCFE0D2}" destId="{DA2CF06E-A34F-469B-85FD-7E200CD5FEDC}" srcOrd="0" destOrd="0" presId="urn:microsoft.com/office/officeart/2008/layout/LinedList"/>
    <dgm:cxn modelId="{B216E426-387D-4621-9D9A-245ACC8333CE}" type="presParOf" srcId="{E7058DE1-C222-4BB5-85A4-DA02DCCFE0D2}" destId="{68BF8589-B64E-45C6-910F-2B4F109CAE4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B4A81C-76B4-42E9-A7E8-8C3C5763322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5F5B993-C4C9-4432-919C-618640A8D015}">
      <dgm:prSet/>
      <dgm:spPr/>
      <dgm:t>
        <a:bodyPr/>
        <a:lstStyle/>
        <a:p>
          <a:r>
            <a:rPr lang="en-IN" b="1"/>
            <a:t>4.   Audio: Audio </a:t>
          </a:r>
          <a:r>
            <a:rPr lang="en-IN"/>
            <a:t>refers to the recording or broadcasting of sound or music. Audio is by nature different from text, numbers, or images. It is continuous, not discrete. Even when we use a microphone to change voice or music to an electric signal, we create a continuous signal.</a:t>
          </a:r>
          <a:endParaRPr lang="en-US"/>
        </a:p>
      </dgm:t>
    </dgm:pt>
    <dgm:pt modelId="{9AD74A14-8CC1-4538-B3C6-3A1E217ED733}" type="parTrans" cxnId="{3D2A6951-1170-4036-B70A-3AF04647B550}">
      <dgm:prSet/>
      <dgm:spPr/>
      <dgm:t>
        <a:bodyPr/>
        <a:lstStyle/>
        <a:p>
          <a:endParaRPr lang="en-US"/>
        </a:p>
      </dgm:t>
    </dgm:pt>
    <dgm:pt modelId="{AE6A62A4-C5FF-4259-89D0-7BF58068D809}" type="sibTrans" cxnId="{3D2A6951-1170-4036-B70A-3AF04647B550}">
      <dgm:prSet/>
      <dgm:spPr/>
      <dgm:t>
        <a:bodyPr/>
        <a:lstStyle/>
        <a:p>
          <a:endParaRPr lang="en-US"/>
        </a:p>
      </dgm:t>
    </dgm:pt>
    <dgm:pt modelId="{53D7F713-B6D4-4562-8340-69885A69E0AD}">
      <dgm:prSet/>
      <dgm:spPr/>
      <dgm:t>
        <a:bodyPr/>
        <a:lstStyle/>
        <a:p>
          <a:r>
            <a:rPr lang="en-IN" b="1"/>
            <a:t>5.  Video: Video </a:t>
          </a:r>
          <a:r>
            <a:rPr lang="en-IN"/>
            <a:t>refers to the recording or broadcasting of a picture or movie. Video can either be produced as a continuous entity (e.g., by a TV camera), or it can be a combination of images, each a discrete entity, arranged to convey the idea of motion.</a:t>
          </a:r>
          <a:endParaRPr lang="en-US"/>
        </a:p>
      </dgm:t>
    </dgm:pt>
    <dgm:pt modelId="{E12B7A80-317C-4911-96F9-A9531C490405}" type="parTrans" cxnId="{AE84980A-9AEB-4F08-BD51-8ECACF6F34B7}">
      <dgm:prSet/>
      <dgm:spPr/>
      <dgm:t>
        <a:bodyPr/>
        <a:lstStyle/>
        <a:p>
          <a:endParaRPr lang="en-US"/>
        </a:p>
      </dgm:t>
    </dgm:pt>
    <dgm:pt modelId="{00CC412C-517A-42F1-A1CD-7EBBB5E6B588}" type="sibTrans" cxnId="{AE84980A-9AEB-4F08-BD51-8ECACF6F34B7}">
      <dgm:prSet/>
      <dgm:spPr/>
      <dgm:t>
        <a:bodyPr/>
        <a:lstStyle/>
        <a:p>
          <a:endParaRPr lang="en-US"/>
        </a:p>
      </dgm:t>
    </dgm:pt>
    <dgm:pt modelId="{8F3B8223-9008-4DA2-A856-B6593DDACEEF}" type="pres">
      <dgm:prSet presAssocID="{02B4A81C-76B4-42E9-A7E8-8C3C57633229}" presName="linear" presStyleCnt="0">
        <dgm:presLayoutVars>
          <dgm:animLvl val="lvl"/>
          <dgm:resizeHandles val="exact"/>
        </dgm:presLayoutVars>
      </dgm:prSet>
      <dgm:spPr/>
    </dgm:pt>
    <dgm:pt modelId="{0686AE5D-5B73-4900-A4C0-E87C9A9D9F7C}" type="pres">
      <dgm:prSet presAssocID="{F5F5B993-C4C9-4432-919C-618640A8D015}" presName="parentText" presStyleLbl="node1" presStyleIdx="0" presStyleCnt="2">
        <dgm:presLayoutVars>
          <dgm:chMax val="0"/>
          <dgm:bulletEnabled val="1"/>
        </dgm:presLayoutVars>
      </dgm:prSet>
      <dgm:spPr/>
    </dgm:pt>
    <dgm:pt modelId="{5D372458-2ED6-4BBF-BBFD-A4008E043EDD}" type="pres">
      <dgm:prSet presAssocID="{AE6A62A4-C5FF-4259-89D0-7BF58068D809}" presName="spacer" presStyleCnt="0"/>
      <dgm:spPr/>
    </dgm:pt>
    <dgm:pt modelId="{91D62CD5-9265-4788-9FF2-573F39477CBD}" type="pres">
      <dgm:prSet presAssocID="{53D7F713-B6D4-4562-8340-69885A69E0AD}" presName="parentText" presStyleLbl="node1" presStyleIdx="1" presStyleCnt="2">
        <dgm:presLayoutVars>
          <dgm:chMax val="0"/>
          <dgm:bulletEnabled val="1"/>
        </dgm:presLayoutVars>
      </dgm:prSet>
      <dgm:spPr/>
    </dgm:pt>
  </dgm:ptLst>
  <dgm:cxnLst>
    <dgm:cxn modelId="{AE84980A-9AEB-4F08-BD51-8ECACF6F34B7}" srcId="{02B4A81C-76B4-42E9-A7E8-8C3C57633229}" destId="{53D7F713-B6D4-4562-8340-69885A69E0AD}" srcOrd="1" destOrd="0" parTransId="{E12B7A80-317C-4911-96F9-A9531C490405}" sibTransId="{00CC412C-517A-42F1-A1CD-7EBBB5E6B588}"/>
    <dgm:cxn modelId="{8E07EA34-DA33-465C-975C-78263DC48D4C}" type="presOf" srcId="{F5F5B993-C4C9-4432-919C-618640A8D015}" destId="{0686AE5D-5B73-4900-A4C0-E87C9A9D9F7C}" srcOrd="0" destOrd="0" presId="urn:microsoft.com/office/officeart/2005/8/layout/vList2"/>
    <dgm:cxn modelId="{BF03093F-8826-43D2-8224-B924DD6F7F02}" type="presOf" srcId="{53D7F713-B6D4-4562-8340-69885A69E0AD}" destId="{91D62CD5-9265-4788-9FF2-573F39477CBD}" srcOrd="0" destOrd="0" presId="urn:microsoft.com/office/officeart/2005/8/layout/vList2"/>
    <dgm:cxn modelId="{3D2A6951-1170-4036-B70A-3AF04647B550}" srcId="{02B4A81C-76B4-42E9-A7E8-8C3C57633229}" destId="{F5F5B993-C4C9-4432-919C-618640A8D015}" srcOrd="0" destOrd="0" parTransId="{9AD74A14-8CC1-4538-B3C6-3A1E217ED733}" sibTransId="{AE6A62A4-C5FF-4259-89D0-7BF58068D809}"/>
    <dgm:cxn modelId="{304A8993-4C4F-4C71-9E94-0CB299ECD729}" type="presOf" srcId="{02B4A81C-76B4-42E9-A7E8-8C3C57633229}" destId="{8F3B8223-9008-4DA2-A856-B6593DDACEEF}" srcOrd="0" destOrd="0" presId="urn:microsoft.com/office/officeart/2005/8/layout/vList2"/>
    <dgm:cxn modelId="{86082E78-EC82-4FFD-8B71-FCEC151484C0}" type="presParOf" srcId="{8F3B8223-9008-4DA2-A856-B6593DDACEEF}" destId="{0686AE5D-5B73-4900-A4C0-E87C9A9D9F7C}" srcOrd="0" destOrd="0" presId="urn:microsoft.com/office/officeart/2005/8/layout/vList2"/>
    <dgm:cxn modelId="{2AAF336B-2954-4E0D-8454-ED4AA922E0C4}" type="presParOf" srcId="{8F3B8223-9008-4DA2-A856-B6593DDACEEF}" destId="{5D372458-2ED6-4BBF-BBFD-A4008E043EDD}" srcOrd="1" destOrd="0" presId="urn:microsoft.com/office/officeart/2005/8/layout/vList2"/>
    <dgm:cxn modelId="{FA8E3DD0-62CD-404B-A47F-72399CAFD423}" type="presParOf" srcId="{8F3B8223-9008-4DA2-A856-B6593DDACEEF}" destId="{91D62CD5-9265-4788-9FF2-573F39477C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A13947-8CA6-4E44-AB8C-84CBEF0633C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586B905-5774-484F-9A64-2293494EA019}">
      <dgm:prSet/>
      <dgm:spPr/>
      <dgm:t>
        <a:bodyPr/>
        <a:lstStyle/>
        <a:p>
          <a:pPr algn="l"/>
          <a:r>
            <a:rPr lang="en-US" b="0" i="0" dirty="0">
              <a:latin typeface="Times New Roman" panose="02020603050405020304" pitchFamily="18" charset="0"/>
              <a:cs typeface="Times New Roman" panose="02020603050405020304" pitchFamily="18" charset="0"/>
            </a:rPr>
            <a:t>a) Topology defines the structure of the network of how all the components are interconnected to each other. </a:t>
          </a:r>
        </a:p>
        <a:p>
          <a:pPr algn="l"/>
          <a:r>
            <a:rPr lang="en-US" dirty="0">
              <a:latin typeface="Times New Roman" panose="02020603050405020304" pitchFamily="18" charset="0"/>
              <a:cs typeface="Times New Roman" panose="02020603050405020304" pitchFamily="18" charset="0"/>
            </a:rPr>
            <a:t>b) Each </a:t>
          </a:r>
          <a:r>
            <a:rPr lang="en-US" spc="-5" dirty="0">
              <a:latin typeface="Times New Roman" panose="02020603050405020304" pitchFamily="18" charset="0"/>
              <a:cs typeface="Times New Roman" panose="02020603050405020304" pitchFamily="18" charset="0"/>
            </a:rPr>
            <a:t>topology is suited </a:t>
          </a:r>
          <a:r>
            <a:rPr lang="en-US" dirty="0">
              <a:latin typeface="Times New Roman" panose="02020603050405020304" pitchFamily="18" charset="0"/>
              <a:cs typeface="Times New Roman" panose="02020603050405020304" pitchFamily="18" charset="0"/>
            </a:rPr>
            <a:t>to </a:t>
          </a:r>
          <a:r>
            <a:rPr lang="en-US" spc="-5" dirty="0">
              <a:latin typeface="Times New Roman" panose="02020603050405020304" pitchFamily="18" charset="0"/>
              <a:cs typeface="Times New Roman" panose="02020603050405020304" pitchFamily="18" charset="0"/>
            </a:rPr>
            <a:t>specific tasks </a:t>
          </a:r>
          <a:r>
            <a:rPr lang="en-US" dirty="0">
              <a:latin typeface="Times New Roman" panose="02020603050405020304" pitchFamily="18" charset="0"/>
              <a:cs typeface="Times New Roman" panose="02020603050405020304" pitchFamily="18" charset="0"/>
            </a:rPr>
            <a:t>and </a:t>
          </a:r>
          <a:r>
            <a:rPr lang="en-US" spc="-5" dirty="0">
              <a:latin typeface="Times New Roman" panose="02020603050405020304" pitchFamily="18" charset="0"/>
              <a:cs typeface="Times New Roman" panose="02020603050405020304" pitchFamily="18" charset="0"/>
            </a:rPr>
            <a:t>has its </a:t>
          </a:r>
          <a:r>
            <a:rPr lang="en-US" dirty="0">
              <a:latin typeface="Times New Roman" panose="02020603050405020304" pitchFamily="18" charset="0"/>
              <a:cs typeface="Times New Roman" panose="02020603050405020304" pitchFamily="18" charset="0"/>
            </a:rPr>
            <a:t>own  advantages and</a:t>
          </a:r>
          <a:r>
            <a:rPr lang="en-US" spc="-5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disadvantages.</a:t>
          </a:r>
        </a:p>
        <a:p>
          <a:pPr algn="l">
            <a:buFont typeface="Wingdings"/>
            <a:buChar char=""/>
          </a:pPr>
          <a:r>
            <a:rPr lang="en-US" dirty="0">
              <a:latin typeface="Times New Roman" panose="02020603050405020304" pitchFamily="18" charset="0"/>
              <a:cs typeface="Times New Roman" panose="02020603050405020304" pitchFamily="18" charset="0"/>
            </a:rPr>
            <a:t>c) The </a:t>
          </a:r>
          <a:r>
            <a:rPr lang="en-US" spc="-5" dirty="0">
              <a:latin typeface="Times New Roman" panose="02020603050405020304" pitchFamily="18" charset="0"/>
              <a:cs typeface="Times New Roman" panose="02020603050405020304" pitchFamily="18" charset="0"/>
            </a:rPr>
            <a:t>choice </a:t>
          </a:r>
          <a:r>
            <a:rPr lang="en-US" dirty="0">
              <a:latin typeface="Times New Roman" panose="02020603050405020304" pitchFamily="18" charset="0"/>
              <a:cs typeface="Times New Roman" panose="02020603050405020304" pitchFamily="18" charset="0"/>
            </a:rPr>
            <a:t>of topology </a:t>
          </a:r>
          <a:r>
            <a:rPr lang="en-US" spc="-5" dirty="0">
              <a:latin typeface="Times New Roman" panose="02020603050405020304" pitchFamily="18" charset="0"/>
              <a:cs typeface="Times New Roman" panose="02020603050405020304" pitchFamily="18" charset="0"/>
            </a:rPr>
            <a:t>is dependent </a:t>
          </a:r>
          <a:r>
            <a:rPr lang="en-US" dirty="0">
              <a:latin typeface="Times New Roman" panose="02020603050405020304" pitchFamily="18" charset="0"/>
              <a:cs typeface="Times New Roman" panose="02020603050405020304" pitchFamily="18" charset="0"/>
            </a:rPr>
            <a:t>upon </a:t>
          </a:r>
          <a:r>
            <a:rPr lang="en-US" spc="-5" dirty="0">
              <a:latin typeface="Times New Roman" panose="02020603050405020304" pitchFamily="18" charset="0"/>
              <a:cs typeface="Times New Roman" panose="02020603050405020304" pitchFamily="18" charset="0"/>
            </a:rPr>
            <a:t>type </a:t>
          </a:r>
          <a:r>
            <a:rPr lang="en-US" dirty="0">
              <a:latin typeface="Times New Roman" panose="02020603050405020304" pitchFamily="18" charset="0"/>
              <a:cs typeface="Times New Roman" panose="02020603050405020304" pitchFamily="18" charset="0"/>
            </a:rPr>
            <a:t>and </a:t>
          </a:r>
          <a:r>
            <a:rPr lang="en-US" spc="-5" dirty="0">
              <a:latin typeface="Times New Roman" panose="02020603050405020304" pitchFamily="18" charset="0"/>
              <a:cs typeface="Times New Roman" panose="02020603050405020304" pitchFamily="18" charset="0"/>
            </a:rPr>
            <a:t>number </a:t>
          </a:r>
          <a:r>
            <a:rPr lang="en-US" dirty="0">
              <a:latin typeface="Times New Roman" panose="02020603050405020304" pitchFamily="18" charset="0"/>
              <a:cs typeface="Times New Roman" panose="02020603050405020304" pitchFamily="18" charset="0"/>
            </a:rPr>
            <a:t>of  </a:t>
          </a:r>
          <a:r>
            <a:rPr lang="en-US" spc="-5" dirty="0">
              <a:latin typeface="Times New Roman" panose="02020603050405020304" pitchFamily="18" charset="0"/>
              <a:cs typeface="Times New Roman" panose="02020603050405020304" pitchFamily="18" charset="0"/>
            </a:rPr>
            <a:t>equipment</a:t>
          </a:r>
          <a:r>
            <a:rPr lang="en-US" spc="3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being</a:t>
          </a:r>
          <a:r>
            <a:rPr lang="en-US" spc="3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a:t>
          </a:r>
          <a:r>
            <a:rPr lang="en-US" spc="3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rate</a:t>
          </a:r>
          <a:r>
            <a:rPr lang="en-US" spc="3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a:t>
          </a:r>
          <a:r>
            <a:rPr lang="en-US" spc="30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data transfer required, response </a:t>
          </a:r>
          <a:r>
            <a:rPr lang="en-US" spc="-5" dirty="0">
              <a:latin typeface="Times New Roman" panose="02020603050405020304" pitchFamily="18" charset="0"/>
              <a:cs typeface="Times New Roman" panose="02020603050405020304" pitchFamily="18" charset="0"/>
            </a:rPr>
            <a:t>time, </a:t>
          </a:r>
          <a:r>
            <a:rPr lang="en-US" dirty="0">
              <a:latin typeface="Times New Roman" panose="02020603050405020304" pitchFamily="18" charset="0"/>
              <a:cs typeface="Times New Roman" panose="02020603050405020304" pitchFamily="18" charset="0"/>
            </a:rPr>
            <a:t>and</a:t>
          </a:r>
          <a:r>
            <a:rPr lang="en-US" spc="-7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cost.</a:t>
          </a:r>
        </a:p>
        <a:p>
          <a:pPr algn="l">
            <a:buFont typeface="Wingdings"/>
            <a:buChar char=""/>
          </a:pPr>
          <a:r>
            <a:rPr lang="en-US" b="0" i="0" dirty="0">
              <a:latin typeface="Times New Roman" panose="02020603050405020304" pitchFamily="18" charset="0"/>
              <a:cs typeface="Times New Roman" panose="02020603050405020304" pitchFamily="18" charset="0"/>
            </a:rPr>
            <a:t>There are two types of topology: </a:t>
          </a:r>
        </a:p>
        <a:p>
          <a:pPr algn="l"/>
          <a:r>
            <a:rPr lang="en-US" b="0" i="0" dirty="0">
              <a:latin typeface="Times New Roman" panose="02020603050405020304" pitchFamily="18" charset="0"/>
              <a:cs typeface="Times New Roman" panose="02020603050405020304" pitchFamily="18" charset="0"/>
            </a:rPr>
            <a:t>1. physical topology</a:t>
          </a:r>
        </a:p>
        <a:p>
          <a:pPr algn="l"/>
          <a:r>
            <a:rPr lang="en-US" b="0" i="0" dirty="0">
              <a:latin typeface="Times New Roman" panose="02020603050405020304" pitchFamily="18" charset="0"/>
              <a:cs typeface="Times New Roman" panose="02020603050405020304" pitchFamily="18" charset="0"/>
            </a:rPr>
            <a:t>2. logical topology.</a:t>
          </a:r>
        </a:p>
        <a:p>
          <a:pPr algn="ctr">
            <a:buFont typeface="Wingdings"/>
            <a:buChar char=""/>
          </a:pPr>
          <a:endParaRPr lang="en-US" b="0" i="0" dirty="0">
            <a:latin typeface="Times New Roman" panose="02020603050405020304" pitchFamily="18" charset="0"/>
            <a:cs typeface="Times New Roman" panose="02020603050405020304" pitchFamily="18" charset="0"/>
          </a:endParaRPr>
        </a:p>
      </dgm:t>
    </dgm:pt>
    <dgm:pt modelId="{124A3ED8-59FA-405B-B164-865B3F38980C}" type="parTrans" cxnId="{86B83888-7739-4A6E-8DE3-40CE53BD4801}">
      <dgm:prSet/>
      <dgm:spPr/>
      <dgm:t>
        <a:bodyPr/>
        <a:lstStyle/>
        <a:p>
          <a:endParaRPr lang="en-US"/>
        </a:p>
      </dgm:t>
    </dgm:pt>
    <dgm:pt modelId="{AC4C954A-0D60-4ABA-B48F-5D2D165E5407}" type="sibTrans" cxnId="{86B83888-7739-4A6E-8DE3-40CE53BD4801}">
      <dgm:prSet/>
      <dgm:spPr/>
      <dgm:t>
        <a:bodyPr/>
        <a:lstStyle/>
        <a:p>
          <a:endParaRPr lang="en-US"/>
        </a:p>
      </dgm:t>
    </dgm:pt>
    <dgm:pt modelId="{C69AC7C6-7427-4E25-8346-6D373C4CBAA9}" type="pres">
      <dgm:prSet presAssocID="{68A13947-8CA6-4E44-AB8C-84CBEF0633CA}" presName="diagram" presStyleCnt="0">
        <dgm:presLayoutVars>
          <dgm:dir/>
          <dgm:resizeHandles val="exact"/>
        </dgm:presLayoutVars>
      </dgm:prSet>
      <dgm:spPr/>
    </dgm:pt>
    <dgm:pt modelId="{F5F877A6-6E85-4C3F-93EE-84C6EA8B1200}" type="pres">
      <dgm:prSet presAssocID="{F586B905-5774-484F-9A64-2293494EA019}" presName="node" presStyleLbl="node1" presStyleIdx="0" presStyleCnt="1" custScaleX="136291">
        <dgm:presLayoutVars>
          <dgm:bulletEnabled val="1"/>
        </dgm:presLayoutVars>
      </dgm:prSet>
      <dgm:spPr/>
    </dgm:pt>
  </dgm:ptLst>
  <dgm:cxnLst>
    <dgm:cxn modelId="{62F88F1F-DD70-477C-B5F5-D0CCA3EA4EA5}" type="presOf" srcId="{68A13947-8CA6-4E44-AB8C-84CBEF0633CA}" destId="{C69AC7C6-7427-4E25-8346-6D373C4CBAA9}" srcOrd="0" destOrd="0" presId="urn:microsoft.com/office/officeart/2005/8/layout/default"/>
    <dgm:cxn modelId="{86B83888-7739-4A6E-8DE3-40CE53BD4801}" srcId="{68A13947-8CA6-4E44-AB8C-84CBEF0633CA}" destId="{F586B905-5774-484F-9A64-2293494EA019}" srcOrd="0" destOrd="0" parTransId="{124A3ED8-59FA-405B-B164-865B3F38980C}" sibTransId="{AC4C954A-0D60-4ABA-B48F-5D2D165E5407}"/>
    <dgm:cxn modelId="{5628D0CF-3E4F-4554-A6B7-DEB1BC3AE434}" type="presOf" srcId="{F586B905-5774-484F-9A64-2293494EA019}" destId="{F5F877A6-6E85-4C3F-93EE-84C6EA8B1200}" srcOrd="0" destOrd="0" presId="urn:microsoft.com/office/officeart/2005/8/layout/default"/>
    <dgm:cxn modelId="{A585242E-F58C-4897-8B63-94083738F654}" type="presParOf" srcId="{C69AC7C6-7427-4E25-8346-6D373C4CBAA9}" destId="{F5F877A6-6E85-4C3F-93EE-84C6EA8B1200}"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C6057-F279-4992-9044-D4A1EB70BF73}">
      <dsp:nvSpPr>
        <dsp:cNvPr id="0" name=""/>
        <dsp:cNvSpPr/>
      </dsp:nvSpPr>
      <dsp:spPr>
        <a:xfrm>
          <a:off x="0" y="51868"/>
          <a:ext cx="10171430" cy="1474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E065E-C57F-436D-AA4D-91A42B2FFBD4}">
      <dsp:nvSpPr>
        <dsp:cNvPr id="0" name=""/>
        <dsp:cNvSpPr/>
      </dsp:nvSpPr>
      <dsp:spPr>
        <a:xfrm>
          <a:off x="446138" y="336144"/>
          <a:ext cx="811954" cy="81116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D7141-23D4-43A1-BA2F-A84531E00C07}">
      <dsp:nvSpPr>
        <dsp:cNvPr id="0" name=""/>
        <dsp:cNvSpPr/>
      </dsp:nvSpPr>
      <dsp:spPr>
        <a:xfrm>
          <a:off x="1704232" y="4305"/>
          <a:ext cx="8377672" cy="1476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40" tIns="156240" rIns="156240" bIns="156240"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A network is a set of devices connected by a media link.</a:t>
          </a:r>
        </a:p>
      </dsp:txBody>
      <dsp:txXfrm>
        <a:off x="1704232" y="4305"/>
        <a:ext cx="8377672" cy="1476280"/>
      </dsp:txXfrm>
    </dsp:sp>
    <dsp:sp modelId="{C69CDF2E-23E1-4364-AC0B-FCF53C2CB9C2}">
      <dsp:nvSpPr>
        <dsp:cNvPr id="0" name=""/>
        <dsp:cNvSpPr/>
      </dsp:nvSpPr>
      <dsp:spPr>
        <a:xfrm>
          <a:off x="0" y="1827946"/>
          <a:ext cx="10171430" cy="1474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8BBEC-4774-48A1-B2CC-CAA25AD529A6}">
      <dsp:nvSpPr>
        <dsp:cNvPr id="0" name=""/>
        <dsp:cNvSpPr/>
      </dsp:nvSpPr>
      <dsp:spPr>
        <a:xfrm>
          <a:off x="446138" y="2159785"/>
          <a:ext cx="811954" cy="81116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558F72-27F4-46AF-AFD0-F49322041400}">
      <dsp:nvSpPr>
        <dsp:cNvPr id="0" name=""/>
        <dsp:cNvSpPr/>
      </dsp:nvSpPr>
      <dsp:spPr>
        <a:xfrm>
          <a:off x="1704232" y="1827946"/>
          <a:ext cx="8377672" cy="1476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40" tIns="156240" rIns="156240" bIns="156240" numCol="1" spcCol="1270" anchor="ctr" anchorCtr="0">
          <a:noAutofit/>
        </a:bodyPr>
        <a:lstStyle/>
        <a:p>
          <a:pPr marL="0" lvl="0" indent="0" algn="just" defTabSz="977900">
            <a:lnSpc>
              <a:spcPct val="100000"/>
            </a:lnSpc>
            <a:spcBef>
              <a:spcPct val="0"/>
            </a:spcBef>
            <a:spcAft>
              <a:spcPct val="35000"/>
            </a:spcAft>
            <a:buNone/>
          </a:pPr>
          <a:r>
            <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Devices often referred to as nodes can</a:t>
          </a:r>
          <a:r>
            <a:rPr lang="en-US" sz="1800" kern="1200" dirty="0"/>
            <a:t> </a:t>
          </a:r>
          <a:r>
            <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be a computer, printer, or  any other devices capable of sending/ receiving data.</a:t>
          </a:r>
        </a:p>
      </dsp:txBody>
      <dsp:txXfrm>
        <a:off x="1704232" y="1827946"/>
        <a:ext cx="8377672" cy="1476280"/>
      </dsp:txXfrm>
    </dsp:sp>
    <dsp:sp modelId="{6E65E964-767B-4716-AB4A-B8B380A71C0F}">
      <dsp:nvSpPr>
        <dsp:cNvPr id="0" name=""/>
        <dsp:cNvSpPr/>
      </dsp:nvSpPr>
      <dsp:spPr>
        <a:xfrm>
          <a:off x="0" y="3651587"/>
          <a:ext cx="10171430" cy="1474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F7ADE-FAE7-4311-9522-1A73C4CA7522}">
      <dsp:nvSpPr>
        <dsp:cNvPr id="0" name=""/>
        <dsp:cNvSpPr/>
      </dsp:nvSpPr>
      <dsp:spPr>
        <a:xfrm>
          <a:off x="446574" y="3983426"/>
          <a:ext cx="811954" cy="81116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D75C3-6CB8-4C8D-80E5-1905BFFAEFBA}">
      <dsp:nvSpPr>
        <dsp:cNvPr id="0" name=""/>
        <dsp:cNvSpPr/>
      </dsp:nvSpPr>
      <dsp:spPr>
        <a:xfrm>
          <a:off x="1705104" y="3651587"/>
          <a:ext cx="8377672" cy="1476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40" tIns="156240" rIns="156240" bIns="156240" numCol="1" spcCol="1270" anchor="ctr" anchorCtr="0">
          <a:noAutofit/>
        </a:bodyPr>
        <a:lstStyle/>
        <a:p>
          <a:pPr marL="0" lvl="0" indent="0" algn="just" defTabSz="800100">
            <a:lnSpc>
              <a:spcPct val="100000"/>
            </a:lnSpc>
            <a:spcBef>
              <a:spcPct val="0"/>
            </a:spcBef>
            <a:spcAft>
              <a:spcPct val="35000"/>
            </a:spcAft>
            <a:buNone/>
          </a:pPr>
          <a:r>
            <a:rPr lang="en-IN" sz="1800" kern="1200" dirty="0"/>
            <a:t>A </a:t>
          </a:r>
          <a:r>
            <a:rPr lang="en-IN"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computer network, often simply referred to as a network, is a collection of computers and devices interconnected by communications channels that facilitate communications and allows sharing of resources and information among interconnected devices.</a:t>
          </a:r>
          <a:endParaRPr lang="en-US" sz="22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endParaRPr>
        </a:p>
      </dsp:txBody>
      <dsp:txXfrm>
        <a:off x="1705104" y="3651587"/>
        <a:ext cx="8377672" cy="1476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040E7-5C90-4A76-AD4A-88A974302CEA}">
      <dsp:nvSpPr>
        <dsp:cNvPr id="0" name=""/>
        <dsp:cNvSpPr/>
      </dsp:nvSpPr>
      <dsp:spPr>
        <a:xfrm>
          <a:off x="0" y="77823"/>
          <a:ext cx="6737350"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Advantages of a Star Topology</a:t>
          </a:r>
        </a:p>
      </dsp:txBody>
      <dsp:txXfrm>
        <a:off x="28100" y="105923"/>
        <a:ext cx="6681150" cy="519439"/>
      </dsp:txXfrm>
    </dsp:sp>
    <dsp:sp modelId="{5E2CECF5-1954-40E9-AA67-D73BE363F71D}">
      <dsp:nvSpPr>
        <dsp:cNvPr id="0" name=""/>
        <dsp:cNvSpPr/>
      </dsp:nvSpPr>
      <dsp:spPr>
        <a:xfrm>
          <a:off x="0" y="653463"/>
          <a:ext cx="6737350"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91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Easy to install and wire.</a:t>
          </a:r>
        </a:p>
        <a:p>
          <a:pPr marL="171450" lvl="1" indent="-171450" algn="l" defTabSz="844550">
            <a:lnSpc>
              <a:spcPct val="90000"/>
            </a:lnSpc>
            <a:spcBef>
              <a:spcPct val="0"/>
            </a:spcBef>
            <a:spcAft>
              <a:spcPct val="20000"/>
            </a:spcAft>
            <a:buChar char="•"/>
          </a:pPr>
          <a:r>
            <a:rPr lang="en-US" sz="1900" kern="1200"/>
            <a:t>No disruptions to the network when connecting or  removing devices.</a:t>
          </a:r>
        </a:p>
        <a:p>
          <a:pPr marL="171450" lvl="1" indent="-171450" algn="l" defTabSz="844550">
            <a:lnSpc>
              <a:spcPct val="90000"/>
            </a:lnSpc>
            <a:spcBef>
              <a:spcPct val="0"/>
            </a:spcBef>
            <a:spcAft>
              <a:spcPct val="20000"/>
            </a:spcAft>
            <a:buChar char="•"/>
          </a:pPr>
          <a:r>
            <a:rPr lang="en-US" sz="1900" kern="1200"/>
            <a:t>Easy to detect faults and to remove parts.</a:t>
          </a:r>
        </a:p>
        <a:p>
          <a:pPr marL="171450" lvl="1" indent="-171450" algn="l" defTabSz="844550">
            <a:lnSpc>
              <a:spcPct val="90000"/>
            </a:lnSpc>
            <a:spcBef>
              <a:spcPct val="0"/>
            </a:spcBef>
            <a:spcAft>
              <a:spcPct val="20000"/>
            </a:spcAft>
            <a:buChar char="•"/>
          </a:pPr>
          <a:r>
            <a:rPr lang="en-US" sz="1900" kern="1200"/>
            <a:t>less expensive than a mesh topology.</a:t>
          </a:r>
        </a:p>
      </dsp:txBody>
      <dsp:txXfrm>
        <a:off x="0" y="653463"/>
        <a:ext cx="6737350" cy="1564920"/>
      </dsp:txXfrm>
    </dsp:sp>
    <dsp:sp modelId="{CEAE7209-356C-4B7B-8697-40FFF52E3851}">
      <dsp:nvSpPr>
        <dsp:cNvPr id="0" name=""/>
        <dsp:cNvSpPr/>
      </dsp:nvSpPr>
      <dsp:spPr>
        <a:xfrm>
          <a:off x="0" y="2218383"/>
          <a:ext cx="6737350"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Disadvantages of a Star Topology</a:t>
          </a:r>
        </a:p>
      </dsp:txBody>
      <dsp:txXfrm>
        <a:off x="28100" y="2246483"/>
        <a:ext cx="6681150" cy="519439"/>
      </dsp:txXfrm>
    </dsp:sp>
    <dsp:sp modelId="{B4336F38-0BA0-403A-9595-02AF35F93764}">
      <dsp:nvSpPr>
        <dsp:cNvPr id="0" name=""/>
        <dsp:cNvSpPr/>
      </dsp:nvSpPr>
      <dsp:spPr>
        <a:xfrm>
          <a:off x="0" y="2794023"/>
          <a:ext cx="673735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91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Requires more cable.</a:t>
          </a:r>
        </a:p>
        <a:p>
          <a:pPr marL="171450" lvl="1" indent="-171450" algn="l" defTabSz="844550">
            <a:lnSpc>
              <a:spcPct val="90000"/>
            </a:lnSpc>
            <a:spcBef>
              <a:spcPct val="0"/>
            </a:spcBef>
            <a:spcAft>
              <a:spcPct val="20000"/>
            </a:spcAft>
            <a:buChar char="•"/>
          </a:pPr>
          <a:r>
            <a:rPr lang="en-US" sz="1900" kern="1200" dirty="0"/>
            <a:t>If the hub or switch fails, nodes  attached are disabled.</a:t>
          </a:r>
        </a:p>
        <a:p>
          <a:pPr marL="171450" lvl="1" indent="-171450" algn="l" defTabSz="844550">
            <a:lnSpc>
              <a:spcPct val="90000"/>
            </a:lnSpc>
            <a:spcBef>
              <a:spcPct val="0"/>
            </a:spcBef>
            <a:spcAft>
              <a:spcPct val="20000"/>
            </a:spcAft>
            <a:buChar char="•"/>
          </a:pPr>
          <a:r>
            <a:rPr lang="en-US" sz="1900" kern="1200" dirty="0"/>
            <a:t>More expensive than linear bus topologies  because of the cost of the hubs.</a:t>
          </a:r>
        </a:p>
      </dsp:txBody>
      <dsp:txXfrm>
        <a:off x="0" y="2794023"/>
        <a:ext cx="6737350" cy="1242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44F66-16B8-4E64-828A-2A2BAC7D67F3}">
      <dsp:nvSpPr>
        <dsp:cNvPr id="0" name=""/>
        <dsp:cNvSpPr/>
      </dsp:nvSpPr>
      <dsp:spPr>
        <a:xfrm>
          <a:off x="0" y="2024"/>
          <a:ext cx="11049000" cy="1025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8CAC1D-0146-44DD-91F8-B4910431679A}">
      <dsp:nvSpPr>
        <dsp:cNvPr id="0" name=""/>
        <dsp:cNvSpPr/>
      </dsp:nvSpPr>
      <dsp:spPr>
        <a:xfrm>
          <a:off x="310317" y="232838"/>
          <a:ext cx="564213" cy="564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661E4-6864-4AC1-B8DD-E149038CA796}">
      <dsp:nvSpPr>
        <dsp:cNvPr id="0" name=""/>
        <dsp:cNvSpPr/>
      </dsp:nvSpPr>
      <dsp:spPr>
        <a:xfrm>
          <a:off x="1184848" y="2024"/>
          <a:ext cx="986415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89000">
            <a:lnSpc>
              <a:spcPct val="10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In a ring topology, each device has a dedicated point-to-point connection with only the two devices on either side of it. </a:t>
          </a:r>
        </a:p>
      </dsp:txBody>
      <dsp:txXfrm>
        <a:off x="1184848" y="2024"/>
        <a:ext cx="9864151" cy="1025842"/>
      </dsp:txXfrm>
    </dsp:sp>
    <dsp:sp modelId="{8A7CF835-2A30-4967-88FF-0BE4A06E7847}">
      <dsp:nvSpPr>
        <dsp:cNvPr id="0" name=""/>
        <dsp:cNvSpPr/>
      </dsp:nvSpPr>
      <dsp:spPr>
        <a:xfrm>
          <a:off x="0" y="1284327"/>
          <a:ext cx="11049000" cy="1025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7F188-44E6-4BC1-A613-136F17815D37}">
      <dsp:nvSpPr>
        <dsp:cNvPr id="0" name=""/>
        <dsp:cNvSpPr/>
      </dsp:nvSpPr>
      <dsp:spPr>
        <a:xfrm>
          <a:off x="310317" y="1515141"/>
          <a:ext cx="564213" cy="564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E492EA-4D29-4204-A210-A741CA1B14FB}">
      <dsp:nvSpPr>
        <dsp:cNvPr id="0" name=""/>
        <dsp:cNvSpPr/>
      </dsp:nvSpPr>
      <dsp:spPr>
        <a:xfrm>
          <a:off x="1184848" y="1284327"/>
          <a:ext cx="986415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89000">
            <a:lnSpc>
              <a:spcPct val="10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A signal is passed along the ring in one direction, from device to device, until it reaches its destination. </a:t>
          </a:r>
        </a:p>
      </dsp:txBody>
      <dsp:txXfrm>
        <a:off x="1184848" y="1284327"/>
        <a:ext cx="9864151" cy="1025842"/>
      </dsp:txXfrm>
    </dsp:sp>
    <dsp:sp modelId="{BDD7CEE3-43BE-4B48-9FD8-8C3FCB514481}">
      <dsp:nvSpPr>
        <dsp:cNvPr id="0" name=""/>
        <dsp:cNvSpPr/>
      </dsp:nvSpPr>
      <dsp:spPr>
        <a:xfrm>
          <a:off x="0" y="2566630"/>
          <a:ext cx="11049000" cy="1025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03F6F0-3A08-4DFA-A324-E1E936D56163}">
      <dsp:nvSpPr>
        <dsp:cNvPr id="0" name=""/>
        <dsp:cNvSpPr/>
      </dsp:nvSpPr>
      <dsp:spPr>
        <a:xfrm>
          <a:off x="310317" y="2797444"/>
          <a:ext cx="564213" cy="564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1CA19B-5156-4848-AFF7-7D8CAC667B33}">
      <dsp:nvSpPr>
        <dsp:cNvPr id="0" name=""/>
        <dsp:cNvSpPr/>
      </dsp:nvSpPr>
      <dsp:spPr>
        <a:xfrm>
          <a:off x="1184848" y="2566630"/>
          <a:ext cx="986415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Each device in the ring incorporates a repeater. </a:t>
          </a:r>
        </a:p>
      </dsp:txBody>
      <dsp:txXfrm>
        <a:off x="1184848" y="2566630"/>
        <a:ext cx="9864151" cy="1025842"/>
      </dsp:txXfrm>
    </dsp:sp>
    <dsp:sp modelId="{8D9A1736-CCE0-4A6E-B2EE-66D68AF6C0C2}">
      <dsp:nvSpPr>
        <dsp:cNvPr id="0" name=""/>
        <dsp:cNvSpPr/>
      </dsp:nvSpPr>
      <dsp:spPr>
        <a:xfrm>
          <a:off x="0" y="3848933"/>
          <a:ext cx="11049000" cy="1025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912B81-1138-4043-8830-78DD86227D2A}">
      <dsp:nvSpPr>
        <dsp:cNvPr id="0" name=""/>
        <dsp:cNvSpPr/>
      </dsp:nvSpPr>
      <dsp:spPr>
        <a:xfrm>
          <a:off x="310317" y="4079748"/>
          <a:ext cx="564213" cy="564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FEF98-B970-4F16-9BBC-3DCA0EBD658D}">
      <dsp:nvSpPr>
        <dsp:cNvPr id="0" name=""/>
        <dsp:cNvSpPr/>
      </dsp:nvSpPr>
      <dsp:spPr>
        <a:xfrm>
          <a:off x="1184848" y="3848933"/>
          <a:ext cx="9864151" cy="1025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68" tIns="108568" rIns="108568" bIns="108568" numCol="1" spcCol="1270" anchor="ctr" anchorCtr="0">
          <a:noAutofit/>
        </a:bodyPr>
        <a:lstStyle/>
        <a:p>
          <a:pPr marL="0" lvl="0" indent="0" algn="l" defTabSz="889000">
            <a:lnSpc>
              <a:spcPct val="100000"/>
            </a:lnSpc>
            <a:spcBef>
              <a:spcPct val="0"/>
            </a:spcBef>
            <a:spcAft>
              <a:spcPct val="35000"/>
            </a:spcAft>
            <a:buNone/>
          </a:pPr>
          <a:r>
            <a:rPr lang="en-US" sz="2000" kern="1200"/>
            <a:t>Today, the need for higher-speed LANs has made this topology less popular. </a:t>
          </a:r>
        </a:p>
      </dsp:txBody>
      <dsp:txXfrm>
        <a:off x="1184848" y="3848933"/>
        <a:ext cx="9864151" cy="10258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23D86-D83F-4645-9D2B-216DBFA6D480}">
      <dsp:nvSpPr>
        <dsp:cNvPr id="0" name=""/>
        <dsp:cNvSpPr/>
      </dsp:nvSpPr>
      <dsp:spPr>
        <a:xfrm>
          <a:off x="0" y="147794"/>
          <a:ext cx="10134599" cy="5276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Advantages of a Ring Topology</a:t>
          </a:r>
          <a:endParaRPr lang="en-US" sz="2200" kern="1200" dirty="0"/>
        </a:p>
      </dsp:txBody>
      <dsp:txXfrm>
        <a:off x="25759" y="173553"/>
        <a:ext cx="10083081" cy="476152"/>
      </dsp:txXfrm>
    </dsp:sp>
    <dsp:sp modelId="{19FFE36D-AAF6-4FD2-94DB-58704189B73A}">
      <dsp:nvSpPr>
        <dsp:cNvPr id="0" name=""/>
        <dsp:cNvSpPr/>
      </dsp:nvSpPr>
      <dsp:spPr>
        <a:xfrm>
          <a:off x="0" y="675464"/>
          <a:ext cx="1013459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774" tIns="27940" rIns="156464" bIns="27940" numCol="1" spcCol="1270" anchor="t" anchorCtr="0">
          <a:noAutofit/>
        </a:bodyPr>
        <a:lstStyle/>
        <a:p>
          <a:pPr marL="171450" lvl="1" indent="-171450" algn="l" defTabSz="755650">
            <a:lnSpc>
              <a:spcPct val="150000"/>
            </a:lnSpc>
            <a:spcBef>
              <a:spcPct val="0"/>
            </a:spcBef>
            <a:spcAft>
              <a:spcPct val="20000"/>
            </a:spcAft>
            <a:buChar char="•"/>
          </a:pPr>
          <a:r>
            <a:rPr lang="en-US" sz="1700" kern="1200" dirty="0">
              <a:latin typeface="Times New Roman" panose="02020603050405020304" pitchFamily="18" charset="0"/>
              <a:cs typeface="Times New Roman" panose="02020603050405020304" pitchFamily="18" charset="0"/>
            </a:rPr>
            <a:t>A ring is relatively easy to install and reconfigure. Each device is  linked to only its immediate </a:t>
          </a:r>
          <a:r>
            <a:rPr lang="en-US" sz="1700" kern="1200" dirty="0" err="1">
              <a:latin typeface="Times New Roman" panose="02020603050405020304" pitchFamily="18" charset="0"/>
              <a:cs typeface="Times New Roman" panose="02020603050405020304" pitchFamily="18" charset="0"/>
            </a:rPr>
            <a:t>neighbours</a:t>
          </a:r>
          <a:r>
            <a:rPr lang="en-US" sz="1700" kern="1200" dirty="0">
              <a:latin typeface="Times New Roman" panose="02020603050405020304" pitchFamily="18" charset="0"/>
              <a:cs typeface="Times New Roman" panose="02020603050405020304" pitchFamily="18" charset="0"/>
            </a:rPr>
            <a:t>.</a:t>
          </a:r>
        </a:p>
        <a:p>
          <a:pPr marL="171450" lvl="1" indent="-171450" algn="l" defTabSz="755650">
            <a:lnSpc>
              <a:spcPct val="150000"/>
            </a:lnSpc>
            <a:spcBef>
              <a:spcPct val="0"/>
            </a:spcBef>
            <a:spcAft>
              <a:spcPct val="20000"/>
            </a:spcAft>
            <a:buChar char="•"/>
          </a:pPr>
          <a:r>
            <a:rPr lang="en-US" sz="1700" kern="1200" dirty="0">
              <a:latin typeface="Times New Roman" panose="02020603050405020304" pitchFamily="18" charset="0"/>
              <a:cs typeface="Times New Roman" panose="02020603050405020304" pitchFamily="18" charset="0"/>
            </a:rPr>
            <a:t>To add or delete a device requires changing only two connections.</a:t>
          </a:r>
        </a:p>
        <a:p>
          <a:pPr marL="171450" lvl="1" indent="-171450" algn="l" defTabSz="755650">
            <a:lnSpc>
              <a:spcPct val="150000"/>
            </a:lnSpc>
            <a:spcBef>
              <a:spcPct val="0"/>
            </a:spcBef>
            <a:spcAft>
              <a:spcPct val="20000"/>
            </a:spcAft>
            <a:buChar char="•"/>
          </a:pPr>
          <a:r>
            <a:rPr lang="en-US" sz="1700" kern="1200" dirty="0">
              <a:latin typeface="Times New Roman" panose="02020603050405020304" pitchFamily="18" charset="0"/>
              <a:cs typeface="Times New Roman" panose="02020603050405020304" pitchFamily="18" charset="0"/>
            </a:rPr>
            <a:t>Generally, in a ring, a signal is circulating at all times. If one  device does not receive a signal within a specified period, it can  issue an alarm. The alarm alerts the network operator to the  problem and its location.</a:t>
          </a:r>
        </a:p>
      </dsp:txBody>
      <dsp:txXfrm>
        <a:off x="0" y="675464"/>
        <a:ext cx="10134599" cy="1639440"/>
      </dsp:txXfrm>
    </dsp:sp>
    <dsp:sp modelId="{D1BB51B7-39C4-48B5-AC68-FF80B4F01D2A}">
      <dsp:nvSpPr>
        <dsp:cNvPr id="0" name=""/>
        <dsp:cNvSpPr/>
      </dsp:nvSpPr>
      <dsp:spPr>
        <a:xfrm>
          <a:off x="0" y="2314905"/>
          <a:ext cx="10134599" cy="5276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Disadvantages of a Ring Topology</a:t>
          </a:r>
        </a:p>
      </dsp:txBody>
      <dsp:txXfrm>
        <a:off x="25759" y="2340664"/>
        <a:ext cx="10083081" cy="476152"/>
      </dsp:txXfrm>
    </dsp:sp>
    <dsp:sp modelId="{AD7A203F-6BD0-4D87-A98C-B1AFFB9B0E84}">
      <dsp:nvSpPr>
        <dsp:cNvPr id="0" name=""/>
        <dsp:cNvSpPr/>
      </dsp:nvSpPr>
      <dsp:spPr>
        <a:xfrm>
          <a:off x="0" y="2905935"/>
          <a:ext cx="10134599" cy="5276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Unidirectional traffic</a:t>
          </a:r>
        </a:p>
      </dsp:txBody>
      <dsp:txXfrm>
        <a:off x="25759" y="2931694"/>
        <a:ext cx="10083081" cy="4761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C40CC-F7C1-47DD-B6E0-C144AD8241F3}">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1D8DD9-9393-4A3D-AC20-24980BEB26CF}">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cellular topology is applicable only in case of wireless media that does not require cable connection.</a:t>
          </a:r>
          <a:endParaRPr lang="en-US" sz="2400" kern="1200" dirty="0"/>
        </a:p>
      </dsp:txBody>
      <dsp:txXfrm>
        <a:off x="0" y="0"/>
        <a:ext cx="6797675" cy="1412477"/>
      </dsp:txXfrm>
    </dsp:sp>
    <dsp:sp modelId="{8A698559-0191-4AF0-A2AD-B115C15F32E6}">
      <dsp:nvSpPr>
        <dsp:cNvPr id="0" name=""/>
        <dsp:cNvSpPr/>
      </dsp:nvSpPr>
      <dsp:spPr>
        <a:xfrm>
          <a:off x="0" y="1412478"/>
          <a:ext cx="6797675" cy="0"/>
        </a:xfrm>
        <a:prstGeom prst="line">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B59095-A1EE-4291-8BFF-525D78452CDA}">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In wireless media, each point transmits in a certain geographical area called a cell.</a:t>
          </a:r>
          <a:endParaRPr lang="en-US" sz="2400" kern="1200" dirty="0"/>
        </a:p>
      </dsp:txBody>
      <dsp:txXfrm>
        <a:off x="0" y="1412477"/>
        <a:ext cx="6797675" cy="1412477"/>
      </dsp:txXfrm>
    </dsp:sp>
    <dsp:sp modelId="{47860182-DC7D-4733-B055-92D8050841B5}">
      <dsp:nvSpPr>
        <dsp:cNvPr id="0" name=""/>
        <dsp:cNvSpPr/>
      </dsp:nvSpPr>
      <dsp:spPr>
        <a:xfrm>
          <a:off x="0" y="2824956"/>
          <a:ext cx="6797675" cy="0"/>
        </a:xfrm>
        <a:prstGeom prst="line">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B34CC-6A79-4BBE-8E9D-D2381CD55161}">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Each cell represents a portion of the total network area.</a:t>
          </a:r>
          <a:endParaRPr lang="en-US" sz="2400" kern="1200" dirty="0"/>
        </a:p>
      </dsp:txBody>
      <dsp:txXfrm>
        <a:off x="0" y="2824955"/>
        <a:ext cx="6797675" cy="1412477"/>
      </dsp:txXfrm>
    </dsp:sp>
    <dsp:sp modelId="{1F5390B5-72C6-442C-B2FC-BD2856FAA0EF}">
      <dsp:nvSpPr>
        <dsp:cNvPr id="0" name=""/>
        <dsp:cNvSpPr/>
      </dsp:nvSpPr>
      <dsp:spPr>
        <a:xfrm>
          <a:off x="0" y="4237434"/>
          <a:ext cx="6797675"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4E6AE2-87C8-4C91-B861-17F5B8D82C15}">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Devices that are in the cell communicate through a central hub. Hubs in different cells are interconnected. They route data across the network and provide a complete network infrastructure.</a:t>
          </a:r>
          <a:br>
            <a:rPr lang="en-US" sz="1900" kern="1200" dirty="0"/>
          </a:br>
          <a:endParaRPr lang="en-US" sz="1900" kern="1200" dirty="0"/>
        </a:p>
      </dsp:txBody>
      <dsp:txXfrm>
        <a:off x="0" y="4237433"/>
        <a:ext cx="6797675" cy="14124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4D2DF-9843-42E1-B7D3-BA49CEBE3911}">
      <dsp:nvSpPr>
        <dsp:cNvPr id="0" name=""/>
        <dsp:cNvSpPr/>
      </dsp:nvSpPr>
      <dsp:spPr>
        <a:xfrm>
          <a:off x="0" y="1595"/>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8A47C-C617-42C5-B43F-7A2E99378EF5}">
      <dsp:nvSpPr>
        <dsp:cNvPr id="0" name=""/>
        <dsp:cNvSpPr/>
      </dsp:nvSpPr>
      <dsp:spPr>
        <a:xfrm>
          <a:off x="205668" y="154572"/>
          <a:ext cx="373943" cy="373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39DEC-C0AC-430F-9A6D-1C5B7E70EBFD}">
      <dsp:nvSpPr>
        <dsp:cNvPr id="0" name=""/>
        <dsp:cNvSpPr/>
      </dsp:nvSpPr>
      <dsp:spPr>
        <a:xfrm>
          <a:off x="785280" y="1595"/>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The OSI model is composed of seven ordered layers.</a:t>
          </a:r>
        </a:p>
      </dsp:txBody>
      <dsp:txXfrm>
        <a:off x="785280" y="1595"/>
        <a:ext cx="10035119" cy="679896"/>
      </dsp:txXfrm>
    </dsp:sp>
    <dsp:sp modelId="{AFCB6FC4-41A5-4D76-BE70-AD4DA992C1A6}">
      <dsp:nvSpPr>
        <dsp:cNvPr id="0" name=""/>
        <dsp:cNvSpPr/>
      </dsp:nvSpPr>
      <dsp:spPr>
        <a:xfrm>
          <a:off x="0" y="851466"/>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57F4-186B-48C7-AF37-3456BF0A95B6}">
      <dsp:nvSpPr>
        <dsp:cNvPr id="0" name=""/>
        <dsp:cNvSpPr/>
      </dsp:nvSpPr>
      <dsp:spPr>
        <a:xfrm>
          <a:off x="205668" y="1004442"/>
          <a:ext cx="373943" cy="373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E88E1-39EF-4F1B-BDB1-D4F049C56A7A}">
      <dsp:nvSpPr>
        <dsp:cNvPr id="0" name=""/>
        <dsp:cNvSpPr/>
      </dsp:nvSpPr>
      <dsp:spPr>
        <a:xfrm>
          <a:off x="785280" y="851466"/>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Device A to device B. As the message travels from A to B, it may  pass through many intermediate nodes. These intermediate nodes  usually involve only the first three layers of the OSI model.</a:t>
          </a:r>
        </a:p>
      </dsp:txBody>
      <dsp:txXfrm>
        <a:off x="785280" y="851466"/>
        <a:ext cx="10035119" cy="679896"/>
      </dsp:txXfrm>
    </dsp:sp>
    <dsp:sp modelId="{2268095A-E91F-4906-A9B4-5F850CE8DA0E}">
      <dsp:nvSpPr>
        <dsp:cNvPr id="0" name=""/>
        <dsp:cNvSpPr/>
      </dsp:nvSpPr>
      <dsp:spPr>
        <a:xfrm>
          <a:off x="0" y="1701336"/>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B6364E-5E5C-4857-B038-D2A747D78EB2}">
      <dsp:nvSpPr>
        <dsp:cNvPr id="0" name=""/>
        <dsp:cNvSpPr/>
      </dsp:nvSpPr>
      <dsp:spPr>
        <a:xfrm>
          <a:off x="205668" y="1854313"/>
          <a:ext cx="373943" cy="373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2FA534-58E4-4DCE-9406-7222F2F76C53}">
      <dsp:nvSpPr>
        <dsp:cNvPr id="0" name=""/>
        <dsp:cNvSpPr/>
      </dsp:nvSpPr>
      <dsp:spPr>
        <a:xfrm>
          <a:off x="785280" y="1701336"/>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Each layer defines a family of functions distinct from those of the  other layers.</a:t>
          </a:r>
        </a:p>
      </dsp:txBody>
      <dsp:txXfrm>
        <a:off x="785280" y="1701336"/>
        <a:ext cx="10035119" cy="679896"/>
      </dsp:txXfrm>
    </dsp:sp>
    <dsp:sp modelId="{F7353114-2195-45CF-A217-565841C5BCBB}">
      <dsp:nvSpPr>
        <dsp:cNvPr id="0" name=""/>
        <dsp:cNvSpPr/>
      </dsp:nvSpPr>
      <dsp:spPr>
        <a:xfrm>
          <a:off x="0" y="2551207"/>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9D597-281A-4E19-8CBE-29CA7A9DFDE8}">
      <dsp:nvSpPr>
        <dsp:cNvPr id="0" name=""/>
        <dsp:cNvSpPr/>
      </dsp:nvSpPr>
      <dsp:spPr>
        <a:xfrm>
          <a:off x="205668" y="2704184"/>
          <a:ext cx="373943" cy="3739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80B72-DB64-4020-9E33-54222C89CD50}">
      <dsp:nvSpPr>
        <dsp:cNvPr id="0" name=""/>
        <dsp:cNvSpPr/>
      </dsp:nvSpPr>
      <dsp:spPr>
        <a:xfrm>
          <a:off x="785280" y="2551207"/>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By defining and localizing functionality in this fashion, the designers</a:t>
          </a:r>
        </a:p>
      </dsp:txBody>
      <dsp:txXfrm>
        <a:off x="785280" y="2551207"/>
        <a:ext cx="10035119" cy="679896"/>
      </dsp:txXfrm>
    </dsp:sp>
    <dsp:sp modelId="{A5A617AA-B150-404B-8663-C45F35BB9298}">
      <dsp:nvSpPr>
        <dsp:cNvPr id="0" name=""/>
        <dsp:cNvSpPr/>
      </dsp:nvSpPr>
      <dsp:spPr>
        <a:xfrm>
          <a:off x="0" y="3401078"/>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5819CD-3A67-454B-9157-DC06DB688E14}">
      <dsp:nvSpPr>
        <dsp:cNvPr id="0" name=""/>
        <dsp:cNvSpPr/>
      </dsp:nvSpPr>
      <dsp:spPr>
        <a:xfrm>
          <a:off x="205668" y="3554054"/>
          <a:ext cx="373943" cy="3739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B980F-5E16-4678-A3B6-06B22BF9FE73}">
      <dsp:nvSpPr>
        <dsp:cNvPr id="0" name=""/>
        <dsp:cNvSpPr/>
      </dsp:nvSpPr>
      <dsp:spPr>
        <a:xfrm>
          <a:off x="785280" y="3401078"/>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created an architecture that is both comprehensive and flexible.</a:t>
          </a:r>
        </a:p>
      </dsp:txBody>
      <dsp:txXfrm>
        <a:off x="785280" y="3401078"/>
        <a:ext cx="10035119" cy="679896"/>
      </dsp:txXfrm>
    </dsp:sp>
    <dsp:sp modelId="{869DAF92-E85A-4C0E-99E6-94BD2C97261D}">
      <dsp:nvSpPr>
        <dsp:cNvPr id="0" name=""/>
        <dsp:cNvSpPr/>
      </dsp:nvSpPr>
      <dsp:spPr>
        <a:xfrm>
          <a:off x="0" y="4250948"/>
          <a:ext cx="10820400" cy="679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48B4C-DD98-447B-85D3-CB15F2F7B994}">
      <dsp:nvSpPr>
        <dsp:cNvPr id="0" name=""/>
        <dsp:cNvSpPr/>
      </dsp:nvSpPr>
      <dsp:spPr>
        <a:xfrm>
          <a:off x="205668" y="4403925"/>
          <a:ext cx="373943" cy="3739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6D1831-896F-4E25-9266-988142D6BFBA}">
      <dsp:nvSpPr>
        <dsp:cNvPr id="0" name=""/>
        <dsp:cNvSpPr/>
      </dsp:nvSpPr>
      <dsp:spPr>
        <a:xfrm>
          <a:off x="785280" y="4250948"/>
          <a:ext cx="10035119" cy="679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56" tIns="71956" rIns="71956" bIns="71956" numCol="1" spcCol="1270" anchor="ctr" anchorCtr="0">
          <a:noAutofit/>
        </a:bodyPr>
        <a:lstStyle/>
        <a:p>
          <a:pPr marL="0" lvl="0" indent="0" algn="l" defTabSz="755650">
            <a:lnSpc>
              <a:spcPct val="100000"/>
            </a:lnSpc>
            <a:spcBef>
              <a:spcPct val="0"/>
            </a:spcBef>
            <a:spcAft>
              <a:spcPct val="35000"/>
            </a:spcAft>
            <a:buNone/>
          </a:pPr>
          <a:r>
            <a:rPr lang="en-US" sz="1700" kern="1200"/>
            <a:t>Most</a:t>
          </a:r>
          <a:r>
            <a:rPr lang="en-IN" sz="1700" kern="1200"/>
            <a:t> </a:t>
          </a:r>
          <a:r>
            <a:rPr lang="en-US" sz="1700" kern="1200"/>
            <a:t>importantly, the OSI	model	allows complete interoperability  between otherwise incompatible systems.</a:t>
          </a:r>
        </a:p>
      </dsp:txBody>
      <dsp:txXfrm>
        <a:off x="785280" y="4250948"/>
        <a:ext cx="10035119" cy="67989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4602D-428B-4BF5-A601-39513F45D203}">
      <dsp:nvSpPr>
        <dsp:cNvPr id="0" name=""/>
        <dsp:cNvSpPr/>
      </dsp:nvSpPr>
      <dsp:spPr>
        <a:xfrm>
          <a:off x="0" y="593"/>
          <a:ext cx="10134600" cy="13890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EF40B-87C1-4B3A-97B1-E391AB470C94}">
      <dsp:nvSpPr>
        <dsp:cNvPr id="0" name=""/>
        <dsp:cNvSpPr/>
      </dsp:nvSpPr>
      <dsp:spPr>
        <a:xfrm>
          <a:off x="420188" y="313130"/>
          <a:ext cx="763978" cy="763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EC88E-B614-4AC8-99FE-D018E04E8C2D}">
      <dsp:nvSpPr>
        <dsp:cNvPr id="0" name=""/>
        <dsp:cNvSpPr/>
      </dsp:nvSpPr>
      <dsp:spPr>
        <a:xfrm>
          <a:off x="1604355" y="593"/>
          <a:ext cx="8530244" cy="13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008" tIns="147008" rIns="147008" bIns="147008" numCol="1" spcCol="1270" anchor="ctr" anchorCtr="0">
          <a:noAutofit/>
        </a:bodyPr>
        <a:lstStyle/>
        <a:p>
          <a:pPr marL="0" lvl="0" indent="0" algn="l" defTabSz="622300">
            <a:lnSpc>
              <a:spcPct val="100000"/>
            </a:lnSpc>
            <a:spcBef>
              <a:spcPct val="0"/>
            </a:spcBef>
            <a:spcAft>
              <a:spcPct val="35000"/>
            </a:spcAft>
            <a:buNone/>
          </a:pPr>
          <a:r>
            <a:rPr lang="en-IN" sz="1400" b="1" kern="1200" dirty="0"/>
            <a:t>Multimode </a:t>
          </a:r>
          <a:r>
            <a:rPr lang="en-IN" sz="1400" kern="1200" dirty="0" err="1"/>
            <a:t>Multimode</a:t>
          </a:r>
          <a:r>
            <a:rPr lang="en-IN" sz="1400" kern="1200"/>
            <a:t> is so named because multiple beams from a light source move through the core in different paths. </a:t>
          </a:r>
          <a:endParaRPr lang="en-US" sz="1400" kern="1200"/>
        </a:p>
      </dsp:txBody>
      <dsp:txXfrm>
        <a:off x="1604355" y="593"/>
        <a:ext cx="8530244" cy="1389052"/>
      </dsp:txXfrm>
    </dsp:sp>
    <dsp:sp modelId="{D6BC60A1-F91F-4403-966E-B237AB8581B3}">
      <dsp:nvSpPr>
        <dsp:cNvPr id="0" name=""/>
        <dsp:cNvSpPr/>
      </dsp:nvSpPr>
      <dsp:spPr>
        <a:xfrm>
          <a:off x="0" y="1736908"/>
          <a:ext cx="10134600" cy="13890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82BBC-50EF-409A-B046-8BFE74639E3F}">
      <dsp:nvSpPr>
        <dsp:cNvPr id="0" name=""/>
        <dsp:cNvSpPr/>
      </dsp:nvSpPr>
      <dsp:spPr>
        <a:xfrm>
          <a:off x="420188" y="2049445"/>
          <a:ext cx="763978" cy="763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7516BF-6A9E-4BBB-BAC7-756B942D5F0A}">
      <dsp:nvSpPr>
        <dsp:cNvPr id="0" name=""/>
        <dsp:cNvSpPr/>
      </dsp:nvSpPr>
      <dsp:spPr>
        <a:xfrm>
          <a:off x="1604355" y="1736908"/>
          <a:ext cx="8530244" cy="13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008" tIns="147008" rIns="147008" bIns="147008" numCol="1" spcCol="1270" anchor="ctr" anchorCtr="0">
          <a:noAutofit/>
        </a:bodyPr>
        <a:lstStyle/>
        <a:p>
          <a:pPr marL="0" lvl="0" indent="0" algn="l" defTabSz="622300">
            <a:lnSpc>
              <a:spcPct val="100000"/>
            </a:lnSpc>
            <a:spcBef>
              <a:spcPct val="0"/>
            </a:spcBef>
            <a:spcAft>
              <a:spcPct val="35000"/>
            </a:spcAft>
            <a:buNone/>
          </a:pPr>
          <a:r>
            <a:rPr lang="en-IN" sz="1400" kern="1200"/>
            <a:t>In </a:t>
          </a:r>
          <a:r>
            <a:rPr lang="en-IN" sz="1400" b="1" kern="1200"/>
            <a:t>multimode step-index fiber, </a:t>
          </a:r>
          <a:r>
            <a:rPr lang="en-IN" sz="1400" kern="1200"/>
            <a:t>the density of the core remains constant from the center to the edges. A beam of light moves through this constant density in a straight line until it reaches the interface of the core and the cladding. At the interface, there is an abrupt change due to a lower density; this alters the angle of the beam’s motion. The term </a:t>
          </a:r>
          <a:r>
            <a:rPr lang="en-IN" sz="1400" i="1" kern="1200"/>
            <a:t>step index </a:t>
          </a:r>
          <a:r>
            <a:rPr lang="en-IN" sz="1400" kern="1200"/>
            <a:t>refers to the suddenness of this change, which contributes to the distortion of the signal as it passes through the fiber.</a:t>
          </a:r>
          <a:endParaRPr lang="en-US" sz="1400" kern="1200"/>
        </a:p>
      </dsp:txBody>
      <dsp:txXfrm>
        <a:off x="1604355" y="1736908"/>
        <a:ext cx="8530244" cy="1389052"/>
      </dsp:txXfrm>
    </dsp:sp>
    <dsp:sp modelId="{38E9B643-2DA4-4DB9-A5D2-C8E60718CD54}">
      <dsp:nvSpPr>
        <dsp:cNvPr id="0" name=""/>
        <dsp:cNvSpPr/>
      </dsp:nvSpPr>
      <dsp:spPr>
        <a:xfrm>
          <a:off x="0" y="3473224"/>
          <a:ext cx="10134600" cy="13890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618C3-17C8-46CA-A1D2-274841FCC524}">
      <dsp:nvSpPr>
        <dsp:cNvPr id="0" name=""/>
        <dsp:cNvSpPr/>
      </dsp:nvSpPr>
      <dsp:spPr>
        <a:xfrm>
          <a:off x="420188" y="3785760"/>
          <a:ext cx="763978" cy="763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C51D2E-2856-45E9-A345-7991F63EA214}">
      <dsp:nvSpPr>
        <dsp:cNvPr id="0" name=""/>
        <dsp:cNvSpPr/>
      </dsp:nvSpPr>
      <dsp:spPr>
        <a:xfrm>
          <a:off x="1604355" y="3473224"/>
          <a:ext cx="8530244" cy="13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008" tIns="147008" rIns="147008" bIns="147008" numCol="1" spcCol="1270" anchor="ctr" anchorCtr="0">
          <a:noAutofit/>
        </a:bodyPr>
        <a:lstStyle/>
        <a:p>
          <a:pPr marL="0" lvl="0" indent="0" algn="l" defTabSz="622300">
            <a:lnSpc>
              <a:spcPct val="100000"/>
            </a:lnSpc>
            <a:spcBef>
              <a:spcPct val="0"/>
            </a:spcBef>
            <a:spcAft>
              <a:spcPct val="35000"/>
            </a:spcAft>
            <a:buNone/>
          </a:pPr>
          <a:r>
            <a:rPr lang="en-IN" sz="1400" kern="1200"/>
            <a:t>A second type of fiber, called </a:t>
          </a:r>
          <a:r>
            <a:rPr lang="en-IN" sz="1400" b="1" kern="1200"/>
            <a:t>multimode graded-index fiber, </a:t>
          </a:r>
          <a:r>
            <a:rPr lang="en-IN" sz="1400" kern="1200"/>
            <a:t>decreases this distortion of the signal through the cable. The word </a:t>
          </a:r>
          <a:r>
            <a:rPr lang="en-IN" sz="1400" i="1" kern="1200"/>
            <a:t>index </a:t>
          </a:r>
          <a:r>
            <a:rPr lang="en-IN" sz="1400" kern="1200"/>
            <a:t>here refers to the index of refraction. As we saw above, the index of refraction is related to density. A graded-index fiber, therefore, is one with varying densities. Density is highest at the center of the core and decreases gradually to its lowest at the edge</a:t>
          </a:r>
          <a:endParaRPr lang="en-US" sz="1400" kern="1200"/>
        </a:p>
      </dsp:txBody>
      <dsp:txXfrm>
        <a:off x="1604355" y="3473224"/>
        <a:ext cx="8530244" cy="13890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064CF-8CCF-49CE-A2D2-1CD42A3A6277}">
      <dsp:nvSpPr>
        <dsp:cNvPr id="0" name=""/>
        <dsp:cNvSpPr/>
      </dsp:nvSpPr>
      <dsp:spPr>
        <a:xfrm>
          <a:off x="0" y="6156"/>
          <a:ext cx="9226261" cy="277992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 ground propagation, radio waves travel through the lowest  portion of the atmosphere, hugging the earth. These low-frequency  signals emanate in all directions from the transmitting antenna and  follow the curvature of the planet. Distance depends on the amount  of power in the signal: The greater the power, the greater the  distance.</a:t>
          </a:r>
        </a:p>
      </dsp:txBody>
      <dsp:txXfrm>
        <a:off x="135705" y="141861"/>
        <a:ext cx="8954851" cy="2508510"/>
      </dsp:txXfrm>
    </dsp:sp>
    <dsp:sp modelId="{A2D63660-4956-4DEB-9BBB-B175E107B0B1}">
      <dsp:nvSpPr>
        <dsp:cNvPr id="0" name=""/>
        <dsp:cNvSpPr/>
      </dsp:nvSpPr>
      <dsp:spPr>
        <a:xfrm>
          <a:off x="0" y="2863836"/>
          <a:ext cx="9226261" cy="277992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 sky propagation, higher-frequency radio waves radiate upward  into the ionosphere (the layer of atmosphere where particles exist  as ions) where they are reflected back to earth. This type of  transmission allows for greater distances with lower output power.</a:t>
          </a:r>
        </a:p>
      </dsp:txBody>
      <dsp:txXfrm>
        <a:off x="135705" y="2999541"/>
        <a:ext cx="8954851" cy="25085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3EFD8-FD42-4299-8BB5-28D3C23DB8B5}">
      <dsp:nvSpPr>
        <dsp:cNvPr id="0" name=""/>
        <dsp:cNvSpPr/>
      </dsp:nvSpPr>
      <dsp:spPr>
        <a:xfrm>
          <a:off x="0" y="1146"/>
          <a:ext cx="10820400" cy="581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6C18D-5BAF-4DE4-8D79-A240F39C72A1}">
      <dsp:nvSpPr>
        <dsp:cNvPr id="0" name=""/>
        <dsp:cNvSpPr/>
      </dsp:nvSpPr>
      <dsp:spPr>
        <a:xfrm>
          <a:off x="175788" y="131898"/>
          <a:ext cx="319616" cy="31961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1D19B-3ED8-411D-B018-6B997B16B8F1}">
      <dsp:nvSpPr>
        <dsp:cNvPr id="0" name=""/>
        <dsp:cNvSpPr/>
      </dsp:nvSpPr>
      <dsp:spPr>
        <a:xfrm>
          <a:off x="671194" y="1146"/>
          <a:ext cx="10149205" cy="58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2" tIns="61502" rIns="61502" bIns="61502" numCol="1" spcCol="1270" anchor="ctr" anchorCtr="0">
          <a:noAutofit/>
        </a:bodyPr>
        <a:lstStyle/>
        <a:p>
          <a:pPr marL="0" lvl="0" indent="0" algn="l" defTabSz="622300">
            <a:lnSpc>
              <a:spcPct val="100000"/>
            </a:lnSpc>
            <a:spcBef>
              <a:spcPct val="0"/>
            </a:spcBef>
            <a:spcAft>
              <a:spcPct val="35000"/>
            </a:spcAft>
            <a:buNone/>
          </a:pPr>
          <a:r>
            <a:rPr lang="en-US" sz="1400" kern="1200"/>
            <a:t>Electromagnetic waves ranging in frequencies between 3 kHz and  1 GHz are normally called radio waves.</a:t>
          </a:r>
        </a:p>
      </dsp:txBody>
      <dsp:txXfrm>
        <a:off x="671194" y="1146"/>
        <a:ext cx="10149205" cy="581120"/>
      </dsp:txXfrm>
    </dsp:sp>
    <dsp:sp modelId="{54ED48C2-9E1D-4914-9DD3-6200084990E3}">
      <dsp:nvSpPr>
        <dsp:cNvPr id="0" name=""/>
        <dsp:cNvSpPr/>
      </dsp:nvSpPr>
      <dsp:spPr>
        <a:xfrm>
          <a:off x="0" y="727547"/>
          <a:ext cx="10820400" cy="581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744767-30FF-4525-8C2B-C823054214C7}">
      <dsp:nvSpPr>
        <dsp:cNvPr id="0" name=""/>
        <dsp:cNvSpPr/>
      </dsp:nvSpPr>
      <dsp:spPr>
        <a:xfrm>
          <a:off x="175788" y="858299"/>
          <a:ext cx="319616" cy="31961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97135-188A-42D1-908D-C5987A962294}">
      <dsp:nvSpPr>
        <dsp:cNvPr id="0" name=""/>
        <dsp:cNvSpPr/>
      </dsp:nvSpPr>
      <dsp:spPr>
        <a:xfrm>
          <a:off x="671194" y="727547"/>
          <a:ext cx="10149205" cy="58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2" tIns="61502" rIns="61502" bIns="61502" numCol="1" spcCol="1270" anchor="ctr" anchorCtr="0">
          <a:noAutofit/>
        </a:bodyPr>
        <a:lstStyle/>
        <a:p>
          <a:pPr marL="0" lvl="0" indent="0" algn="l" defTabSz="622300">
            <a:lnSpc>
              <a:spcPct val="100000"/>
            </a:lnSpc>
            <a:spcBef>
              <a:spcPct val="0"/>
            </a:spcBef>
            <a:spcAft>
              <a:spcPct val="35000"/>
            </a:spcAft>
            <a:buNone/>
          </a:pPr>
          <a:r>
            <a:rPr lang="en-US" sz="1400" kern="1200"/>
            <a:t>Radio waves, for the most part, are omnidirectional.</a:t>
          </a:r>
        </a:p>
      </dsp:txBody>
      <dsp:txXfrm>
        <a:off x="671194" y="727547"/>
        <a:ext cx="10149205" cy="581120"/>
      </dsp:txXfrm>
    </dsp:sp>
    <dsp:sp modelId="{2A4C0682-9E4B-4C89-842A-1E82F38AF1E5}">
      <dsp:nvSpPr>
        <dsp:cNvPr id="0" name=""/>
        <dsp:cNvSpPr/>
      </dsp:nvSpPr>
      <dsp:spPr>
        <a:xfrm>
          <a:off x="0" y="1453948"/>
          <a:ext cx="10820400" cy="581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AB439-FDFF-4F16-81B7-2EA72A335131}">
      <dsp:nvSpPr>
        <dsp:cNvPr id="0" name=""/>
        <dsp:cNvSpPr/>
      </dsp:nvSpPr>
      <dsp:spPr>
        <a:xfrm>
          <a:off x="175788" y="1584700"/>
          <a:ext cx="319616" cy="31961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4C346D-6201-4D22-87FB-2E0BC147B705}">
      <dsp:nvSpPr>
        <dsp:cNvPr id="0" name=""/>
        <dsp:cNvSpPr/>
      </dsp:nvSpPr>
      <dsp:spPr>
        <a:xfrm>
          <a:off x="671194" y="1453948"/>
          <a:ext cx="10149205" cy="58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2" tIns="61502" rIns="61502" bIns="61502" numCol="1" spcCol="1270" anchor="ctr" anchorCtr="0">
          <a:noAutofit/>
        </a:bodyPr>
        <a:lstStyle/>
        <a:p>
          <a:pPr marL="0" lvl="0" indent="0" algn="l" defTabSz="622300">
            <a:lnSpc>
              <a:spcPct val="100000"/>
            </a:lnSpc>
            <a:spcBef>
              <a:spcPct val="0"/>
            </a:spcBef>
            <a:spcAft>
              <a:spcPct val="35000"/>
            </a:spcAft>
            <a:buNone/>
          </a:pPr>
          <a:r>
            <a:rPr lang="en-US" sz="1400" kern="1200" dirty="0"/>
            <a:t>When an antenna transmits radio waves, they are propagated in all  directions. This means that the sending and receiving antennas do  not have to be aligned.</a:t>
          </a:r>
        </a:p>
      </dsp:txBody>
      <dsp:txXfrm>
        <a:off x="671194" y="1453948"/>
        <a:ext cx="10149205" cy="581120"/>
      </dsp:txXfrm>
    </dsp:sp>
    <dsp:sp modelId="{693194A0-A249-47B2-9C9C-52008D289F4A}">
      <dsp:nvSpPr>
        <dsp:cNvPr id="0" name=""/>
        <dsp:cNvSpPr/>
      </dsp:nvSpPr>
      <dsp:spPr>
        <a:xfrm>
          <a:off x="0" y="2181495"/>
          <a:ext cx="10820400" cy="581120"/>
        </a:xfrm>
        <a:prstGeom prst="roundRect">
          <a:avLst>
            <a:gd name="adj" fmla="val 10000"/>
          </a:avLst>
        </a:prstGeom>
        <a:blipFill rotWithShape="0">
          <a:blip xmlns:r="http://schemas.openxmlformats.org/officeDocument/2006/relationships" r:embed="rId7"/>
          <a:stretch>
            <a:fillRect/>
          </a:stretch>
        </a:blipFill>
        <a:ln>
          <a:noFill/>
        </a:ln>
        <a:effectLst/>
      </dsp:spPr>
      <dsp:style>
        <a:lnRef idx="0">
          <a:scrgbClr r="0" g="0" b="0"/>
        </a:lnRef>
        <a:fillRef idx="1">
          <a:scrgbClr r="0" g="0" b="0"/>
        </a:fillRef>
        <a:effectRef idx="0">
          <a:scrgbClr r="0" g="0" b="0"/>
        </a:effectRef>
        <a:fontRef idx="minor"/>
      </dsp:style>
    </dsp:sp>
    <dsp:sp modelId="{830C39F0-BCFD-4AB1-9828-EC6BAA6D8624}">
      <dsp:nvSpPr>
        <dsp:cNvPr id="0" name=""/>
        <dsp:cNvSpPr/>
      </dsp:nvSpPr>
      <dsp:spPr>
        <a:xfrm>
          <a:off x="175788" y="2311100"/>
          <a:ext cx="319616" cy="319616"/>
        </a:xfrm>
        <a:prstGeom prst="rect">
          <a:avLst/>
        </a:prstGeom>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147FD0-E3A3-491A-A3A4-AC4495A51552}">
      <dsp:nvSpPr>
        <dsp:cNvPr id="0" name=""/>
        <dsp:cNvSpPr/>
      </dsp:nvSpPr>
      <dsp:spPr>
        <a:xfrm>
          <a:off x="671194" y="2180348"/>
          <a:ext cx="10149205" cy="58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2" tIns="61502" rIns="61502" bIns="61502" numCol="1" spcCol="1270" anchor="ctr" anchorCtr="0">
          <a:noAutofit/>
        </a:bodyPr>
        <a:lstStyle/>
        <a:p>
          <a:pPr marL="0" lvl="0" indent="0" algn="l" defTabSz="622300">
            <a:lnSpc>
              <a:spcPct val="100000"/>
            </a:lnSpc>
            <a:spcBef>
              <a:spcPct val="0"/>
            </a:spcBef>
            <a:spcAft>
              <a:spcPct val="35000"/>
            </a:spcAft>
            <a:buNone/>
          </a:pPr>
          <a:r>
            <a:rPr lang="en-US" sz="1400" kern="1200" dirty="0"/>
            <a:t>A sending antenna sends waves that can be received by any  receiving antenna.</a:t>
          </a:r>
        </a:p>
      </dsp:txBody>
      <dsp:txXfrm>
        <a:off x="671194" y="2180348"/>
        <a:ext cx="10149205" cy="581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984C4-DEC6-4E51-9A9C-B91C7F8712A3}">
      <dsp:nvSpPr>
        <dsp:cNvPr id="0" name=""/>
        <dsp:cNvSpPr/>
      </dsp:nvSpPr>
      <dsp:spPr>
        <a:xfrm>
          <a:off x="0" y="1592"/>
          <a:ext cx="11278232" cy="807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62433-E447-40EA-AAC6-5403E7E83BE0}">
      <dsp:nvSpPr>
        <dsp:cNvPr id="0" name=""/>
        <dsp:cNvSpPr/>
      </dsp:nvSpPr>
      <dsp:spPr>
        <a:xfrm>
          <a:off x="244170" y="183207"/>
          <a:ext cx="443946" cy="4439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0B80BC-070D-484E-BD59-BB44CA021811}">
      <dsp:nvSpPr>
        <dsp:cNvPr id="0" name=""/>
        <dsp:cNvSpPr/>
      </dsp:nvSpPr>
      <dsp:spPr>
        <a:xfrm>
          <a:off x="932287" y="1592"/>
          <a:ext cx="10345944" cy="80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26" tIns="85426" rIns="85426" bIns="85426" numCol="1" spcCol="1270" anchor="ctr" anchorCtr="0">
          <a:noAutofit/>
        </a:bodyPr>
        <a:lstStyle/>
        <a:p>
          <a:pPr marL="0" lvl="0" indent="0" algn="l" defTabSz="800100">
            <a:lnSpc>
              <a:spcPct val="100000"/>
            </a:lnSpc>
            <a:spcBef>
              <a:spcPct val="0"/>
            </a:spcBef>
            <a:spcAft>
              <a:spcPct val="35000"/>
            </a:spcAft>
            <a:buNone/>
          </a:pPr>
          <a:r>
            <a:rPr lang="en-US" sz="1800" kern="1200"/>
            <a:t>A wireless local area network (WLAN) provides wireless network communication over short distances using radio or infrared signals instead of traditional network cabling. A WLAN is a type of local area network (LAN).</a:t>
          </a:r>
        </a:p>
      </dsp:txBody>
      <dsp:txXfrm>
        <a:off x="932287" y="1592"/>
        <a:ext cx="10345944" cy="807175"/>
      </dsp:txXfrm>
    </dsp:sp>
    <dsp:sp modelId="{F4F0F3CC-2D12-4F20-9708-3DD4F9AF1965}">
      <dsp:nvSpPr>
        <dsp:cNvPr id="0" name=""/>
        <dsp:cNvSpPr/>
      </dsp:nvSpPr>
      <dsp:spPr>
        <a:xfrm>
          <a:off x="0" y="1010562"/>
          <a:ext cx="11278232" cy="807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4F908-5EAF-4081-A310-40B2CC5F1DBC}">
      <dsp:nvSpPr>
        <dsp:cNvPr id="0" name=""/>
        <dsp:cNvSpPr/>
      </dsp:nvSpPr>
      <dsp:spPr>
        <a:xfrm>
          <a:off x="244170" y="1192176"/>
          <a:ext cx="443946" cy="4439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BF88E-1237-415D-8B4B-4364F98AC130}">
      <dsp:nvSpPr>
        <dsp:cNvPr id="0" name=""/>
        <dsp:cNvSpPr/>
      </dsp:nvSpPr>
      <dsp:spPr>
        <a:xfrm>
          <a:off x="932287" y="1010562"/>
          <a:ext cx="10345944" cy="80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26" tIns="85426" rIns="85426" bIns="85426" numCol="1" spcCol="1270" anchor="ctr" anchorCtr="0">
          <a:noAutofit/>
        </a:bodyPr>
        <a:lstStyle/>
        <a:p>
          <a:pPr marL="0" lvl="0" indent="0" algn="l" defTabSz="800100">
            <a:lnSpc>
              <a:spcPct val="100000"/>
            </a:lnSpc>
            <a:spcBef>
              <a:spcPct val="0"/>
            </a:spcBef>
            <a:spcAft>
              <a:spcPct val="35000"/>
            </a:spcAft>
            <a:buNone/>
          </a:pPr>
          <a:r>
            <a:rPr lang="en-US" sz="1800" kern="1200"/>
            <a:t>A WLAN can be built using any of several different wireless network protocols, most commonly either Wi-Fi or Bluetooth.</a:t>
          </a:r>
        </a:p>
      </dsp:txBody>
      <dsp:txXfrm>
        <a:off x="932287" y="1010562"/>
        <a:ext cx="10345944" cy="807175"/>
      </dsp:txXfrm>
    </dsp:sp>
    <dsp:sp modelId="{10632F0E-FAAB-46DC-9E2B-056D2690E1B6}">
      <dsp:nvSpPr>
        <dsp:cNvPr id="0" name=""/>
        <dsp:cNvSpPr/>
      </dsp:nvSpPr>
      <dsp:spPr>
        <a:xfrm>
          <a:off x="0" y="2019531"/>
          <a:ext cx="11278232" cy="807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45438-35F1-4091-A114-ACA3EF6F4783}">
      <dsp:nvSpPr>
        <dsp:cNvPr id="0" name=""/>
        <dsp:cNvSpPr/>
      </dsp:nvSpPr>
      <dsp:spPr>
        <a:xfrm>
          <a:off x="244170" y="2201145"/>
          <a:ext cx="443946" cy="4439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824E98-DDB7-4103-A983-C66242ED46CF}">
      <dsp:nvSpPr>
        <dsp:cNvPr id="0" name=""/>
        <dsp:cNvSpPr/>
      </dsp:nvSpPr>
      <dsp:spPr>
        <a:xfrm>
          <a:off x="932287" y="2019531"/>
          <a:ext cx="10345944" cy="80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26" tIns="85426" rIns="85426" bIns="85426" numCol="1" spcCol="1270" anchor="ctr" anchorCtr="0">
          <a:noAutofit/>
        </a:bodyPr>
        <a:lstStyle/>
        <a:p>
          <a:pPr marL="0" lvl="0" indent="0" algn="l" defTabSz="800100">
            <a:lnSpc>
              <a:spcPct val="100000"/>
            </a:lnSpc>
            <a:spcBef>
              <a:spcPct val="0"/>
            </a:spcBef>
            <a:spcAft>
              <a:spcPct val="35000"/>
            </a:spcAft>
            <a:buNone/>
          </a:pPr>
          <a:r>
            <a:rPr lang="en-US" sz="1800" kern="1200"/>
            <a:t>Network security remains an important issue for WLANs. Wireless clients usually must have their identity verified (a process called </a:t>
          </a:r>
          <a:r>
            <a:rPr lang="en-US" sz="1800" i="1" kern="1200"/>
            <a:t>authentication</a:t>
          </a:r>
          <a:r>
            <a:rPr lang="en-US" sz="1800" kern="1200"/>
            <a:t>) when joining a wireless LAN.</a:t>
          </a:r>
        </a:p>
      </dsp:txBody>
      <dsp:txXfrm>
        <a:off x="932287" y="2019531"/>
        <a:ext cx="10345944" cy="807175"/>
      </dsp:txXfrm>
    </dsp:sp>
    <dsp:sp modelId="{ED89FB59-2541-4BA4-B491-07BD4E19E956}">
      <dsp:nvSpPr>
        <dsp:cNvPr id="0" name=""/>
        <dsp:cNvSpPr/>
      </dsp:nvSpPr>
      <dsp:spPr>
        <a:xfrm>
          <a:off x="0" y="3028500"/>
          <a:ext cx="11278232" cy="807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E09DB-4D57-463E-893E-D5878D3822DC}">
      <dsp:nvSpPr>
        <dsp:cNvPr id="0" name=""/>
        <dsp:cNvSpPr/>
      </dsp:nvSpPr>
      <dsp:spPr>
        <a:xfrm>
          <a:off x="244170" y="3210115"/>
          <a:ext cx="443946" cy="4439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AE910-B8B9-45DE-98AE-8172EF68E3E8}">
      <dsp:nvSpPr>
        <dsp:cNvPr id="0" name=""/>
        <dsp:cNvSpPr/>
      </dsp:nvSpPr>
      <dsp:spPr>
        <a:xfrm>
          <a:off x="932287" y="3028500"/>
          <a:ext cx="10345944" cy="807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26" tIns="85426" rIns="85426" bIns="85426" numCol="1" spcCol="1270" anchor="ctr" anchorCtr="0">
          <a:noAutofit/>
        </a:bodyPr>
        <a:lstStyle/>
        <a:p>
          <a:pPr marL="0" lvl="0" indent="0" algn="l" defTabSz="800100">
            <a:lnSpc>
              <a:spcPct val="100000"/>
            </a:lnSpc>
            <a:spcBef>
              <a:spcPct val="0"/>
            </a:spcBef>
            <a:spcAft>
              <a:spcPct val="35000"/>
            </a:spcAft>
            <a:buNone/>
          </a:pPr>
          <a:r>
            <a:rPr lang="en-US" sz="1800" kern="1200"/>
            <a:t>Technologies like WPA raise the level of security on wireless networks to rival that of traditional wired networks. Standards for WLAN are 802.11a, 802.11b, 802.11n, 802.11g</a:t>
          </a:r>
        </a:p>
      </dsp:txBody>
      <dsp:txXfrm>
        <a:off x="932287" y="3028500"/>
        <a:ext cx="10345944" cy="807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D36BD-D72C-47C4-9F51-F56EF8DB106B}">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268F1-B231-4AB7-9BCA-FB4439F34678}">
      <dsp:nvSpPr>
        <dsp:cNvPr id="0" name=""/>
        <dsp:cNvSpPr/>
      </dsp:nvSpPr>
      <dsp:spPr>
        <a:xfrm>
          <a:off x="1004512" y="728102"/>
          <a:ext cx="1043437" cy="104343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476906-CCE9-43F0-94C3-2482752B6911}">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Business</a:t>
          </a:r>
        </a:p>
      </dsp:txBody>
      <dsp:txXfrm>
        <a:off x="35606" y="2725540"/>
        <a:ext cx="2981250" cy="720000"/>
      </dsp:txXfrm>
    </dsp:sp>
    <dsp:sp modelId="{70641A07-4F84-4122-A4AB-079AD3AF016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77271-E630-492B-A1E5-F9DA4FBBBF61}">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B7D3C0-80BE-4667-8C89-90AAC1232E8E}">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Home</a:t>
          </a:r>
        </a:p>
      </dsp:txBody>
      <dsp:txXfrm>
        <a:off x="3538574" y="2725540"/>
        <a:ext cx="2981250" cy="720000"/>
      </dsp:txXfrm>
    </dsp:sp>
    <dsp:sp modelId="{81526F6E-12CA-4113-B61A-54961E543050}">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92A58-B385-4E0A-AEC3-BB6B5C797FBE}">
      <dsp:nvSpPr>
        <dsp:cNvPr id="0" name=""/>
        <dsp:cNvSpPr/>
      </dsp:nvSpPr>
      <dsp:spPr>
        <a:xfrm>
          <a:off x="8010450" y="728102"/>
          <a:ext cx="1043437" cy="104343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AA16F-29D6-4414-8096-20C1030EC53C}">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Mobile</a:t>
          </a:r>
        </a:p>
      </dsp:txBody>
      <dsp:txXfrm>
        <a:off x="7041543" y="2725540"/>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95DCB-584E-47C6-987A-EB6993B3966C}">
      <dsp:nvSpPr>
        <dsp:cNvPr id="0" name=""/>
        <dsp:cNvSpPr/>
      </dsp:nvSpPr>
      <dsp:spPr>
        <a:xfrm>
          <a:off x="0" y="3214"/>
          <a:ext cx="11049316" cy="11944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en-IN" sz="2200" kern="1200">
              <a:latin typeface="Times New Roman" panose="02020603050405020304" pitchFamily="18" charset="0"/>
              <a:cs typeface="Times New Roman" panose="02020603050405020304" pitchFamily="18" charset="0"/>
            </a:rPr>
            <a:t>Data Communications is the transfer of data or information </a:t>
          </a:r>
          <a:r>
            <a:rPr lang="en-IN" sz="2200" b="1" kern="1200">
              <a:latin typeface="Times New Roman" panose="02020603050405020304" pitchFamily="18" charset="0"/>
              <a:cs typeface="Times New Roman" panose="02020603050405020304" pitchFamily="18" charset="0"/>
            </a:rPr>
            <a:t>between a source and a receiver</a:t>
          </a:r>
          <a:r>
            <a:rPr lang="en-IN" sz="2200" kern="1200">
              <a:latin typeface="Times New Roman" panose="02020603050405020304" pitchFamily="18" charset="0"/>
              <a:cs typeface="Times New Roman" panose="02020603050405020304" pitchFamily="18" charset="0"/>
            </a:rPr>
            <a:t>. </a:t>
          </a:r>
          <a:endParaRPr lang="en-US" sz="2200" kern="1200" dirty="0">
            <a:latin typeface="Times New Roman" panose="02020603050405020304" pitchFamily="18" charset="0"/>
            <a:cs typeface="Times New Roman" panose="02020603050405020304" pitchFamily="18" charset="0"/>
          </a:endParaRPr>
        </a:p>
      </dsp:txBody>
      <dsp:txXfrm>
        <a:off x="58310" y="61524"/>
        <a:ext cx="10932696" cy="1077876"/>
      </dsp:txXfrm>
    </dsp:sp>
    <dsp:sp modelId="{AB5CC860-D810-47CE-AA94-FB0B4DBA64B3}">
      <dsp:nvSpPr>
        <dsp:cNvPr id="0" name=""/>
        <dsp:cNvSpPr/>
      </dsp:nvSpPr>
      <dsp:spPr>
        <a:xfrm>
          <a:off x="0" y="1676397"/>
          <a:ext cx="11049316" cy="11944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en-IN" sz="2200" kern="1200">
              <a:latin typeface="Times New Roman" panose="02020603050405020304" pitchFamily="18" charset="0"/>
              <a:cs typeface="Times New Roman" panose="02020603050405020304" pitchFamily="18" charset="0"/>
            </a:rPr>
            <a:t>The </a:t>
          </a:r>
          <a:r>
            <a:rPr lang="en-IN" sz="2200" b="1" kern="1200">
              <a:latin typeface="Times New Roman" panose="02020603050405020304" pitchFamily="18" charset="0"/>
              <a:cs typeface="Times New Roman" panose="02020603050405020304" pitchFamily="18" charset="0"/>
            </a:rPr>
            <a:t>source transmits</a:t>
          </a:r>
          <a:r>
            <a:rPr lang="en-IN" sz="2200" kern="1200">
              <a:latin typeface="Times New Roman" panose="02020603050405020304" pitchFamily="18" charset="0"/>
              <a:cs typeface="Times New Roman" panose="02020603050405020304" pitchFamily="18" charset="0"/>
            </a:rPr>
            <a:t> the data, and the </a:t>
          </a:r>
          <a:r>
            <a:rPr lang="en-IN" sz="2200" b="1" kern="1200">
              <a:latin typeface="Times New Roman" panose="02020603050405020304" pitchFamily="18" charset="0"/>
              <a:cs typeface="Times New Roman" panose="02020603050405020304" pitchFamily="18" charset="0"/>
            </a:rPr>
            <a:t>receiver receives</a:t>
          </a:r>
          <a:r>
            <a:rPr lang="en-IN" sz="2200" kern="1200">
              <a:latin typeface="Times New Roman" panose="02020603050405020304" pitchFamily="18" charset="0"/>
              <a:cs typeface="Times New Roman" panose="02020603050405020304" pitchFamily="18" charset="0"/>
            </a:rPr>
            <a:t> it. </a:t>
          </a:r>
          <a:endParaRPr lang="en-US" sz="2200" kern="1200" dirty="0">
            <a:latin typeface="Times New Roman" panose="02020603050405020304" pitchFamily="18" charset="0"/>
            <a:cs typeface="Times New Roman" panose="02020603050405020304" pitchFamily="18" charset="0"/>
          </a:endParaRPr>
        </a:p>
      </dsp:txBody>
      <dsp:txXfrm>
        <a:off x="58310" y="1734707"/>
        <a:ext cx="10932696" cy="1077876"/>
      </dsp:txXfrm>
    </dsp:sp>
    <dsp:sp modelId="{CA80283C-1076-4020-9157-4111D20D21EC}">
      <dsp:nvSpPr>
        <dsp:cNvPr id="0" name=""/>
        <dsp:cNvSpPr/>
      </dsp:nvSpPr>
      <dsp:spPr>
        <a:xfrm>
          <a:off x="0" y="3200398"/>
          <a:ext cx="11049316" cy="11944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50000"/>
            </a:lnSpc>
            <a:spcBef>
              <a:spcPct val="0"/>
            </a:spcBef>
            <a:spcAft>
              <a:spcPct val="35000"/>
            </a:spcAft>
            <a:buNone/>
            <a:defRPr b="1"/>
          </a:pPr>
          <a:r>
            <a:rPr lang="en-IN" sz="2200" kern="1200" dirty="0">
              <a:latin typeface="Times New Roman" panose="02020603050405020304" pitchFamily="18" charset="0"/>
              <a:cs typeface="Times New Roman" panose="02020603050405020304" pitchFamily="18" charset="0"/>
            </a:rPr>
            <a:t>Data Communication is interested in : The transfer of data, the method of transfer and the preservation of the data during the transfer process.</a:t>
          </a:r>
          <a:endParaRPr lang="en-US" sz="2200" kern="1200" dirty="0">
            <a:latin typeface="Times New Roman" panose="02020603050405020304" pitchFamily="18" charset="0"/>
            <a:cs typeface="Times New Roman" panose="02020603050405020304" pitchFamily="18" charset="0"/>
          </a:endParaRPr>
        </a:p>
      </dsp:txBody>
      <dsp:txXfrm>
        <a:off x="58310" y="3258708"/>
        <a:ext cx="10932696" cy="1077876"/>
      </dsp:txXfrm>
    </dsp:sp>
    <dsp:sp modelId="{8A32E42D-9C45-4D1C-A5A9-F2886277A701}">
      <dsp:nvSpPr>
        <dsp:cNvPr id="0" name=""/>
        <dsp:cNvSpPr/>
      </dsp:nvSpPr>
      <dsp:spPr>
        <a:xfrm>
          <a:off x="0" y="3840145"/>
          <a:ext cx="11049316"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16" tIns="55880" rIns="312928" bIns="55880" numCol="1" spcCol="1270" anchor="t" anchorCtr="0">
          <a:noAutofit/>
        </a:bodyPr>
        <a:lstStyle/>
        <a:p>
          <a:pPr marL="285750" lvl="1" indent="-285750" algn="l" defTabSz="1511300">
            <a:lnSpc>
              <a:spcPct val="90000"/>
            </a:lnSpc>
            <a:spcBef>
              <a:spcPct val="0"/>
            </a:spcBef>
            <a:spcAft>
              <a:spcPct val="20000"/>
            </a:spcAft>
            <a:buChar char="•"/>
          </a:pPr>
          <a:endParaRPr lang="en-US" sz="3400" kern="1200" dirty="0">
            <a:latin typeface="Times New Roman" panose="02020603050405020304" pitchFamily="18" charset="0"/>
            <a:cs typeface="Times New Roman" panose="02020603050405020304" pitchFamily="18" charset="0"/>
          </a:endParaRPr>
        </a:p>
      </dsp:txBody>
      <dsp:txXfrm>
        <a:off x="0" y="3840145"/>
        <a:ext cx="11049316" cy="728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816E6-B41E-4755-9C3B-F42E767D90C6}">
      <dsp:nvSpPr>
        <dsp:cNvPr id="0" name=""/>
        <dsp:cNvSpPr/>
      </dsp:nvSpPr>
      <dsp:spPr>
        <a:xfrm>
          <a:off x="0" y="7418"/>
          <a:ext cx="6797675" cy="10738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8428B-466D-4FB7-BB72-B2123FE008BC}">
      <dsp:nvSpPr>
        <dsp:cNvPr id="0" name=""/>
        <dsp:cNvSpPr/>
      </dsp:nvSpPr>
      <dsp:spPr>
        <a:xfrm>
          <a:off x="324829" y="249027"/>
          <a:ext cx="591175" cy="59059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42CCBA-0F7D-4935-986E-7FEA2103BA00}">
      <dsp:nvSpPr>
        <dsp:cNvPr id="0" name=""/>
        <dsp:cNvSpPr/>
      </dsp:nvSpPr>
      <dsp:spPr>
        <a:xfrm>
          <a:off x="1240833" y="7418"/>
          <a:ext cx="5024606" cy="107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7" tIns="113757" rIns="113757" bIns="113757" numCol="1" spcCol="1270" anchor="ctr" anchorCtr="0">
          <a:noAutofit/>
        </a:bodyPr>
        <a:lstStyle/>
        <a:p>
          <a:pPr marL="0" lvl="0" indent="0" algn="l" defTabSz="800100">
            <a:lnSpc>
              <a:spcPct val="100000"/>
            </a:lnSpc>
            <a:spcBef>
              <a:spcPct val="0"/>
            </a:spcBef>
            <a:spcAft>
              <a:spcPct val="35000"/>
            </a:spcAft>
            <a:buNone/>
          </a:pPr>
          <a:r>
            <a:rPr lang="en-IN" sz="1800" b="1" kern="1200">
              <a:latin typeface="Times New Roman" panose="02020603050405020304" pitchFamily="18" charset="0"/>
              <a:cs typeface="Times New Roman" panose="02020603050405020304" pitchFamily="18" charset="0"/>
            </a:rPr>
            <a:t>Message: </a:t>
          </a:r>
          <a:r>
            <a:rPr lang="en-IN" sz="1800" kern="1200">
              <a:latin typeface="Times New Roman" panose="02020603050405020304" pitchFamily="18" charset="0"/>
              <a:cs typeface="Times New Roman" panose="02020603050405020304" pitchFamily="18" charset="0"/>
            </a:rPr>
            <a:t>The </a:t>
          </a:r>
          <a:r>
            <a:rPr lang="en-IN" sz="1800" b="1" kern="1200">
              <a:latin typeface="Times New Roman" panose="02020603050405020304" pitchFamily="18" charset="0"/>
              <a:cs typeface="Times New Roman" panose="02020603050405020304" pitchFamily="18" charset="0"/>
            </a:rPr>
            <a:t>message </a:t>
          </a:r>
          <a:r>
            <a:rPr lang="en-IN" sz="1800" kern="1200">
              <a:latin typeface="Times New Roman" panose="02020603050405020304" pitchFamily="18" charset="0"/>
              <a:cs typeface="Times New Roman" panose="02020603050405020304" pitchFamily="18" charset="0"/>
            </a:rPr>
            <a:t>is the information (data) to be communicated. Popular forms of information include text, numbers, pictures, audio, and video.</a:t>
          </a:r>
          <a:endParaRPr lang="en-US" sz="1800" kern="1200">
            <a:latin typeface="Times New Roman" panose="02020603050405020304" pitchFamily="18" charset="0"/>
            <a:cs typeface="Times New Roman" panose="02020603050405020304" pitchFamily="18" charset="0"/>
          </a:endParaRPr>
        </a:p>
      </dsp:txBody>
      <dsp:txXfrm>
        <a:off x="1240833" y="7418"/>
        <a:ext cx="5024606" cy="1074864"/>
      </dsp:txXfrm>
    </dsp:sp>
    <dsp:sp modelId="{9F78A6AE-3E56-40A7-8463-0F8AE57B57C4}">
      <dsp:nvSpPr>
        <dsp:cNvPr id="0" name=""/>
        <dsp:cNvSpPr/>
      </dsp:nvSpPr>
      <dsp:spPr>
        <a:xfrm>
          <a:off x="0" y="1335192"/>
          <a:ext cx="6797675" cy="10738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A4B46-21E7-44C6-BA30-CD0941967A6A}">
      <dsp:nvSpPr>
        <dsp:cNvPr id="0" name=""/>
        <dsp:cNvSpPr/>
      </dsp:nvSpPr>
      <dsp:spPr>
        <a:xfrm>
          <a:off x="324829" y="1576801"/>
          <a:ext cx="591175" cy="59059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5AD94-66B0-47F2-8199-9021043E74C8}">
      <dsp:nvSpPr>
        <dsp:cNvPr id="0" name=""/>
        <dsp:cNvSpPr/>
      </dsp:nvSpPr>
      <dsp:spPr>
        <a:xfrm>
          <a:off x="1240833" y="1335192"/>
          <a:ext cx="5024606" cy="107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7" tIns="113757" rIns="113757" bIns="113757" numCol="1" spcCol="1270" anchor="ctr" anchorCtr="0">
          <a:noAutofit/>
        </a:bodyPr>
        <a:lstStyle/>
        <a:p>
          <a:pPr marL="0" lvl="0" indent="0" algn="l" defTabSz="800100">
            <a:lnSpc>
              <a:spcPct val="100000"/>
            </a:lnSpc>
            <a:spcBef>
              <a:spcPct val="0"/>
            </a:spcBef>
            <a:spcAft>
              <a:spcPct val="35000"/>
            </a:spcAft>
            <a:buNone/>
          </a:pPr>
          <a:r>
            <a:rPr lang="en-IN" sz="1800" b="1" kern="1200">
              <a:latin typeface="Times New Roman" panose="02020603050405020304" pitchFamily="18" charset="0"/>
              <a:cs typeface="Times New Roman" panose="02020603050405020304" pitchFamily="18" charset="0"/>
            </a:rPr>
            <a:t>Sender: </a:t>
          </a:r>
          <a:r>
            <a:rPr lang="en-IN" sz="1800" kern="1200">
              <a:latin typeface="Times New Roman" panose="02020603050405020304" pitchFamily="18" charset="0"/>
              <a:cs typeface="Times New Roman" panose="02020603050405020304" pitchFamily="18" charset="0"/>
            </a:rPr>
            <a:t>The </a:t>
          </a:r>
          <a:r>
            <a:rPr lang="en-IN" sz="1800" b="1" kern="1200">
              <a:latin typeface="Times New Roman" panose="02020603050405020304" pitchFamily="18" charset="0"/>
              <a:cs typeface="Times New Roman" panose="02020603050405020304" pitchFamily="18" charset="0"/>
            </a:rPr>
            <a:t>sender </a:t>
          </a:r>
          <a:r>
            <a:rPr lang="en-IN" sz="1800" kern="1200">
              <a:latin typeface="Times New Roman" panose="02020603050405020304" pitchFamily="18" charset="0"/>
              <a:cs typeface="Times New Roman" panose="02020603050405020304" pitchFamily="18" charset="0"/>
            </a:rPr>
            <a:t>is the device that sends the data message. It can be a computer, workstation, telephone handset, video camera, and so on.</a:t>
          </a:r>
          <a:endParaRPr lang="en-US" sz="1800" kern="1200">
            <a:latin typeface="Times New Roman" panose="02020603050405020304" pitchFamily="18" charset="0"/>
            <a:cs typeface="Times New Roman" panose="02020603050405020304" pitchFamily="18" charset="0"/>
          </a:endParaRPr>
        </a:p>
      </dsp:txBody>
      <dsp:txXfrm>
        <a:off x="1240833" y="1335192"/>
        <a:ext cx="5024606" cy="1074864"/>
      </dsp:txXfrm>
    </dsp:sp>
    <dsp:sp modelId="{E790EBE7-EE32-4990-835D-24F4F5255C88}">
      <dsp:nvSpPr>
        <dsp:cNvPr id="0" name=""/>
        <dsp:cNvSpPr/>
      </dsp:nvSpPr>
      <dsp:spPr>
        <a:xfrm>
          <a:off x="0" y="2662967"/>
          <a:ext cx="6797675" cy="10738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1D612-7DB9-4E4A-9F28-3283B7EDD780}">
      <dsp:nvSpPr>
        <dsp:cNvPr id="0" name=""/>
        <dsp:cNvSpPr/>
      </dsp:nvSpPr>
      <dsp:spPr>
        <a:xfrm>
          <a:off x="324829" y="2904575"/>
          <a:ext cx="591175" cy="59059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5E42C3-CDA7-4225-8391-EF1BDBB88D50}">
      <dsp:nvSpPr>
        <dsp:cNvPr id="0" name=""/>
        <dsp:cNvSpPr/>
      </dsp:nvSpPr>
      <dsp:spPr>
        <a:xfrm>
          <a:off x="1240833" y="2662967"/>
          <a:ext cx="5024606" cy="107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7" tIns="113757" rIns="113757" bIns="113757" numCol="1" spcCol="1270" anchor="ctr" anchorCtr="0">
          <a:noAutofit/>
        </a:bodyPr>
        <a:lstStyle/>
        <a:p>
          <a:pPr marL="0" lvl="0" indent="0" algn="l" defTabSz="800100">
            <a:lnSpc>
              <a:spcPct val="100000"/>
            </a:lnSpc>
            <a:spcBef>
              <a:spcPct val="0"/>
            </a:spcBef>
            <a:spcAft>
              <a:spcPct val="35000"/>
            </a:spcAft>
            <a:buNone/>
          </a:pPr>
          <a:r>
            <a:rPr lang="en-IN" sz="1800" b="1" kern="1200">
              <a:latin typeface="Times New Roman" panose="02020603050405020304" pitchFamily="18" charset="0"/>
              <a:cs typeface="Times New Roman" panose="02020603050405020304" pitchFamily="18" charset="0"/>
            </a:rPr>
            <a:t>Receiver: </a:t>
          </a:r>
          <a:r>
            <a:rPr lang="en-IN" sz="1800" kern="1200">
              <a:latin typeface="Times New Roman" panose="02020603050405020304" pitchFamily="18" charset="0"/>
              <a:cs typeface="Times New Roman" panose="02020603050405020304" pitchFamily="18" charset="0"/>
            </a:rPr>
            <a:t>The </a:t>
          </a:r>
          <a:r>
            <a:rPr lang="en-IN" sz="1800" b="1" kern="1200">
              <a:latin typeface="Times New Roman" panose="02020603050405020304" pitchFamily="18" charset="0"/>
              <a:cs typeface="Times New Roman" panose="02020603050405020304" pitchFamily="18" charset="0"/>
            </a:rPr>
            <a:t>receiver </a:t>
          </a:r>
          <a:r>
            <a:rPr lang="en-IN" sz="1800" kern="1200">
              <a:latin typeface="Times New Roman" panose="02020603050405020304" pitchFamily="18" charset="0"/>
              <a:cs typeface="Times New Roman" panose="02020603050405020304" pitchFamily="18" charset="0"/>
            </a:rPr>
            <a:t>is the device that receives the message. It can be a computer, workstation, telephone handset, television, and so on.</a:t>
          </a:r>
          <a:endParaRPr lang="en-US" sz="1800" kern="1200">
            <a:latin typeface="Times New Roman" panose="02020603050405020304" pitchFamily="18" charset="0"/>
            <a:cs typeface="Times New Roman" panose="02020603050405020304" pitchFamily="18" charset="0"/>
          </a:endParaRPr>
        </a:p>
      </dsp:txBody>
      <dsp:txXfrm>
        <a:off x="1240833" y="2662967"/>
        <a:ext cx="5024606" cy="1074864"/>
      </dsp:txXfrm>
    </dsp:sp>
    <dsp:sp modelId="{CE0E2E68-3302-402D-92CC-E98C2FA6316A}">
      <dsp:nvSpPr>
        <dsp:cNvPr id="0" name=""/>
        <dsp:cNvSpPr/>
      </dsp:nvSpPr>
      <dsp:spPr>
        <a:xfrm>
          <a:off x="0" y="3990741"/>
          <a:ext cx="6797675" cy="10738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8FB6A-8201-4F09-B3C8-35613969BCAD}">
      <dsp:nvSpPr>
        <dsp:cNvPr id="0" name=""/>
        <dsp:cNvSpPr/>
      </dsp:nvSpPr>
      <dsp:spPr>
        <a:xfrm>
          <a:off x="324829" y="4232349"/>
          <a:ext cx="591175" cy="59059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13B4D9-2AD2-471F-A3D7-AD33E74C8A10}">
      <dsp:nvSpPr>
        <dsp:cNvPr id="0" name=""/>
        <dsp:cNvSpPr/>
      </dsp:nvSpPr>
      <dsp:spPr>
        <a:xfrm>
          <a:off x="1240833" y="3990741"/>
          <a:ext cx="5024606" cy="107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7" tIns="113757" rIns="113757" bIns="113757" numCol="1" spcCol="1270" anchor="ctr" anchorCtr="0">
          <a:noAutofit/>
        </a:bodyPr>
        <a:lstStyle/>
        <a:p>
          <a:pPr marL="0" lvl="0" indent="0" algn="l" defTabSz="800100">
            <a:lnSpc>
              <a:spcPct val="100000"/>
            </a:lnSpc>
            <a:spcBef>
              <a:spcPct val="0"/>
            </a:spcBef>
            <a:spcAft>
              <a:spcPct val="35000"/>
            </a:spcAft>
            <a:buNone/>
          </a:pPr>
          <a:r>
            <a:rPr lang="en-IN" sz="1800" b="1" kern="1200">
              <a:latin typeface="Times New Roman" panose="02020603050405020304" pitchFamily="18" charset="0"/>
              <a:cs typeface="Times New Roman" panose="02020603050405020304" pitchFamily="18" charset="0"/>
            </a:rPr>
            <a:t>Transmission medium: </a:t>
          </a:r>
          <a:r>
            <a:rPr lang="en-IN" sz="1800" kern="1200">
              <a:latin typeface="Times New Roman" panose="02020603050405020304" pitchFamily="18" charset="0"/>
              <a:cs typeface="Times New Roman" panose="02020603050405020304" pitchFamily="18" charset="0"/>
            </a:rPr>
            <a:t>The </a:t>
          </a:r>
          <a:r>
            <a:rPr lang="en-IN" sz="1800" b="1" kern="1200">
              <a:latin typeface="Times New Roman" panose="02020603050405020304" pitchFamily="18" charset="0"/>
              <a:cs typeface="Times New Roman" panose="02020603050405020304" pitchFamily="18" charset="0"/>
            </a:rPr>
            <a:t>transmission medium </a:t>
          </a:r>
          <a:r>
            <a:rPr lang="en-IN" sz="1800" kern="1200">
              <a:latin typeface="Times New Roman" panose="02020603050405020304" pitchFamily="18" charset="0"/>
              <a:cs typeface="Times New Roman" panose="02020603050405020304" pitchFamily="18" charset="0"/>
            </a:rPr>
            <a:t>is the physical path by which a message travels from sender to receiver. Some examples of transmission media include twisted-pair wire, coaxial cable, fiber-optic cable, and radio waves.</a:t>
          </a:r>
          <a:endParaRPr lang="en-US" sz="1800" kern="1200">
            <a:latin typeface="Times New Roman" panose="02020603050405020304" pitchFamily="18" charset="0"/>
            <a:cs typeface="Times New Roman" panose="02020603050405020304" pitchFamily="18" charset="0"/>
          </a:endParaRPr>
        </a:p>
      </dsp:txBody>
      <dsp:txXfrm>
        <a:off x="1240833" y="3990741"/>
        <a:ext cx="5024606" cy="1074864"/>
      </dsp:txXfrm>
    </dsp:sp>
    <dsp:sp modelId="{A5156EB5-7F9F-4E0F-BFEC-5DA6C15BE864}">
      <dsp:nvSpPr>
        <dsp:cNvPr id="0" name=""/>
        <dsp:cNvSpPr/>
      </dsp:nvSpPr>
      <dsp:spPr>
        <a:xfrm>
          <a:off x="0" y="5318515"/>
          <a:ext cx="6797675" cy="10738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1AAB5-68C5-446C-BAC5-16FC1004E7CB}">
      <dsp:nvSpPr>
        <dsp:cNvPr id="0" name=""/>
        <dsp:cNvSpPr/>
      </dsp:nvSpPr>
      <dsp:spPr>
        <a:xfrm>
          <a:off x="324829" y="5560123"/>
          <a:ext cx="591175" cy="59059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FBC2AC-8CED-4CD1-894B-7384D9C7B788}">
      <dsp:nvSpPr>
        <dsp:cNvPr id="0" name=""/>
        <dsp:cNvSpPr/>
      </dsp:nvSpPr>
      <dsp:spPr>
        <a:xfrm>
          <a:off x="1240833" y="5318515"/>
          <a:ext cx="5024606" cy="1074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7" tIns="113757" rIns="113757" bIns="113757" numCol="1" spcCol="1270" anchor="ctr" anchorCtr="0">
          <a:noAutofit/>
        </a:bodyPr>
        <a:lstStyle/>
        <a:p>
          <a:pPr marL="0" lvl="0" indent="0" algn="l" defTabSz="800100">
            <a:lnSpc>
              <a:spcPct val="10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Protocol: </a:t>
          </a:r>
          <a:r>
            <a:rPr lang="en-IN" sz="1800" kern="1200" dirty="0">
              <a:latin typeface="Times New Roman" panose="02020603050405020304" pitchFamily="18" charset="0"/>
              <a:cs typeface="Times New Roman" panose="02020603050405020304" pitchFamily="18" charset="0"/>
            </a:rPr>
            <a:t>A </a:t>
          </a:r>
          <a:r>
            <a:rPr lang="en-IN" sz="1800" b="1" kern="1200" dirty="0">
              <a:latin typeface="Times New Roman" panose="02020603050405020304" pitchFamily="18" charset="0"/>
              <a:cs typeface="Times New Roman" panose="02020603050405020304" pitchFamily="18" charset="0"/>
            </a:rPr>
            <a:t>protocol </a:t>
          </a:r>
          <a:r>
            <a:rPr lang="en-IN" sz="1800" kern="1200" dirty="0">
              <a:latin typeface="Times New Roman" panose="02020603050405020304" pitchFamily="18" charset="0"/>
              <a:cs typeface="Times New Roman" panose="02020603050405020304" pitchFamily="18" charset="0"/>
            </a:rPr>
            <a:t>is a set of rules that govern data communications. It represents an agreement between the communicating devices. </a:t>
          </a:r>
          <a:endParaRPr lang="en-US" sz="1800" kern="1200" dirty="0">
            <a:latin typeface="Times New Roman" panose="02020603050405020304" pitchFamily="18" charset="0"/>
            <a:cs typeface="Times New Roman" panose="02020603050405020304" pitchFamily="18" charset="0"/>
          </a:endParaRPr>
        </a:p>
      </dsp:txBody>
      <dsp:txXfrm>
        <a:off x="1240833" y="5318515"/>
        <a:ext cx="5024606" cy="1074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5FEA-FED5-4FE0-9FC0-432E50826F91}">
      <dsp:nvSpPr>
        <dsp:cNvPr id="0" name=""/>
        <dsp:cNvSpPr/>
      </dsp:nvSpPr>
      <dsp:spPr>
        <a:xfrm>
          <a:off x="0" y="0"/>
          <a:ext cx="890016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3A673B-896A-46E4-B109-CD3BC2638F59}">
      <dsp:nvSpPr>
        <dsp:cNvPr id="0" name=""/>
        <dsp:cNvSpPr/>
      </dsp:nvSpPr>
      <dsp:spPr>
        <a:xfrm>
          <a:off x="0" y="0"/>
          <a:ext cx="8899626" cy="402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150000"/>
            </a:lnSpc>
            <a:spcBef>
              <a:spcPct val="0"/>
            </a:spcBef>
            <a:spcAft>
              <a:spcPct val="35000"/>
            </a:spcAft>
            <a:buNone/>
          </a:pPr>
          <a:endParaRPr lang="en-IN" sz="2400" kern="1200" dirty="0">
            <a:latin typeface="Times New Roman" panose="02020603050405020304" pitchFamily="18" charset="0"/>
            <a:cs typeface="Times New Roman" panose="02020603050405020304" pitchFamily="18" charset="0"/>
          </a:endParaRPr>
        </a:p>
        <a:p>
          <a:pPr marL="0" lvl="0" indent="0" algn="just" defTabSz="1066800">
            <a:lnSpc>
              <a:spcPct val="15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Information today comes in different forms such as text, numbers, images, audio, and video.</a:t>
          </a:r>
          <a:endParaRPr lang="en-US" sz="2400" kern="1200" dirty="0">
            <a:latin typeface="Times New Roman" panose="02020603050405020304" pitchFamily="18" charset="0"/>
            <a:cs typeface="Times New Roman" panose="02020603050405020304" pitchFamily="18" charset="0"/>
          </a:endParaRPr>
        </a:p>
      </dsp:txBody>
      <dsp:txXfrm>
        <a:off x="0" y="0"/>
        <a:ext cx="8899626" cy="4023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0C4AD-EF26-400D-B28C-5600A93FCE2F}">
      <dsp:nvSpPr>
        <dsp:cNvPr id="0" name=""/>
        <dsp:cNvSpPr/>
      </dsp:nvSpPr>
      <dsp:spPr>
        <a:xfrm>
          <a:off x="0" y="0"/>
          <a:ext cx="1078992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AA2A6-E323-4985-BCF5-7183A1F452BE}">
      <dsp:nvSpPr>
        <dsp:cNvPr id="0" name=""/>
        <dsp:cNvSpPr/>
      </dsp:nvSpPr>
      <dsp:spPr>
        <a:xfrm>
          <a:off x="0" y="0"/>
          <a:ext cx="5893591" cy="402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IN" sz="2000" b="1" kern="1200" dirty="0">
              <a:latin typeface="Times New Roman" panose="02020603050405020304" pitchFamily="18" charset="0"/>
              <a:cs typeface="Times New Roman" panose="02020603050405020304" pitchFamily="18" charset="0"/>
            </a:rPr>
            <a:t>Text: </a:t>
          </a:r>
          <a:r>
            <a:rPr lang="en-IN" sz="2000" kern="1200" dirty="0">
              <a:latin typeface="Times New Roman" panose="02020603050405020304" pitchFamily="18" charset="0"/>
              <a:cs typeface="Times New Roman" panose="02020603050405020304" pitchFamily="18" charset="0"/>
            </a:rPr>
            <a:t>In data communications, text is represented as a bit pattern, a sequence of bits (0s or 1s). Different sets of bit patterns have been designed to represent text symbols. Each set is called a </a:t>
          </a:r>
          <a:r>
            <a:rPr lang="en-IN" sz="2000" b="1" kern="1200" dirty="0">
              <a:latin typeface="Times New Roman" panose="02020603050405020304" pitchFamily="18" charset="0"/>
              <a:cs typeface="Times New Roman" panose="02020603050405020304" pitchFamily="18" charset="0"/>
            </a:rPr>
            <a:t>code, </a:t>
          </a:r>
          <a:r>
            <a:rPr lang="en-IN" sz="2000" kern="1200" dirty="0">
              <a:latin typeface="Times New Roman" panose="02020603050405020304" pitchFamily="18" charset="0"/>
              <a:cs typeface="Times New Roman" panose="02020603050405020304" pitchFamily="18" charset="0"/>
            </a:rPr>
            <a:t>and the process of representing symbols is called coding. Today, the prevalent coding system is called </a:t>
          </a:r>
          <a:r>
            <a:rPr lang="en-IN" sz="2000" b="1" kern="1200" dirty="0">
              <a:latin typeface="Times New Roman" panose="02020603050405020304" pitchFamily="18" charset="0"/>
              <a:cs typeface="Times New Roman" panose="02020603050405020304" pitchFamily="18" charset="0"/>
            </a:rPr>
            <a:t>Unicode</a:t>
          </a:r>
          <a:r>
            <a:rPr lang="en-IN" sz="2000" kern="1200" dirty="0">
              <a:latin typeface="Times New Roman" panose="02020603050405020304" pitchFamily="18" charset="0"/>
              <a:cs typeface="Times New Roman" panose="02020603050405020304" pitchFamily="18" charset="0"/>
            </a:rPr>
            <a:t>, which uses 32 bits to represent a symbol or character used in any language in the world. </a:t>
          </a:r>
          <a:endParaRPr lang="en-US" sz="2000" kern="1200" dirty="0">
            <a:latin typeface="Times New Roman" panose="02020603050405020304" pitchFamily="18" charset="0"/>
            <a:cs typeface="Times New Roman" panose="02020603050405020304" pitchFamily="18" charset="0"/>
          </a:endParaRPr>
        </a:p>
      </dsp:txBody>
      <dsp:txXfrm>
        <a:off x="0" y="0"/>
        <a:ext cx="5893591" cy="4023360"/>
      </dsp:txXfrm>
    </dsp:sp>
    <dsp:sp modelId="{52C87B41-C4A5-4A02-94BF-E3EF4F23E388}">
      <dsp:nvSpPr>
        <dsp:cNvPr id="0" name=""/>
        <dsp:cNvSpPr/>
      </dsp:nvSpPr>
      <dsp:spPr>
        <a:xfrm>
          <a:off x="5985263" y="182701"/>
          <a:ext cx="4797510" cy="365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IN" sz="2000" b="1" kern="1200" dirty="0">
              <a:latin typeface="Times New Roman" panose="02020603050405020304" pitchFamily="18" charset="0"/>
              <a:ea typeface="+mn-ea"/>
              <a:cs typeface="Times New Roman" panose="02020603050405020304" pitchFamily="18" charset="0"/>
            </a:rPr>
            <a:t>Numbers: </a:t>
          </a:r>
          <a:r>
            <a:rPr lang="en-IN" sz="2000" kern="1200" dirty="0">
              <a:latin typeface="Times New Roman" panose="02020603050405020304" pitchFamily="18" charset="0"/>
              <a:ea typeface="+mn-ea"/>
              <a:cs typeface="Times New Roman" panose="02020603050405020304" pitchFamily="18" charset="0"/>
            </a:rPr>
            <a:t>Numbers are also represented by bit patterns. However, a code such as ASCII is not used to represent numbers; the number is directly converted to a binary number to simplify mathematical operations.</a:t>
          </a:r>
          <a:r>
            <a:rPr lang="en-IN" sz="4200" kern="1200" dirty="0">
              <a:latin typeface="Times New Roman" panose="02020603050405020304" pitchFamily="18" charset="0"/>
              <a:ea typeface="+mn-ea"/>
              <a:cs typeface="Times New Roman" panose="02020603050405020304" pitchFamily="18" charset="0"/>
            </a:rPr>
            <a:t> </a:t>
          </a:r>
          <a:endParaRPr lang="en-US" sz="4200" kern="1200" dirty="0">
            <a:latin typeface="Times New Roman" panose="02020603050405020304" pitchFamily="18" charset="0"/>
            <a:ea typeface="+mn-ea"/>
            <a:cs typeface="Times New Roman" panose="02020603050405020304" pitchFamily="18" charset="0"/>
          </a:endParaRPr>
        </a:p>
      </dsp:txBody>
      <dsp:txXfrm>
        <a:off x="5985263" y="182701"/>
        <a:ext cx="4797510" cy="3654028"/>
      </dsp:txXfrm>
    </dsp:sp>
    <dsp:sp modelId="{63F34F25-AFF1-4BD8-9BCD-8806345DDFDD}">
      <dsp:nvSpPr>
        <dsp:cNvPr id="0" name=""/>
        <dsp:cNvSpPr/>
      </dsp:nvSpPr>
      <dsp:spPr>
        <a:xfrm>
          <a:off x="5893591" y="3836729"/>
          <a:ext cx="4889182"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9A131-A3D1-4A84-B399-D67AD29512C9}">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697005-21B8-4A7C-943C-C30C60ABC5CB}">
      <dsp:nvSpPr>
        <dsp:cNvPr id="0" name=""/>
        <dsp:cNvSpPr/>
      </dsp:nvSpPr>
      <dsp:spPr>
        <a:xfrm>
          <a:off x="0" y="0"/>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kern="1200"/>
            <a:t>3.   Images: Images </a:t>
          </a:r>
          <a:r>
            <a:rPr lang="en-IN" sz="2200" kern="1200"/>
            <a:t>are also represented by bit patterns. In its simplest form, an image is composed of a matrix of pixels (picture elements), where each pixel is a small dot. The size of the pixel depends on the </a:t>
          </a:r>
          <a:r>
            <a:rPr lang="en-IN" sz="2200" i="1" kern="1200"/>
            <a:t>resolution. </a:t>
          </a:r>
          <a:r>
            <a:rPr lang="en-IN" sz="2200" kern="1200"/>
            <a:t>For example, an image can be divided into 1000 pixels or 10,000 pixels. In the second case, there is a better representation of the image (better resolution), but more memory is needed to store the image.</a:t>
          </a:r>
          <a:endParaRPr lang="en-US" sz="2200" kern="1200"/>
        </a:p>
      </dsp:txBody>
      <dsp:txXfrm>
        <a:off x="0" y="0"/>
        <a:ext cx="6797675" cy="2824955"/>
      </dsp:txXfrm>
    </dsp:sp>
    <dsp:sp modelId="{AF3552B9-8D54-4D1D-9E98-0FE84EA78FB0}">
      <dsp:nvSpPr>
        <dsp:cNvPr id="0" name=""/>
        <dsp:cNvSpPr/>
      </dsp:nvSpPr>
      <dsp:spPr>
        <a:xfrm>
          <a:off x="0" y="2824955"/>
          <a:ext cx="6797675"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CF06E-A34F-469B-85FD-7E200CD5FEDC}">
      <dsp:nvSpPr>
        <dsp:cNvPr id="0" name=""/>
        <dsp:cNvSpPr/>
      </dsp:nvSpPr>
      <dsp:spPr>
        <a:xfrm>
          <a:off x="0" y="2824955"/>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Each pixel in image has been assigned a bit pattern. For black and white images, 1-bit pattern is used to represent a pixel.  For </a:t>
          </a:r>
          <a:r>
            <a:rPr lang="en-IN" sz="2200" kern="1200" dirty="0" err="1"/>
            <a:t>gray</a:t>
          </a:r>
          <a:r>
            <a:rPr lang="en-IN" sz="2200" kern="1200" dirty="0"/>
            <a:t> scale images, 2-bit pattern is used i.e. A black pixel can be represented by 00, a dark </a:t>
          </a:r>
          <a:r>
            <a:rPr lang="en-IN" sz="2200" kern="1200" dirty="0" err="1"/>
            <a:t>gray</a:t>
          </a:r>
          <a:r>
            <a:rPr lang="en-IN" sz="2200" kern="1200" dirty="0"/>
            <a:t> pixel by 01, a light </a:t>
          </a:r>
          <a:r>
            <a:rPr lang="en-IN" sz="2200" kern="1200" dirty="0" err="1"/>
            <a:t>gray</a:t>
          </a:r>
          <a:r>
            <a:rPr lang="en-IN" sz="2200" kern="1200" dirty="0"/>
            <a:t> pixel by 10, and a white pixel by 11. For colour images several methods are used for representation i.e. RGB (combination of red, green and blue), YCM (combination of yellow, cyan and magenta).</a:t>
          </a:r>
          <a:endParaRPr lang="en-US" sz="2200" kern="1200" dirty="0"/>
        </a:p>
      </dsp:txBody>
      <dsp:txXfrm>
        <a:off x="0" y="2824955"/>
        <a:ext cx="6797675" cy="282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6AE5D-5B73-4900-A4C0-E87C9A9D9F7C}">
      <dsp:nvSpPr>
        <dsp:cNvPr id="0" name=""/>
        <dsp:cNvSpPr/>
      </dsp:nvSpPr>
      <dsp:spPr>
        <a:xfrm>
          <a:off x="0" y="214956"/>
          <a:ext cx="6797675" cy="2574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a:t>4.   Audio: Audio </a:t>
          </a:r>
          <a:r>
            <a:rPr lang="en-IN" sz="2500" kern="1200"/>
            <a:t>refers to the recording or broadcasting of sound or music. Audio is by nature different from text, numbers, or images. It is continuous, not discrete. Even when we use a microphone to change voice or music to an electric signal, we create a continuous signal.</a:t>
          </a:r>
          <a:endParaRPr lang="en-US" sz="2500" kern="1200"/>
        </a:p>
      </dsp:txBody>
      <dsp:txXfrm>
        <a:off x="125652" y="340608"/>
        <a:ext cx="6546371" cy="2322696"/>
      </dsp:txXfrm>
    </dsp:sp>
    <dsp:sp modelId="{91D62CD5-9265-4788-9FF2-573F39477CBD}">
      <dsp:nvSpPr>
        <dsp:cNvPr id="0" name=""/>
        <dsp:cNvSpPr/>
      </dsp:nvSpPr>
      <dsp:spPr>
        <a:xfrm>
          <a:off x="0" y="2860956"/>
          <a:ext cx="6797675" cy="2574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a:t>5.  Video: Video </a:t>
          </a:r>
          <a:r>
            <a:rPr lang="en-IN" sz="2500" kern="1200"/>
            <a:t>refers to the recording or broadcasting of a picture or movie. Video can either be produced as a continuous entity (e.g., by a TV camera), or it can be a combination of images, each a discrete entity, arranged to convey the idea of motion.</a:t>
          </a:r>
          <a:endParaRPr lang="en-US" sz="2500" kern="1200"/>
        </a:p>
      </dsp:txBody>
      <dsp:txXfrm>
        <a:off x="125652" y="2986608"/>
        <a:ext cx="6546371" cy="23226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877A6-6E85-4C3F-93EE-84C6EA8B1200}">
      <dsp:nvSpPr>
        <dsp:cNvPr id="0" name=""/>
        <dsp:cNvSpPr/>
      </dsp:nvSpPr>
      <dsp:spPr>
        <a:xfrm>
          <a:off x="229818" y="189"/>
          <a:ext cx="9598763" cy="42257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a) Topology defines the structure of the network of how all the components are interconnected to each other. </a:t>
          </a:r>
        </a:p>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b) Each </a:t>
          </a:r>
          <a:r>
            <a:rPr lang="en-US" sz="2400" kern="1200" spc="-5" dirty="0">
              <a:latin typeface="Times New Roman" panose="02020603050405020304" pitchFamily="18" charset="0"/>
              <a:cs typeface="Times New Roman" panose="02020603050405020304" pitchFamily="18" charset="0"/>
            </a:rPr>
            <a:t>topology is suited </a:t>
          </a:r>
          <a:r>
            <a:rPr lang="en-US" sz="2400" kern="1200" dirty="0">
              <a:latin typeface="Times New Roman" panose="02020603050405020304" pitchFamily="18" charset="0"/>
              <a:cs typeface="Times New Roman" panose="02020603050405020304" pitchFamily="18" charset="0"/>
            </a:rPr>
            <a:t>to </a:t>
          </a:r>
          <a:r>
            <a:rPr lang="en-US" sz="2400" kern="1200" spc="-5" dirty="0">
              <a:latin typeface="Times New Roman" panose="02020603050405020304" pitchFamily="18" charset="0"/>
              <a:cs typeface="Times New Roman" panose="02020603050405020304" pitchFamily="18" charset="0"/>
            </a:rPr>
            <a:t>specific tasks </a:t>
          </a:r>
          <a:r>
            <a:rPr lang="en-US" sz="2400" kern="1200" dirty="0">
              <a:latin typeface="Times New Roman" panose="02020603050405020304" pitchFamily="18" charset="0"/>
              <a:cs typeface="Times New Roman" panose="02020603050405020304" pitchFamily="18" charset="0"/>
            </a:rPr>
            <a:t>and </a:t>
          </a:r>
          <a:r>
            <a:rPr lang="en-US" sz="2400" kern="1200" spc="-5" dirty="0">
              <a:latin typeface="Times New Roman" panose="02020603050405020304" pitchFamily="18" charset="0"/>
              <a:cs typeface="Times New Roman" panose="02020603050405020304" pitchFamily="18" charset="0"/>
            </a:rPr>
            <a:t>has its </a:t>
          </a:r>
          <a:r>
            <a:rPr lang="en-US" sz="2400" kern="1200" dirty="0">
              <a:latin typeface="Times New Roman" panose="02020603050405020304" pitchFamily="18" charset="0"/>
              <a:cs typeface="Times New Roman" panose="02020603050405020304" pitchFamily="18" charset="0"/>
            </a:rPr>
            <a:t>own  advantages and</a:t>
          </a:r>
          <a:r>
            <a:rPr lang="en-US" sz="2400" kern="1200" spc="-50"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disadvantages.</a:t>
          </a:r>
        </a:p>
        <a:p>
          <a:pPr marL="0" lvl="0" indent="0" algn="l" defTabSz="1066800">
            <a:lnSpc>
              <a:spcPct val="90000"/>
            </a:lnSpc>
            <a:spcBef>
              <a:spcPct val="0"/>
            </a:spcBef>
            <a:spcAft>
              <a:spcPct val="35000"/>
            </a:spcAft>
            <a:buFont typeface="Wingdings"/>
            <a:buNone/>
          </a:pPr>
          <a:r>
            <a:rPr lang="en-US" sz="2400" kern="1200" dirty="0">
              <a:latin typeface="Times New Roman" panose="02020603050405020304" pitchFamily="18" charset="0"/>
              <a:cs typeface="Times New Roman" panose="02020603050405020304" pitchFamily="18" charset="0"/>
            </a:rPr>
            <a:t>c) The </a:t>
          </a:r>
          <a:r>
            <a:rPr lang="en-US" sz="2400" kern="1200" spc="-5" dirty="0">
              <a:latin typeface="Times New Roman" panose="02020603050405020304" pitchFamily="18" charset="0"/>
              <a:cs typeface="Times New Roman" panose="02020603050405020304" pitchFamily="18" charset="0"/>
            </a:rPr>
            <a:t>choice </a:t>
          </a:r>
          <a:r>
            <a:rPr lang="en-US" sz="2400" kern="1200" dirty="0">
              <a:latin typeface="Times New Roman" panose="02020603050405020304" pitchFamily="18" charset="0"/>
              <a:cs typeface="Times New Roman" panose="02020603050405020304" pitchFamily="18" charset="0"/>
            </a:rPr>
            <a:t>of topology </a:t>
          </a:r>
          <a:r>
            <a:rPr lang="en-US" sz="2400" kern="1200" spc="-5" dirty="0">
              <a:latin typeface="Times New Roman" panose="02020603050405020304" pitchFamily="18" charset="0"/>
              <a:cs typeface="Times New Roman" panose="02020603050405020304" pitchFamily="18" charset="0"/>
            </a:rPr>
            <a:t>is dependent </a:t>
          </a:r>
          <a:r>
            <a:rPr lang="en-US" sz="2400" kern="1200" dirty="0">
              <a:latin typeface="Times New Roman" panose="02020603050405020304" pitchFamily="18" charset="0"/>
              <a:cs typeface="Times New Roman" panose="02020603050405020304" pitchFamily="18" charset="0"/>
            </a:rPr>
            <a:t>upon </a:t>
          </a:r>
          <a:r>
            <a:rPr lang="en-US" sz="2400" kern="1200" spc="-5" dirty="0">
              <a:latin typeface="Times New Roman" panose="02020603050405020304" pitchFamily="18" charset="0"/>
              <a:cs typeface="Times New Roman" panose="02020603050405020304" pitchFamily="18" charset="0"/>
            </a:rPr>
            <a:t>type </a:t>
          </a:r>
          <a:r>
            <a:rPr lang="en-US" sz="2400" kern="1200" dirty="0">
              <a:latin typeface="Times New Roman" panose="02020603050405020304" pitchFamily="18" charset="0"/>
              <a:cs typeface="Times New Roman" panose="02020603050405020304" pitchFamily="18" charset="0"/>
            </a:rPr>
            <a:t>and </a:t>
          </a:r>
          <a:r>
            <a:rPr lang="en-US" sz="2400" kern="1200" spc="-5" dirty="0">
              <a:latin typeface="Times New Roman" panose="02020603050405020304" pitchFamily="18" charset="0"/>
              <a:cs typeface="Times New Roman" panose="02020603050405020304" pitchFamily="18" charset="0"/>
            </a:rPr>
            <a:t>number </a:t>
          </a:r>
          <a:r>
            <a:rPr lang="en-US" sz="2400" kern="1200" dirty="0">
              <a:latin typeface="Times New Roman" panose="02020603050405020304" pitchFamily="18" charset="0"/>
              <a:cs typeface="Times New Roman" panose="02020603050405020304" pitchFamily="18" charset="0"/>
            </a:rPr>
            <a:t>of  </a:t>
          </a:r>
          <a:r>
            <a:rPr lang="en-US" sz="2400" kern="1200" spc="-5" dirty="0">
              <a:latin typeface="Times New Roman" panose="02020603050405020304" pitchFamily="18" charset="0"/>
              <a:cs typeface="Times New Roman" panose="02020603050405020304" pitchFamily="18" charset="0"/>
            </a:rPr>
            <a:t>equipment</a:t>
          </a:r>
          <a:r>
            <a:rPr lang="en-US" sz="2400" kern="1200" spc="31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being</a:t>
          </a:r>
          <a:r>
            <a:rPr lang="en-US" sz="2400" kern="1200" spc="31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used,</a:t>
          </a:r>
          <a:r>
            <a:rPr lang="en-US" sz="2400" kern="1200" spc="31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rate</a:t>
          </a:r>
          <a:r>
            <a:rPr lang="en-US" sz="2400" kern="1200" spc="31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of</a:t>
          </a:r>
          <a:r>
            <a:rPr lang="en-US" sz="2400" kern="1200" spc="30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data transfer required, response </a:t>
          </a:r>
          <a:r>
            <a:rPr lang="en-US" sz="2400" kern="1200" spc="-5" dirty="0">
              <a:latin typeface="Times New Roman" panose="02020603050405020304" pitchFamily="18" charset="0"/>
              <a:cs typeface="Times New Roman" panose="02020603050405020304" pitchFamily="18" charset="0"/>
            </a:rPr>
            <a:t>time, </a:t>
          </a:r>
          <a:r>
            <a:rPr lang="en-US" sz="2400" kern="1200" dirty="0">
              <a:latin typeface="Times New Roman" panose="02020603050405020304" pitchFamily="18" charset="0"/>
              <a:cs typeface="Times New Roman" panose="02020603050405020304" pitchFamily="18" charset="0"/>
            </a:rPr>
            <a:t>and</a:t>
          </a:r>
          <a:r>
            <a:rPr lang="en-US" sz="2400" kern="1200" spc="-75"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cost.</a:t>
          </a:r>
        </a:p>
        <a:p>
          <a:pPr marL="0" lvl="0" indent="0" algn="l" defTabSz="1066800">
            <a:lnSpc>
              <a:spcPct val="90000"/>
            </a:lnSpc>
            <a:spcBef>
              <a:spcPct val="0"/>
            </a:spcBef>
            <a:spcAft>
              <a:spcPct val="35000"/>
            </a:spcAft>
            <a:buFont typeface="Wingdings"/>
            <a:buNone/>
          </a:pPr>
          <a:r>
            <a:rPr lang="en-US" sz="2400" b="0" i="0" kern="1200" dirty="0">
              <a:latin typeface="Times New Roman" panose="02020603050405020304" pitchFamily="18" charset="0"/>
              <a:cs typeface="Times New Roman" panose="02020603050405020304" pitchFamily="18" charset="0"/>
            </a:rPr>
            <a:t>There are two types of topology: </a:t>
          </a:r>
        </a:p>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1. physical topology</a:t>
          </a:r>
        </a:p>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2. logical topology.</a:t>
          </a:r>
        </a:p>
        <a:p>
          <a:pPr marL="0" lvl="0" indent="0" algn="ctr" defTabSz="1066800">
            <a:lnSpc>
              <a:spcPct val="90000"/>
            </a:lnSpc>
            <a:spcBef>
              <a:spcPct val="0"/>
            </a:spcBef>
            <a:spcAft>
              <a:spcPct val="35000"/>
            </a:spcAft>
            <a:buFont typeface="Wingdings"/>
            <a:buNone/>
          </a:pPr>
          <a:endParaRPr lang="en-US" sz="2400" b="0" i="0" kern="1200" dirty="0">
            <a:latin typeface="Times New Roman" panose="02020603050405020304" pitchFamily="18" charset="0"/>
            <a:cs typeface="Times New Roman" panose="02020603050405020304" pitchFamily="18" charset="0"/>
          </a:endParaRPr>
        </a:p>
      </dsp:txBody>
      <dsp:txXfrm>
        <a:off x="229818" y="189"/>
        <a:ext cx="9598763" cy="42257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2336008-3D20-47CB-8C99-4E12E291FE9C}" type="datetimeFigureOut">
              <a:rPr lang="en-US" smtClean="0"/>
              <a:t>10/10/2022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7C5573C8-14C9-4C49-B9BC-E7FDB030A0D4}" type="slidenum">
              <a:rPr lang="en-US" smtClean="0"/>
              <a:t>‹#›</a:t>
            </a:fld>
            <a:endParaRPr lang="en-US"/>
          </a:p>
        </p:txBody>
      </p:sp>
    </p:spTree>
    <p:extLst>
      <p:ext uri="{BB962C8B-B14F-4D97-AF65-F5344CB8AC3E}">
        <p14:creationId xmlns:p14="http://schemas.microsoft.com/office/powerpoint/2010/main" val="70874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573C8-14C9-4C49-B9BC-E7FDB030A0D4}" type="slidenum">
              <a:rPr lang="en-US" smtClean="0"/>
              <a:t>40</a:t>
            </a:fld>
            <a:endParaRPr lang="en-US"/>
          </a:p>
        </p:txBody>
      </p:sp>
    </p:spTree>
    <p:extLst>
      <p:ext uri="{BB962C8B-B14F-4D97-AF65-F5344CB8AC3E}">
        <p14:creationId xmlns:p14="http://schemas.microsoft.com/office/powerpoint/2010/main" val="405940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1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88493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17466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37409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542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83002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5011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157405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248912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8BD707-D9CF-40AE-B4C6-C98DA3205C09}" type="datetimeFigureOut">
              <a:rPr lang="en-US" smtClean="0"/>
              <a:pPr/>
              <a:t>10/8/2022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IN" smtClean="0"/>
              <a:pPr/>
              <a:t>‹#›</a:t>
            </a:fld>
            <a:endParaRPr lang="en-IN"/>
          </a:p>
        </p:txBody>
      </p:sp>
    </p:spTree>
    <p:extLst>
      <p:ext uri="{BB962C8B-B14F-4D97-AF65-F5344CB8AC3E}">
        <p14:creationId xmlns:p14="http://schemas.microsoft.com/office/powerpoint/2010/main" val="216017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extLst>
      <p:ext uri="{BB962C8B-B14F-4D97-AF65-F5344CB8AC3E}">
        <p14:creationId xmlns:p14="http://schemas.microsoft.com/office/powerpoint/2010/main" val="3131701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10/8/2022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29787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hite puzzle with one red piece">
            <a:extLst>
              <a:ext uri="{FF2B5EF4-FFF2-40B4-BE49-F238E27FC236}">
                <a16:creationId xmlns:a16="http://schemas.microsoft.com/office/drawing/2014/main" id="{44ED8CA1-A7E8-4398-B6CD-5FE83598FFB1}"/>
              </a:ext>
            </a:extLst>
          </p:cNvPr>
          <p:cNvPicPr>
            <a:picLocks noChangeAspect="1"/>
          </p:cNvPicPr>
          <p:nvPr/>
        </p:nvPicPr>
        <p:blipFill rotWithShape="1">
          <a:blip r:embed="rId2"/>
          <a:srcRect l="36512" r="34908"/>
          <a:stretch/>
        </p:blipFill>
        <p:spPr>
          <a:xfrm>
            <a:off x="1524020" y="-12128"/>
            <a:ext cx="3490702" cy="6870127"/>
          </a:xfrm>
          <a:prstGeom prst="rect">
            <a:avLst/>
          </a:prstGeom>
        </p:spPr>
      </p:pic>
      <p:sp>
        <p:nvSpPr>
          <p:cNvPr id="2" name="object 2"/>
          <p:cNvSpPr txBox="1"/>
          <p:nvPr/>
        </p:nvSpPr>
        <p:spPr>
          <a:xfrm>
            <a:off x="5410201" y="2198914"/>
            <a:ext cx="4776107" cy="3670180"/>
          </a:xfrm>
          <a:prstGeom prst="rect">
            <a:avLst/>
          </a:prstGeom>
        </p:spPr>
        <p:txBody>
          <a:bodyPr vert="horz" lIns="0" tIns="45720" rIns="0" bIns="45720" rtlCol="0">
            <a:normAutofit/>
          </a:bodyPr>
          <a:lstStyle/>
          <a:p>
            <a:pPr marL="12700" defTabSz="914400">
              <a:lnSpc>
                <a:spcPct val="90000"/>
              </a:lnSpc>
              <a:spcBef>
                <a:spcPts val="105"/>
              </a:spcBef>
              <a:buClr>
                <a:schemeClr val="accent1"/>
              </a:buClr>
              <a:buFont typeface="Calibri" panose="020F0502020204030204" pitchFamily="34" charset="0"/>
            </a:pPr>
            <a:r>
              <a:rPr lang="en-US" sz="3200" b="1" dirty="0">
                <a:solidFill>
                  <a:schemeClr val="tx1">
                    <a:lumMod val="75000"/>
                    <a:lumOff val="25000"/>
                  </a:schemeClr>
                </a:solidFill>
              </a:rPr>
              <a:t>UNIT</a:t>
            </a:r>
            <a:r>
              <a:rPr lang="en-US" sz="3200" b="1" spc="-145" dirty="0">
                <a:solidFill>
                  <a:schemeClr val="tx1">
                    <a:lumMod val="75000"/>
                    <a:lumOff val="25000"/>
                  </a:schemeClr>
                </a:solidFill>
              </a:rPr>
              <a:t> </a:t>
            </a:r>
            <a:r>
              <a:rPr lang="en-US" sz="3200" b="1" dirty="0">
                <a:solidFill>
                  <a:schemeClr val="tx1">
                    <a:lumMod val="75000"/>
                    <a:lumOff val="25000"/>
                  </a:schemeClr>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p:nvPr>
        </p:nvSpPr>
        <p:spPr>
          <a:xfrm>
            <a:off x="492370" y="516835"/>
            <a:ext cx="3084844" cy="5772840"/>
          </a:xfrm>
        </p:spPr>
        <p:txBody>
          <a:bodyPr anchor="ctr">
            <a:normAutofit/>
          </a:bodyPr>
          <a:lstStyle/>
          <a:p>
            <a:pPr lvl="0"/>
            <a:r>
              <a:rPr lang="en-IN" sz="3300" b="1" dirty="0">
                <a:solidFill>
                  <a:srgbClr val="FFFFFF"/>
                </a:solidFill>
                <a:latin typeface="Times New Roman" panose="02020603050405020304" pitchFamily="18" charset="0"/>
                <a:cs typeface="Times New Roman" panose="02020603050405020304" pitchFamily="18" charset="0"/>
              </a:rPr>
              <a:t>Data communication Components</a:t>
            </a:r>
            <a:endParaRPr lang="en-US" sz="3300" dirty="0">
              <a:solidFill>
                <a:srgbClr val="FFFFFF"/>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 Placeholder 2">
            <a:extLst>
              <a:ext uri="{FF2B5EF4-FFF2-40B4-BE49-F238E27FC236}">
                <a16:creationId xmlns:a16="http://schemas.microsoft.com/office/drawing/2014/main" id="{66ACDEA8-9AFA-4FA6-8EC6-930F32BD342C}"/>
              </a:ext>
            </a:extLst>
          </p:cNvPr>
          <p:cNvGraphicFramePr>
            <a:graphicFrameLocks noGrp="1"/>
          </p:cNvGraphicFramePr>
          <p:nvPr>
            <p:ph idx="1"/>
            <p:extLst>
              <p:ext uri="{D42A27DB-BD31-4B8C-83A1-F6EECF244321}">
                <p14:modId xmlns:p14="http://schemas.microsoft.com/office/powerpoint/2010/main" val="1213756322"/>
              </p:ext>
            </p:extLst>
          </p:nvPr>
        </p:nvGraphicFramePr>
        <p:xfrm>
          <a:off x="4741863" y="228600"/>
          <a:ext cx="6797675" cy="6400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90600" y="533400"/>
            <a:ext cx="10439400" cy="53340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742016" y="605896"/>
            <a:ext cx="6992784" cy="5646208"/>
          </a:xfrm>
        </p:spPr>
        <p:txBody>
          <a:bodyPr anchor="ctr">
            <a:normAutofit/>
          </a:bodyPr>
          <a:lstStyle/>
          <a:p>
            <a:r>
              <a:rPr lang="en-IN" sz="1900" b="1" dirty="0"/>
              <a:t>Passive Hubs</a:t>
            </a:r>
            <a:endParaRPr lang="en-US" sz="1900" dirty="0"/>
          </a:p>
          <a:p>
            <a:pPr algn="just"/>
            <a:r>
              <a:rPr lang="en-IN" sz="1900" dirty="0"/>
              <a:t>A passive hub is just a connector. It connects the wires coming from different branches. In a star-topology Ethernet LAN, a passive hub is just a point where the signals coming from different stations collide; the hub is the collision point.</a:t>
            </a:r>
            <a:endParaRPr lang="en-US" sz="1900" dirty="0"/>
          </a:p>
          <a:p>
            <a:pPr algn="just"/>
            <a:r>
              <a:rPr lang="en-IN" sz="1900" b="1" dirty="0"/>
              <a:t>Repeaters</a:t>
            </a:r>
            <a:endParaRPr lang="en-US" sz="1900" dirty="0"/>
          </a:p>
          <a:p>
            <a:pPr algn="just"/>
            <a:r>
              <a:rPr lang="en-IN" sz="1900" dirty="0"/>
              <a:t>A </a:t>
            </a:r>
            <a:r>
              <a:rPr lang="en-IN" sz="1900" b="1" dirty="0"/>
              <a:t>repeater </a:t>
            </a:r>
            <a:r>
              <a:rPr lang="en-IN" sz="1900" dirty="0"/>
              <a:t>is a device that operates only in the physical layer. Signals that carry information within a network can travel a fixed distance before attenuation endangers the integrity of the data. A repeater receives a signal and, before it becomes too weak or corrupted, regenerates the original bit pattern. The repeater then sends the refreshed signal. </a:t>
            </a:r>
          </a:p>
          <a:p>
            <a:pPr algn="just"/>
            <a:r>
              <a:rPr lang="en-IN" sz="1900" b="1" dirty="0"/>
              <a:t>Active Hubs</a:t>
            </a:r>
            <a:endParaRPr lang="en-US" sz="1900" dirty="0"/>
          </a:p>
          <a:p>
            <a:pPr algn="just"/>
            <a:r>
              <a:rPr lang="en-IN" sz="1900" dirty="0"/>
              <a:t>An active </a:t>
            </a:r>
            <a:r>
              <a:rPr lang="en-IN" sz="1900" b="1" dirty="0"/>
              <a:t>hub </a:t>
            </a:r>
            <a:r>
              <a:rPr lang="en-IN" sz="1900" dirty="0"/>
              <a:t>is actually a multiport repeater. It is normally used to create connections between stations in a physical star topology. </a:t>
            </a:r>
            <a:endParaRPr lang="en-US" sz="1900" dirty="0"/>
          </a:p>
          <a:p>
            <a:endParaRPr lang="en-US" sz="1900" dirty="0"/>
          </a:p>
        </p:txBody>
      </p:sp>
      <p:sp>
        <p:nvSpPr>
          <p:cNvPr id="6" name="Text Placeholder 2">
            <a:extLst>
              <a:ext uri="{FF2B5EF4-FFF2-40B4-BE49-F238E27FC236}">
                <a16:creationId xmlns:a16="http://schemas.microsoft.com/office/drawing/2014/main" id="{45E5A05B-B233-4115-892C-181D4B3508B3}"/>
              </a:ext>
            </a:extLst>
          </p:cNvPr>
          <p:cNvSpPr txBox="1">
            <a:spLocks/>
          </p:cNvSpPr>
          <p:nvPr/>
        </p:nvSpPr>
        <p:spPr>
          <a:xfrm>
            <a:off x="897247" y="1211792"/>
            <a:ext cx="2248855" cy="282680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4400" b="1" dirty="0"/>
              <a:t>Hubs</a:t>
            </a:r>
            <a:endParaRPr lang="en-US" sz="4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838200" y="2133600"/>
            <a:ext cx="10515600" cy="3778025"/>
          </a:xfrm>
        </p:spPr>
        <p:txBody>
          <a:bodyPr/>
          <a:lstStyle/>
          <a:p>
            <a:r>
              <a:rPr lang="en-IN" dirty="0"/>
              <a:t>A </a:t>
            </a:r>
            <a:r>
              <a:rPr lang="en-IN" b="1" dirty="0"/>
              <a:t>bridge </a:t>
            </a:r>
            <a:r>
              <a:rPr lang="en-IN" dirty="0"/>
              <a:t>operates in both the physical and the data link layer. As a physical layer device, it regenerates the signal it receives. As a data link layer device, the bridge can check the physical (MAC) addresses (source and destination) contained in the frame.</a:t>
            </a:r>
            <a:endParaRPr lang="en-US" dirty="0"/>
          </a:p>
          <a:p>
            <a:r>
              <a:rPr lang="en-IN" b="1" dirty="0"/>
              <a:t>Two-Layer Switches</a:t>
            </a:r>
            <a:endParaRPr lang="en-US" dirty="0"/>
          </a:p>
          <a:p>
            <a:r>
              <a:rPr lang="en-IN" dirty="0"/>
              <a:t>The </a:t>
            </a:r>
            <a:r>
              <a:rPr lang="en-IN" b="1" dirty="0"/>
              <a:t>two-layer switch </a:t>
            </a:r>
            <a:r>
              <a:rPr lang="en-IN" dirty="0"/>
              <a:t>performs at the physical and data link </a:t>
            </a:r>
            <a:r>
              <a:rPr lang="en-IN" dirty="0" err="1"/>
              <a:t>layers.A</a:t>
            </a:r>
            <a:r>
              <a:rPr lang="en-IN" dirty="0"/>
              <a:t> two-layer switch is a bridge, a bridge with many ports and a design that allows better (faster) performance. A bridge with a few ports can connect a few LANs together. A bridge with many ports may be able to allocate a unique port to each station, with each station on its own independent entity. This means no competing traffic.</a:t>
            </a:r>
            <a:endParaRPr lang="en-US" dirty="0"/>
          </a:p>
          <a:p>
            <a:endParaRPr lang="en-US" dirty="0"/>
          </a:p>
        </p:txBody>
      </p:sp>
      <p:sp>
        <p:nvSpPr>
          <p:cNvPr id="5" name="TextBox 4">
            <a:extLst>
              <a:ext uri="{FF2B5EF4-FFF2-40B4-BE49-F238E27FC236}">
                <a16:creationId xmlns:a16="http://schemas.microsoft.com/office/drawing/2014/main" id="{4B2184AA-1B23-4340-859F-6A5AE755F611}"/>
              </a:ext>
            </a:extLst>
          </p:cNvPr>
          <p:cNvSpPr txBox="1"/>
          <p:nvPr/>
        </p:nvSpPr>
        <p:spPr>
          <a:xfrm>
            <a:off x="5181600" y="756047"/>
            <a:ext cx="2133600" cy="615553"/>
          </a:xfrm>
          <a:prstGeom prst="rect">
            <a:avLst/>
          </a:prstGeom>
          <a:noFill/>
        </p:spPr>
        <p:txBody>
          <a:bodyPr wrap="square">
            <a:spAutoFit/>
          </a:bodyPr>
          <a:lstStyle/>
          <a:p>
            <a:r>
              <a:rPr lang="en-IN" sz="3400" b="1" dirty="0"/>
              <a:t>Bridges</a:t>
            </a:r>
            <a:endParaRPr lang="en-US" sz="3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838200" y="2209800"/>
            <a:ext cx="9563736" cy="3153968"/>
          </a:xfrm>
        </p:spPr>
        <p:txBody>
          <a:bodyPr/>
          <a:lstStyle/>
          <a:p>
            <a:r>
              <a:rPr lang="en-IN" b="1" dirty="0"/>
              <a:t>Routers</a:t>
            </a:r>
            <a:endParaRPr lang="en-US" dirty="0"/>
          </a:p>
          <a:p>
            <a:r>
              <a:rPr lang="en-IN" dirty="0"/>
              <a:t>A </a:t>
            </a:r>
            <a:r>
              <a:rPr lang="en-IN" b="1" dirty="0"/>
              <a:t>router </a:t>
            </a:r>
            <a:r>
              <a:rPr lang="en-IN" dirty="0"/>
              <a:t>is a three-layer device that routes packets based on their logical addresses (host-to-host addressing). A router normally connects LANs and WANs in the Internet and has a routing table that is used for making decisions about the route. The routing tables are normally dynamic and are updated using routing protocols. </a:t>
            </a:r>
            <a:endParaRPr lang="en-US" dirty="0"/>
          </a:p>
          <a:p>
            <a:r>
              <a:rPr lang="en-IN" b="1" dirty="0"/>
              <a:t>Three-Layer Switches</a:t>
            </a:r>
            <a:endParaRPr lang="en-US" dirty="0"/>
          </a:p>
          <a:p>
            <a:r>
              <a:rPr lang="en-IN" dirty="0"/>
              <a:t>A three-layer switch is a router, but a faster and more sophisticated. The switching fabric in a three-layer switch allows faster table lookup and forwarding. </a:t>
            </a:r>
            <a:endParaRPr lang="en-US" dirty="0"/>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800100" y="2286000"/>
            <a:ext cx="10591800" cy="2667000"/>
          </a:xfrm>
        </p:spPr>
        <p:txBody>
          <a:bodyPr/>
          <a:lstStyle/>
          <a:p>
            <a:r>
              <a:rPr lang="en-IN" b="1" dirty="0"/>
              <a:t>Gateway</a:t>
            </a:r>
            <a:endParaRPr lang="en-US" dirty="0"/>
          </a:p>
          <a:p>
            <a:pPr algn="just"/>
            <a:r>
              <a:rPr lang="en-IN" dirty="0"/>
              <a:t>A gateway is normally a computer that operates in all five layers of the Internet or seven layers of OSI model. A gateway takes an application message, reads it, and interprets it. This means that it can be used as a connecting device between two internetworks that use different models. For example, a network designed to use the OSI model can be connected to another network using the Internet model. The gateway connecting the two systems can take a frame as it arrives from the first system, move it up to the OSI application layer, and remove the message.</a:t>
            </a: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1097280" y="286603"/>
            <a:ext cx="10058400" cy="1450757"/>
          </a:xfrm>
        </p:spPr>
        <p:txBody>
          <a:bodyPr>
            <a:normAutofit/>
          </a:bodyPr>
          <a:lstStyle/>
          <a:p>
            <a:pPr lvl="0"/>
            <a:r>
              <a:rPr lang="en-IN" b="1"/>
              <a:t>Data Representation</a:t>
            </a:r>
            <a:endParaRPr lang="en-US"/>
          </a:p>
        </p:txBody>
      </p:sp>
      <p:graphicFrame>
        <p:nvGraphicFramePr>
          <p:cNvPr id="6" name="Text Placeholder 2">
            <a:extLst>
              <a:ext uri="{FF2B5EF4-FFF2-40B4-BE49-F238E27FC236}">
                <a16:creationId xmlns:a16="http://schemas.microsoft.com/office/drawing/2014/main" id="{7767F67E-A86A-4364-88F5-4567135202AC}"/>
              </a:ext>
            </a:extLst>
          </p:cNvPr>
          <p:cNvGraphicFramePr>
            <a:graphicFrameLocks noGrp="1"/>
          </p:cNvGraphicFramePr>
          <p:nvPr>
            <p:ph idx="1"/>
            <p:extLst>
              <p:ext uri="{D42A27DB-BD31-4B8C-83A1-F6EECF244321}">
                <p14:modId xmlns:p14="http://schemas.microsoft.com/office/powerpoint/2010/main" val="262993845"/>
              </p:ext>
            </p:extLst>
          </p:nvPr>
        </p:nvGraphicFramePr>
        <p:xfrm>
          <a:off x="701040" y="1820779"/>
          <a:ext cx="890016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10058400" cy="1450757"/>
          </a:xfrm>
        </p:spPr>
        <p:txBody>
          <a:bodyPr>
            <a:normAutofit/>
          </a:bodyPr>
          <a:lstStyle/>
          <a:p>
            <a:pPr lvl="0"/>
            <a:r>
              <a:rPr lang="en-IN" b="1"/>
              <a:t>Data Representation</a:t>
            </a:r>
            <a:endParaRPr lang="en-US"/>
          </a:p>
        </p:txBody>
      </p:sp>
      <p:graphicFrame>
        <p:nvGraphicFramePr>
          <p:cNvPr id="6" name="Text Placeholder 2">
            <a:extLst>
              <a:ext uri="{FF2B5EF4-FFF2-40B4-BE49-F238E27FC236}">
                <a16:creationId xmlns:a16="http://schemas.microsoft.com/office/drawing/2014/main" id="{7767F67E-A86A-4364-88F5-4567135202AC}"/>
              </a:ext>
            </a:extLst>
          </p:cNvPr>
          <p:cNvGraphicFramePr>
            <a:graphicFrameLocks noGrp="1"/>
          </p:cNvGraphicFramePr>
          <p:nvPr>
            <p:ph idx="1"/>
            <p:extLst>
              <p:ext uri="{D42A27DB-BD31-4B8C-83A1-F6EECF244321}">
                <p14:modId xmlns:p14="http://schemas.microsoft.com/office/powerpoint/2010/main" val="2745081744"/>
              </p:ext>
            </p:extLst>
          </p:nvPr>
        </p:nvGraphicFramePr>
        <p:xfrm>
          <a:off x="701040" y="1820779"/>
          <a:ext cx="1078992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2370" y="516835"/>
            <a:ext cx="3084844" cy="5772840"/>
          </a:xfrm>
        </p:spPr>
        <p:txBody>
          <a:bodyPr anchor="ctr">
            <a:normAutofit/>
          </a:bodyPr>
          <a:lstStyle/>
          <a:p>
            <a:pPr lvl="0"/>
            <a:r>
              <a:rPr lang="en-IN" sz="3600" b="1">
                <a:solidFill>
                  <a:srgbClr val="FFFFFF"/>
                </a:solidFill>
              </a:rPr>
              <a:t>Data Representation</a:t>
            </a:r>
            <a:endParaRPr lang="en-US" sz="3600">
              <a:solidFill>
                <a:srgbClr val="FFFFFF"/>
              </a:solidFill>
            </a:endParaRPr>
          </a:p>
        </p:txBody>
      </p:sp>
      <p:graphicFrame>
        <p:nvGraphicFramePr>
          <p:cNvPr id="15" name="Text Placeholder 2">
            <a:extLst>
              <a:ext uri="{FF2B5EF4-FFF2-40B4-BE49-F238E27FC236}">
                <a16:creationId xmlns:a16="http://schemas.microsoft.com/office/drawing/2014/main" id="{1F9CCC5A-9430-47C1-9250-1DF7CE3FD9B2}"/>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2370" y="516835"/>
            <a:ext cx="3084844" cy="5772840"/>
          </a:xfrm>
        </p:spPr>
        <p:txBody>
          <a:bodyPr anchor="ctr">
            <a:normAutofit/>
          </a:bodyPr>
          <a:lstStyle/>
          <a:p>
            <a:pPr lvl="0"/>
            <a:r>
              <a:rPr lang="en-IN" sz="3600" b="1">
                <a:solidFill>
                  <a:srgbClr val="FFFFFF"/>
                </a:solidFill>
              </a:rPr>
              <a:t>Data Representation</a:t>
            </a:r>
            <a:endParaRPr lang="en-US" sz="3600">
              <a:solidFill>
                <a:srgbClr val="FFFFFF"/>
              </a:solidFill>
            </a:endParaRPr>
          </a:p>
        </p:txBody>
      </p:sp>
      <p:graphicFrame>
        <p:nvGraphicFramePr>
          <p:cNvPr id="19" name="Text Placeholder 2">
            <a:extLst>
              <a:ext uri="{FF2B5EF4-FFF2-40B4-BE49-F238E27FC236}">
                <a16:creationId xmlns:a16="http://schemas.microsoft.com/office/drawing/2014/main" id="{D4873C23-A469-4310-A6A7-ABE0C336F0AF}"/>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7"/>
          <p:cNvSpPr txBox="1">
            <a:spLocks noGrp="1"/>
          </p:cNvSpPr>
          <p:nvPr>
            <p:ph type="title"/>
          </p:nvPr>
        </p:nvSpPr>
        <p:spPr>
          <a:xfrm>
            <a:off x="1097280" y="286603"/>
            <a:ext cx="10058400" cy="932597"/>
          </a:xfrm>
          <a:prstGeom prst="rect">
            <a:avLst/>
          </a:prstGeom>
        </p:spPr>
        <p:txBody>
          <a:bodyPr vert="horz" lIns="91440" tIns="45720" rIns="91440" bIns="45720" rtlCol="0" anchor="b">
            <a:normAutofit/>
          </a:bodyPr>
          <a:lstStyle/>
          <a:p>
            <a:pPr lvl="0" algn="ctr"/>
            <a:r>
              <a:rPr lang="en-US" b="1" dirty="0">
                <a:latin typeface="Times New Roman" panose="02020603050405020304" pitchFamily="18" charset="0"/>
                <a:cs typeface="Times New Roman" panose="02020603050405020304" pitchFamily="18" charset="0"/>
              </a:rPr>
              <a:t>Data Flow/</a:t>
            </a:r>
            <a:r>
              <a:rPr lang="en-US" dirty="0">
                <a:latin typeface="Times New Roman" panose="02020603050405020304" pitchFamily="18" charset="0"/>
                <a:cs typeface="Times New Roman" panose="02020603050405020304" pitchFamily="18" charset="0"/>
              </a:rPr>
              <a:t>Transmission Modes</a:t>
            </a:r>
          </a:p>
        </p:txBody>
      </p:sp>
      <p:sp>
        <p:nvSpPr>
          <p:cNvPr id="2" name="object 2"/>
          <p:cNvSpPr txBox="1"/>
          <p:nvPr/>
        </p:nvSpPr>
        <p:spPr>
          <a:xfrm>
            <a:off x="1097280" y="1845734"/>
            <a:ext cx="10058401" cy="4023360"/>
          </a:xfrm>
          <a:prstGeom prst="rect">
            <a:avLst/>
          </a:prstGeom>
        </p:spPr>
        <p:txBody>
          <a:bodyPr vert="horz" lIns="0" tIns="45720" rIns="0" bIns="45720" rtlCol="0">
            <a:normAutofit/>
          </a:bodyPr>
          <a:lstStyle/>
          <a:p>
            <a:pPr marL="355600" indent="-342900" defTabSz="914400">
              <a:lnSpc>
                <a:spcPct val="90000"/>
              </a:lnSpc>
              <a:spcBef>
                <a:spcPts val="100"/>
              </a:spcBef>
              <a:buClr>
                <a:schemeClr val="accent1"/>
              </a:buClr>
              <a:buFont typeface="Wingdings" panose="05000000000000000000" pitchFamily="2" charset="2"/>
              <a:buChar char="v"/>
              <a:tabLst>
                <a:tab pos="355600" algn="l"/>
              </a:tabLst>
            </a:pPr>
            <a:r>
              <a:rPr lang="en-US" sz="2400" spc="-5" dirty="0">
                <a:solidFill>
                  <a:schemeClr val="accent2">
                    <a:lumMod val="60000"/>
                    <a:lumOff val="40000"/>
                  </a:schemeClr>
                </a:solidFill>
                <a:latin typeface="Times New Roman"/>
                <a:cs typeface="Times New Roman"/>
              </a:rPr>
              <a:t>Simplex</a:t>
            </a:r>
            <a:r>
              <a:rPr lang="en-US" sz="2400" spc="-5" dirty="0">
                <a:solidFill>
                  <a:srgbClr val="0D0D0D"/>
                </a:solidFill>
                <a:latin typeface="Times New Roman"/>
                <a:cs typeface="Times New Roman"/>
              </a:rPr>
              <a:t>: Communication always in one direction e.g. Television</a:t>
            </a:r>
          </a:p>
        </p:txBody>
      </p:sp>
      <p:sp>
        <p:nvSpPr>
          <p:cNvPr id="5" name="object 5"/>
          <p:cNvSpPr txBox="1"/>
          <p:nvPr/>
        </p:nvSpPr>
        <p:spPr>
          <a:xfrm>
            <a:off x="1097280" y="2586990"/>
            <a:ext cx="9189720" cy="1054456"/>
          </a:xfrm>
          <a:prstGeom prst="rect">
            <a:avLst/>
          </a:prstGeom>
        </p:spPr>
        <p:txBody>
          <a:bodyPr vert="horz" wrap="square" lIns="0" tIns="12700" rIns="0" bIns="0" rtlCol="0">
            <a:spAutoFit/>
          </a:bodyPr>
          <a:lstStyle/>
          <a:p>
            <a:pPr marL="355600" marR="5080" indent="-342900">
              <a:lnSpc>
                <a:spcPct val="150000"/>
              </a:lnSpc>
              <a:spcBef>
                <a:spcPts val="100"/>
              </a:spcBef>
              <a:buFont typeface="Wingdings"/>
              <a:buChar char=""/>
              <a:tabLst>
                <a:tab pos="355600" algn="l"/>
              </a:tabLst>
            </a:pPr>
            <a:r>
              <a:rPr sz="2400" dirty="0">
                <a:solidFill>
                  <a:srgbClr val="FF0000"/>
                </a:solidFill>
                <a:latin typeface="Times New Roman"/>
                <a:cs typeface="Times New Roman"/>
              </a:rPr>
              <a:t>Half </a:t>
            </a:r>
            <a:r>
              <a:rPr sz="2400" spc="-5" dirty="0">
                <a:solidFill>
                  <a:srgbClr val="FF0000"/>
                </a:solidFill>
                <a:latin typeface="Times New Roman"/>
                <a:cs typeface="Times New Roman"/>
              </a:rPr>
              <a:t>duplex: </a:t>
            </a:r>
            <a:r>
              <a:rPr sz="2400" spc="-5" dirty="0">
                <a:solidFill>
                  <a:srgbClr val="0D0D0D"/>
                </a:solidFill>
                <a:latin typeface="Times New Roman"/>
                <a:cs typeface="Times New Roman"/>
              </a:rPr>
              <a:t>Communication </a:t>
            </a:r>
            <a:r>
              <a:rPr sz="2400" spc="-10" dirty="0">
                <a:solidFill>
                  <a:srgbClr val="0D0D0D"/>
                </a:solidFill>
                <a:latin typeface="Times New Roman"/>
                <a:cs typeface="Times New Roman"/>
              </a:rPr>
              <a:t>may in</a:t>
            </a:r>
            <a:r>
              <a:rPr lang="en-IN" sz="2400" spc="-10" dirty="0">
                <a:solidFill>
                  <a:srgbClr val="0D0D0D"/>
                </a:solidFill>
                <a:latin typeface="Times New Roman"/>
                <a:cs typeface="Times New Roman"/>
              </a:rPr>
              <a:t> </a:t>
            </a:r>
            <a:r>
              <a:rPr lang="en-US" sz="2400" spc="-5" dirty="0">
                <a:solidFill>
                  <a:srgbClr val="0D0D0D"/>
                </a:solidFill>
                <a:latin typeface="Times New Roman"/>
                <a:cs typeface="Times New Roman"/>
              </a:rPr>
              <a:t>either direction, </a:t>
            </a:r>
            <a:r>
              <a:rPr lang="en-US" sz="2400" dirty="0">
                <a:solidFill>
                  <a:srgbClr val="0D0D0D"/>
                </a:solidFill>
                <a:latin typeface="Times New Roman"/>
                <a:cs typeface="Times New Roman"/>
              </a:rPr>
              <a:t>but</a:t>
            </a:r>
            <a:r>
              <a:rPr lang="en-US" sz="2400" spc="-160" dirty="0">
                <a:solidFill>
                  <a:srgbClr val="0D0D0D"/>
                </a:solidFill>
                <a:latin typeface="Times New Roman"/>
                <a:cs typeface="Times New Roman"/>
              </a:rPr>
              <a:t> </a:t>
            </a:r>
            <a:r>
              <a:rPr lang="en-US" sz="2400" dirty="0">
                <a:solidFill>
                  <a:srgbClr val="0D0D0D"/>
                </a:solidFill>
                <a:latin typeface="Times New Roman"/>
                <a:cs typeface="Times New Roman"/>
              </a:rPr>
              <a:t>only </a:t>
            </a:r>
            <a:r>
              <a:rPr sz="2400" dirty="0">
                <a:solidFill>
                  <a:srgbClr val="0D0D0D"/>
                </a:solidFill>
                <a:latin typeface="Times New Roman"/>
                <a:cs typeface="Times New Roman"/>
              </a:rPr>
              <a:t>one </a:t>
            </a:r>
            <a:r>
              <a:rPr sz="2400" spc="-5" dirty="0">
                <a:solidFill>
                  <a:srgbClr val="0D0D0D"/>
                </a:solidFill>
                <a:latin typeface="Times New Roman"/>
                <a:cs typeface="Times New Roman"/>
              </a:rPr>
              <a:t>way </a:t>
            </a:r>
            <a:r>
              <a:rPr sz="2400" dirty="0">
                <a:solidFill>
                  <a:srgbClr val="0D0D0D"/>
                </a:solidFill>
                <a:latin typeface="Times New Roman"/>
                <a:cs typeface="Times New Roman"/>
              </a:rPr>
              <a:t>at a </a:t>
            </a:r>
            <a:r>
              <a:rPr sz="2400" spc="-5" dirty="0">
                <a:solidFill>
                  <a:srgbClr val="0D0D0D"/>
                </a:solidFill>
                <a:latin typeface="Times New Roman"/>
                <a:cs typeface="Times New Roman"/>
              </a:rPr>
              <a:t>time </a:t>
            </a:r>
            <a:r>
              <a:rPr sz="2400" dirty="0">
                <a:solidFill>
                  <a:srgbClr val="0D0D0D"/>
                </a:solidFill>
                <a:latin typeface="Times New Roman"/>
                <a:cs typeface="Times New Roman"/>
              </a:rPr>
              <a:t>e.g.</a:t>
            </a:r>
            <a:r>
              <a:rPr sz="2400" spc="-70" dirty="0">
                <a:solidFill>
                  <a:srgbClr val="0D0D0D"/>
                </a:solidFill>
                <a:latin typeface="Times New Roman"/>
                <a:cs typeface="Times New Roman"/>
              </a:rPr>
              <a:t> </a:t>
            </a:r>
            <a:r>
              <a:rPr sz="2400" dirty="0">
                <a:solidFill>
                  <a:srgbClr val="0D0D0D"/>
                </a:solidFill>
                <a:latin typeface="Times New Roman"/>
                <a:cs typeface="Times New Roman"/>
              </a:rPr>
              <a:t>walky-talky</a:t>
            </a:r>
            <a:endParaRPr sz="2400" dirty="0">
              <a:latin typeface="Times New Roman"/>
              <a:cs typeface="Times New Roman"/>
            </a:endParaRPr>
          </a:p>
        </p:txBody>
      </p:sp>
      <p:sp>
        <p:nvSpPr>
          <p:cNvPr id="6" name="object 6"/>
          <p:cNvSpPr txBox="1"/>
          <p:nvPr/>
        </p:nvSpPr>
        <p:spPr>
          <a:xfrm>
            <a:off x="1097280" y="3963848"/>
            <a:ext cx="9148127" cy="1054456"/>
          </a:xfrm>
          <a:prstGeom prst="rect">
            <a:avLst/>
          </a:prstGeom>
        </p:spPr>
        <p:txBody>
          <a:bodyPr vert="horz" wrap="square" lIns="0" tIns="12700" rIns="0" bIns="0" rtlCol="0">
            <a:spAutoFit/>
          </a:bodyPr>
          <a:lstStyle/>
          <a:p>
            <a:pPr marL="355600" marR="5080" indent="-342900">
              <a:lnSpc>
                <a:spcPct val="150000"/>
              </a:lnSpc>
              <a:spcBef>
                <a:spcPts val="100"/>
              </a:spcBef>
              <a:buFont typeface="Wingdings"/>
              <a:buChar char=""/>
              <a:tabLst>
                <a:tab pos="355600" algn="l"/>
              </a:tabLst>
            </a:pPr>
            <a:r>
              <a:rPr sz="2400" dirty="0">
                <a:solidFill>
                  <a:srgbClr val="FF0000"/>
                </a:solidFill>
                <a:latin typeface="Times New Roman"/>
                <a:cs typeface="Times New Roman"/>
              </a:rPr>
              <a:t>Full </a:t>
            </a:r>
            <a:r>
              <a:rPr sz="2400" spc="-5" dirty="0">
                <a:solidFill>
                  <a:srgbClr val="FF0000"/>
                </a:solidFill>
                <a:latin typeface="Times New Roman"/>
                <a:cs typeface="Times New Roman"/>
              </a:rPr>
              <a:t>duplex: </a:t>
            </a:r>
            <a:r>
              <a:rPr sz="2400" spc="-5" dirty="0">
                <a:solidFill>
                  <a:srgbClr val="0D0D0D"/>
                </a:solidFill>
                <a:latin typeface="Times New Roman"/>
                <a:cs typeface="Times New Roman"/>
              </a:rPr>
              <a:t>Communication </a:t>
            </a:r>
            <a:r>
              <a:rPr sz="2400" spc="-10" dirty="0">
                <a:solidFill>
                  <a:srgbClr val="0D0D0D"/>
                </a:solidFill>
                <a:latin typeface="Times New Roman"/>
                <a:cs typeface="Times New Roman"/>
              </a:rPr>
              <a:t>may </a:t>
            </a:r>
            <a:r>
              <a:rPr sz="2400" dirty="0">
                <a:solidFill>
                  <a:srgbClr val="0D0D0D"/>
                </a:solidFill>
                <a:latin typeface="Times New Roman"/>
                <a:cs typeface="Times New Roman"/>
              </a:rPr>
              <a:t>in both </a:t>
            </a:r>
            <a:r>
              <a:rPr sz="2400" spc="-5" dirty="0">
                <a:solidFill>
                  <a:srgbClr val="0D0D0D"/>
                </a:solidFill>
                <a:latin typeface="Times New Roman"/>
                <a:cs typeface="Times New Roman"/>
              </a:rPr>
              <a:t>directions </a:t>
            </a:r>
            <a:r>
              <a:rPr sz="2400" dirty="0">
                <a:solidFill>
                  <a:srgbClr val="0D0D0D"/>
                </a:solidFill>
                <a:latin typeface="Times New Roman"/>
                <a:cs typeface="Times New Roman"/>
              </a:rPr>
              <a:t>at </a:t>
            </a:r>
            <a:r>
              <a:rPr sz="2400" spc="-5" dirty="0">
                <a:solidFill>
                  <a:srgbClr val="0D0D0D"/>
                </a:solidFill>
                <a:latin typeface="Times New Roman"/>
                <a:cs typeface="Times New Roman"/>
              </a:rPr>
              <a:t>the </a:t>
            </a:r>
            <a:r>
              <a:rPr sz="2400" spc="-10" dirty="0">
                <a:solidFill>
                  <a:srgbClr val="0D0D0D"/>
                </a:solidFill>
                <a:latin typeface="Times New Roman"/>
                <a:cs typeface="Times New Roman"/>
              </a:rPr>
              <a:t>same  </a:t>
            </a:r>
            <a:r>
              <a:rPr sz="2400" spc="-5" dirty="0">
                <a:solidFill>
                  <a:srgbClr val="0D0D0D"/>
                </a:solidFill>
                <a:latin typeface="Times New Roman"/>
                <a:cs typeface="Times New Roman"/>
              </a:rPr>
              <a:t>time </a:t>
            </a:r>
            <a:r>
              <a:rPr sz="2400" dirty="0">
                <a:solidFill>
                  <a:srgbClr val="0D0D0D"/>
                </a:solidFill>
                <a:latin typeface="Times New Roman"/>
                <a:cs typeface="Times New Roman"/>
              </a:rPr>
              <a:t>e.g.</a:t>
            </a:r>
            <a:r>
              <a:rPr sz="2400" spc="-20" dirty="0">
                <a:solidFill>
                  <a:srgbClr val="0D0D0D"/>
                </a:solidFill>
                <a:latin typeface="Times New Roman"/>
                <a:cs typeface="Times New Roman"/>
              </a:rPr>
              <a:t> </a:t>
            </a:r>
            <a:r>
              <a:rPr sz="2400" dirty="0">
                <a:solidFill>
                  <a:srgbClr val="0D0D0D"/>
                </a:solidFill>
                <a:latin typeface="Times New Roman"/>
                <a:cs typeface="Times New Roman"/>
              </a:rPr>
              <a:t>telephone</a:t>
            </a:r>
            <a:endParaRPr sz="240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33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p:nvPr/>
        </p:nvPicPr>
        <p:blipFill>
          <a:blip r:embed="rId2"/>
          <a:stretch>
            <a:fillRect/>
          </a:stretch>
        </p:blipFill>
        <p:spPr bwMode="auto">
          <a:xfrm>
            <a:off x="1828800" y="844954"/>
            <a:ext cx="8725500" cy="5249332"/>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7842"/>
            <a:ext cx="7543800" cy="603758"/>
          </a:xfrm>
        </p:spPr>
        <p:txBody>
          <a:bodyPr>
            <a:normAutofit fontScale="90000"/>
          </a:bodyPr>
          <a:lstStyle/>
          <a:p>
            <a:pPr lvl="0"/>
            <a:r>
              <a:rPr lang="en-IN" b="1" dirty="0"/>
              <a:t>Type of Connection</a:t>
            </a:r>
            <a:br>
              <a:rPr lang="en-US" dirty="0"/>
            </a:br>
            <a:endParaRPr lang="en-US" dirty="0"/>
          </a:p>
        </p:txBody>
      </p:sp>
      <p:sp>
        <p:nvSpPr>
          <p:cNvPr id="3" name="Text Placeholder 2"/>
          <p:cNvSpPr>
            <a:spLocks noGrp="1"/>
          </p:cNvSpPr>
          <p:nvPr>
            <p:ph type="body" idx="1"/>
          </p:nvPr>
        </p:nvSpPr>
        <p:spPr>
          <a:xfrm>
            <a:off x="1447800" y="2520077"/>
            <a:ext cx="9906000" cy="2585323"/>
          </a:xfrm>
        </p:spPr>
        <p:txBody>
          <a:bodyPr/>
          <a:lstStyle/>
          <a:p>
            <a:pPr algn="just">
              <a:lnSpc>
                <a:spcPct val="150000"/>
              </a:lnSpc>
            </a:pPr>
            <a:r>
              <a:rPr lang="en-IN" dirty="0">
                <a:latin typeface="Times New Roman" panose="02020603050405020304" pitchFamily="18" charset="0"/>
                <a:cs typeface="Times New Roman" panose="02020603050405020304" pitchFamily="18" charset="0"/>
              </a:rPr>
              <a:t>A network is two or more devices connected through links. A link is a communications pathway that transfers data from one device to another. For communication to occur, two devices must be connected in some way to the same link at the same time. There are two possible types of connections: point-to-point and multipoint.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idx="1"/>
          </p:nvPr>
        </p:nvSpPr>
        <p:spPr>
          <a:xfrm>
            <a:off x="304800" y="642258"/>
            <a:ext cx="11255829" cy="3091682"/>
          </a:xfrm>
        </p:spPr>
        <p:txBody>
          <a:bodyPr>
            <a:normAutofit/>
          </a:bodyPr>
          <a:lstStyle/>
          <a:p>
            <a:pPr algn="just"/>
            <a:r>
              <a:rPr lang="en-IN" sz="2200" b="1" dirty="0">
                <a:latin typeface="Times New Roman" panose="02020603050405020304" pitchFamily="18" charset="0"/>
                <a:cs typeface="Times New Roman" panose="02020603050405020304" pitchFamily="18" charset="0"/>
              </a:rPr>
              <a:t>Point-to-Point</a:t>
            </a:r>
            <a:r>
              <a:rPr lang="en-IN" sz="22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Point-to-Point</a:t>
            </a:r>
            <a:r>
              <a:rPr lang="en-US" dirty="0"/>
              <a:t> network is a network in which all the computers are linked together with equal privilege and responsibilities for processing the data.</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Point-to-Point</a:t>
            </a:r>
            <a:r>
              <a:rPr lang="en-US" dirty="0"/>
              <a:t> network is useful for small environments, usually up to 10 computers.</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Point-to-Point</a:t>
            </a:r>
            <a:r>
              <a:rPr lang="en-US" dirty="0"/>
              <a:t> network has no dedicated server.</a:t>
            </a:r>
          </a:p>
          <a:p>
            <a:pPr marL="457200" indent="-457200">
              <a:buFont typeface="+mj-lt"/>
              <a:buAutoNum type="arabicPeriod"/>
            </a:pPr>
            <a:r>
              <a:rPr lang="en-US" dirty="0"/>
              <a:t>Special permissions are assigned to each computer for sharing the resources, but this can lead to a problem if the computer with the resource is down.</a:t>
            </a:r>
          </a:p>
          <a:p>
            <a:pPr algn="just"/>
            <a:endParaRPr lang="en-IN" dirty="0"/>
          </a:p>
          <a:p>
            <a:endParaRPr lang="en-US" dirty="0"/>
          </a:p>
        </p:txBody>
      </p:sp>
      <p:sp>
        <p:nvSpPr>
          <p:cNvPr id="12" name="Rectangle 11">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descr="Computer Network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472149"/>
            <a:ext cx="7858125" cy="2828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idx="1"/>
          </p:nvPr>
        </p:nvSpPr>
        <p:spPr>
          <a:xfrm>
            <a:off x="304800" y="642258"/>
            <a:ext cx="11255829" cy="5377542"/>
          </a:xfrm>
        </p:spPr>
        <p:txBody>
          <a:bodyPr>
            <a:normAutofit/>
          </a:bodyPr>
          <a:lstStyle/>
          <a:p>
            <a:r>
              <a:rPr lang="en-IN" b="1" dirty="0"/>
              <a:t>Advantages Of Point-to-Point Network:</a:t>
            </a:r>
          </a:p>
          <a:p>
            <a:pPr marL="457200" indent="-457200">
              <a:buFont typeface="+mj-lt"/>
              <a:buAutoNum type="arabicPeriod"/>
            </a:pPr>
            <a:r>
              <a:rPr lang="en-US" dirty="0"/>
              <a:t>It is less costly as it does not contain any dedicated server.</a:t>
            </a:r>
          </a:p>
          <a:p>
            <a:pPr marL="457200" indent="-457200">
              <a:buFont typeface="+mj-lt"/>
              <a:buAutoNum type="arabicPeriod"/>
            </a:pPr>
            <a:r>
              <a:rPr lang="en-US" dirty="0"/>
              <a:t>If one computer stops working but, other computers will not stop working.</a:t>
            </a:r>
          </a:p>
          <a:p>
            <a:pPr marL="457200" indent="-457200">
              <a:buFont typeface="+mj-lt"/>
              <a:buAutoNum type="arabicPeriod"/>
            </a:pPr>
            <a:r>
              <a:rPr lang="en-US" dirty="0"/>
              <a:t>It is easy to set up and maintain as each computer manages itself.</a:t>
            </a:r>
          </a:p>
          <a:p>
            <a:endParaRPr lang="en-US" dirty="0"/>
          </a:p>
          <a:p>
            <a:r>
              <a:rPr lang="en-IN" b="1" dirty="0"/>
              <a:t>Disadvantages Of Point-to-point Network:</a:t>
            </a:r>
          </a:p>
          <a:p>
            <a:pPr marL="457200" indent="-457200">
              <a:buFont typeface="+mj-lt"/>
              <a:buAutoNum type="arabicPeriod"/>
            </a:pPr>
            <a:r>
              <a:rPr lang="en-US" dirty="0"/>
              <a:t>In the case of Point-To-Point network, it does not contain the centralized system . Therefore, it cannot back up the data as the data is different in different locations.</a:t>
            </a:r>
          </a:p>
          <a:p>
            <a:pPr marL="457200" indent="-457200">
              <a:buFont typeface="+mj-lt"/>
              <a:buAutoNum type="arabicPeriod"/>
            </a:pPr>
            <a:r>
              <a:rPr lang="en-US" dirty="0"/>
              <a:t>It has a security issue as the device is managed itself.</a:t>
            </a:r>
          </a:p>
          <a:p>
            <a:endParaRPr lang="en-US" dirty="0"/>
          </a:p>
          <a:p>
            <a:endParaRPr lang="en-US" dirty="0"/>
          </a:p>
        </p:txBody>
      </p:sp>
      <p:sp>
        <p:nvSpPr>
          <p:cNvPr id="12" name="Rectangle 11">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108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dirty="0"/>
          </a:p>
        </p:txBody>
      </p:sp>
      <p:sp>
        <p:nvSpPr>
          <p:cNvPr id="8" name="object 8"/>
          <p:cNvSpPr txBox="1"/>
          <p:nvPr/>
        </p:nvSpPr>
        <p:spPr>
          <a:xfrm>
            <a:off x="10062209" y="6423152"/>
            <a:ext cx="81280" cy="228268"/>
          </a:xfrm>
          <a:prstGeom prst="rect">
            <a:avLst/>
          </a:prstGeom>
        </p:spPr>
        <p:txBody>
          <a:bodyPr vert="horz" wrap="square" lIns="0" tIns="12700" rIns="0" bIns="0" rtlCol="0">
            <a:spAutoFit/>
          </a:bodyPr>
          <a:lstStyle/>
          <a:p>
            <a:pPr marL="12700">
              <a:spcBef>
                <a:spcPts val="100"/>
              </a:spcBef>
            </a:pPr>
            <a:r>
              <a:rPr sz="1400" dirty="0">
                <a:latin typeface="Constantia"/>
                <a:cs typeface="Constantia"/>
              </a:rPr>
              <a:t>1</a:t>
            </a:r>
            <a:endParaRPr sz="1400">
              <a:latin typeface="Constantia"/>
              <a:cs typeface="Constantia"/>
            </a:endParaRPr>
          </a:p>
        </p:txBody>
      </p:sp>
      <p:sp>
        <p:nvSpPr>
          <p:cNvPr id="9" name="object 9"/>
          <p:cNvSpPr txBox="1">
            <a:spLocks noGrp="1"/>
          </p:cNvSpPr>
          <p:nvPr>
            <p:ph type="title"/>
          </p:nvPr>
        </p:nvSpPr>
        <p:spPr>
          <a:xfrm>
            <a:off x="459740" y="384200"/>
            <a:ext cx="11272520"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solidFill>
                  <a:srgbClr val="AB0043"/>
                </a:solidFill>
                <a:latin typeface="Times New Roman" panose="02020603050405020304" pitchFamily="18" charset="0"/>
                <a:cs typeface="Times New Roman" panose="02020603050405020304" pitchFamily="18" charset="0"/>
              </a:rPr>
              <a:t>Computer</a:t>
            </a:r>
            <a:r>
              <a:rPr b="1" spc="-70" dirty="0">
                <a:solidFill>
                  <a:srgbClr val="AB0043"/>
                </a:solidFill>
                <a:latin typeface="Times New Roman" panose="02020603050405020304" pitchFamily="18" charset="0"/>
                <a:cs typeface="Times New Roman" panose="02020603050405020304" pitchFamily="18" charset="0"/>
              </a:rPr>
              <a:t> </a:t>
            </a:r>
            <a:r>
              <a:rPr b="1" spc="-5" dirty="0">
                <a:solidFill>
                  <a:srgbClr val="AB0043"/>
                </a:solidFill>
                <a:latin typeface="Times New Roman" panose="02020603050405020304" pitchFamily="18" charset="0"/>
                <a:cs typeface="Times New Roman" panose="02020603050405020304" pitchFamily="18" charset="0"/>
              </a:rPr>
              <a:t>Network</a:t>
            </a:r>
          </a:p>
        </p:txBody>
      </p:sp>
      <p:graphicFrame>
        <p:nvGraphicFramePr>
          <p:cNvPr id="11" name="object 7">
            <a:extLst>
              <a:ext uri="{FF2B5EF4-FFF2-40B4-BE49-F238E27FC236}">
                <a16:creationId xmlns:a16="http://schemas.microsoft.com/office/drawing/2014/main" id="{5A0D7059-C873-4227-A262-80CBCF207AFC}"/>
              </a:ext>
            </a:extLst>
          </p:cNvPr>
          <p:cNvGraphicFramePr/>
          <p:nvPr>
            <p:extLst>
              <p:ext uri="{D42A27DB-BD31-4B8C-83A1-F6EECF244321}">
                <p14:modId xmlns:p14="http://schemas.microsoft.com/office/powerpoint/2010/main" val="580582271"/>
              </p:ext>
            </p:extLst>
          </p:nvPr>
        </p:nvGraphicFramePr>
        <p:xfrm>
          <a:off x="1334770" y="1519246"/>
          <a:ext cx="10171430" cy="5132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2256" y="642257"/>
            <a:ext cx="3417677" cy="5226837"/>
          </a:xfrm>
        </p:spPr>
        <p:txBody>
          <a:bodyPr anchor="t">
            <a:normAutofit/>
          </a:bodyPr>
          <a:lstStyle/>
          <a:p>
            <a:r>
              <a:rPr lang="en-IN" b="1" dirty="0"/>
              <a:t>Multipoint</a:t>
            </a:r>
            <a:endParaRPr lang="en-US" dirty="0"/>
          </a:p>
        </p:txBody>
      </p:sp>
      <p:sp>
        <p:nvSpPr>
          <p:cNvPr id="3" name="Text Placeholder 2"/>
          <p:cNvSpPr>
            <a:spLocks noGrp="1"/>
          </p:cNvSpPr>
          <p:nvPr>
            <p:ph type="body" idx="1"/>
          </p:nvPr>
        </p:nvSpPr>
        <p:spPr>
          <a:xfrm>
            <a:off x="3581400" y="642258"/>
            <a:ext cx="7979230" cy="3091682"/>
          </a:xfrm>
        </p:spPr>
        <p:txBody>
          <a:bodyPr>
            <a:normAutofit fontScale="70000" lnSpcReduction="20000"/>
          </a:bodyPr>
          <a:lstStyle/>
          <a:p>
            <a:pPr marL="0" indent="0" algn="just">
              <a:lnSpc>
                <a:spcPct val="170000"/>
              </a:lnSpc>
              <a:buNone/>
            </a:pPr>
            <a:r>
              <a:rPr lang="en-IN" sz="2600" dirty="0"/>
              <a:t>A </a:t>
            </a:r>
            <a:r>
              <a:rPr lang="en-IN" sz="2600" b="1" dirty="0"/>
              <a:t>multipoint </a:t>
            </a:r>
            <a:r>
              <a:rPr lang="en-IN" sz="2600" dirty="0"/>
              <a:t>(also called </a:t>
            </a:r>
            <a:r>
              <a:rPr lang="en-IN" sz="2600" b="1" dirty="0"/>
              <a:t>multidrop</a:t>
            </a:r>
            <a:r>
              <a:rPr lang="en-IN" sz="2600" dirty="0"/>
              <a:t>) </a:t>
            </a:r>
            <a:r>
              <a:rPr lang="en-IN" sz="2600" b="1" dirty="0"/>
              <a:t>connection </a:t>
            </a:r>
            <a:r>
              <a:rPr lang="en-IN" sz="2600" dirty="0"/>
              <a:t>is one in which more than two specific devices share a single link.  In a multipoint environment, the capacity of the channel is shared. If several devices can use the link simultaneously, it is a </a:t>
            </a:r>
            <a:r>
              <a:rPr lang="en-IN" sz="2600" i="1" dirty="0"/>
              <a:t>spatially shared </a:t>
            </a:r>
            <a:r>
              <a:rPr lang="en-IN" sz="2600" dirty="0"/>
              <a:t>connection. If users must take turns, it is a </a:t>
            </a:r>
            <a:r>
              <a:rPr lang="en-IN" sz="2600" i="1" dirty="0"/>
              <a:t>timeshared </a:t>
            </a:r>
            <a:r>
              <a:rPr lang="en-IN" sz="2600" dirty="0"/>
              <a:t>connection.</a:t>
            </a:r>
          </a:p>
          <a:p>
            <a:pPr algn="just">
              <a:lnSpc>
                <a:spcPct val="170000"/>
              </a:lnSpc>
            </a:pPr>
            <a:endParaRPr lang="en-US" sz="2600" dirty="0"/>
          </a:p>
          <a:p>
            <a:r>
              <a:rPr lang="en-IN" dirty="0"/>
              <a:t> </a:t>
            </a:r>
            <a:endParaRPr lang="en-US" dirty="0"/>
          </a:p>
          <a:p>
            <a:endParaRPr lang="en-US" dirty="0"/>
          </a:p>
        </p:txBody>
      </p:sp>
      <p:pic>
        <p:nvPicPr>
          <p:cNvPr id="4" name="Picture 3"/>
          <p:cNvPicPr/>
          <p:nvPr/>
        </p:nvPicPr>
        <p:blipFill>
          <a:blip r:embed="rId2"/>
          <a:stretch>
            <a:fillRect/>
          </a:stretch>
        </p:blipFill>
        <p:spPr bwMode="auto">
          <a:xfrm>
            <a:off x="2616814" y="3800424"/>
            <a:ext cx="9117986" cy="1882632"/>
          </a:xfrm>
          <a:prstGeom prst="rect">
            <a:avLst/>
          </a:prstGeom>
          <a:noFill/>
        </p:spPr>
      </p:pic>
      <p:sp>
        <p:nvSpPr>
          <p:cNvPr id="11" name="Rectangle 10">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599" y="1960188"/>
            <a:ext cx="3627747" cy="2103875"/>
          </a:xfrm>
        </p:spPr>
        <p:txBody>
          <a:bodyPr>
            <a:normAutofit/>
          </a:bodyPr>
          <a:lstStyle/>
          <a:p>
            <a:pPr algn="ctr"/>
            <a:r>
              <a:rPr lang="en-IN" b="1" dirty="0"/>
              <a:t>Client/Server Network</a:t>
            </a:r>
          </a:p>
        </p:txBody>
      </p:sp>
      <p:sp>
        <p:nvSpPr>
          <p:cNvPr id="3" name="Text Placeholder 2"/>
          <p:cNvSpPr>
            <a:spLocks noGrp="1"/>
          </p:cNvSpPr>
          <p:nvPr>
            <p:ph idx="1"/>
          </p:nvPr>
        </p:nvSpPr>
        <p:spPr>
          <a:xfrm>
            <a:off x="4234531" y="547822"/>
            <a:ext cx="7951783" cy="2464304"/>
          </a:xfrm>
        </p:spPr>
        <p:txBody>
          <a:bodyPr>
            <a:normAutofit/>
          </a:bodyPr>
          <a:lstStyle/>
          <a:p>
            <a:pPr marL="457200" indent="-457200">
              <a:buFont typeface="+mj-lt"/>
              <a:buAutoNum type="arabicPeriod"/>
            </a:pPr>
            <a:r>
              <a:rPr lang="en-US" dirty="0"/>
              <a:t>Client/Server network is a network model designed for the end users called clients, to access the resources such as songs, video, etc. from a central computer known as Server.</a:t>
            </a:r>
          </a:p>
          <a:p>
            <a:pPr marL="457200" indent="-457200">
              <a:buFont typeface="+mj-lt"/>
              <a:buAutoNum type="arabicPeriod"/>
            </a:pPr>
            <a:r>
              <a:rPr lang="en-US" dirty="0"/>
              <a:t>The central controller is known as a </a:t>
            </a:r>
            <a:r>
              <a:rPr lang="en-US" b="1" dirty="0"/>
              <a:t>server</a:t>
            </a:r>
            <a:r>
              <a:rPr lang="en-US" dirty="0"/>
              <a:t> while all other computers in the network are called </a:t>
            </a:r>
            <a:r>
              <a:rPr lang="en-US" b="1" dirty="0"/>
              <a:t>clients</a:t>
            </a:r>
            <a:r>
              <a:rPr lang="en-US" dirty="0"/>
              <a:t>.</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descr="Computer Network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202" y="2590800"/>
            <a:ext cx="4836923"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idx="1"/>
          </p:nvPr>
        </p:nvSpPr>
        <p:spPr>
          <a:xfrm>
            <a:off x="304800" y="642258"/>
            <a:ext cx="11506200" cy="5377542"/>
          </a:xfrm>
        </p:spPr>
        <p:txBody>
          <a:bodyPr>
            <a:normAutofit/>
          </a:bodyPr>
          <a:lstStyle/>
          <a:p>
            <a:r>
              <a:rPr lang="en-IN" b="1" dirty="0"/>
              <a:t>Advantages Of Client/Server network:</a:t>
            </a:r>
          </a:p>
          <a:p>
            <a:pPr marL="457200" indent="-457200">
              <a:buFont typeface="+mj-lt"/>
              <a:buAutoNum type="arabicPeriod"/>
            </a:pPr>
            <a:r>
              <a:rPr lang="en-US" dirty="0"/>
              <a:t>A Client/Server network contains the centralized system. Therefore we can back up the data easily.</a:t>
            </a:r>
          </a:p>
          <a:p>
            <a:pPr marL="457200" indent="-457200">
              <a:buFont typeface="+mj-lt"/>
              <a:buAutoNum type="arabicPeriod"/>
            </a:pPr>
            <a:r>
              <a:rPr lang="en-US" dirty="0"/>
              <a:t>A Client/Server network has a dedicated server that improves the overall performance of the whole system.</a:t>
            </a:r>
          </a:p>
          <a:p>
            <a:pPr marL="457200" indent="-457200">
              <a:buFont typeface="+mj-lt"/>
              <a:buAutoNum type="arabicPeriod"/>
            </a:pPr>
            <a:r>
              <a:rPr lang="en-US" dirty="0"/>
              <a:t>Security is better in Client/Server network as a single server administers the shared resources.</a:t>
            </a:r>
          </a:p>
          <a:p>
            <a:pPr marL="457200" indent="-457200">
              <a:buFont typeface="+mj-lt"/>
              <a:buAutoNum type="arabicPeriod"/>
            </a:pPr>
            <a:r>
              <a:rPr lang="en-US" dirty="0"/>
              <a:t>It also increases the speed of the sharing resources.</a:t>
            </a:r>
          </a:p>
          <a:p>
            <a:r>
              <a:rPr lang="en-IN" b="1" dirty="0"/>
              <a:t>Disadvantages Of Client/Server network:</a:t>
            </a:r>
          </a:p>
          <a:p>
            <a:pPr marL="457200" indent="-457200">
              <a:buFont typeface="+mj-lt"/>
              <a:buAutoNum type="arabicPeriod"/>
            </a:pPr>
            <a:r>
              <a:rPr lang="en-US" dirty="0"/>
              <a:t>Client/Server network is expensive as it requires the server with large memory.</a:t>
            </a:r>
          </a:p>
          <a:p>
            <a:pPr marL="457200" indent="-457200">
              <a:buFont typeface="+mj-lt"/>
              <a:buAutoNum type="arabicPeriod"/>
            </a:pPr>
            <a:r>
              <a:rPr lang="en-US" dirty="0"/>
              <a:t>A server cost is very high.</a:t>
            </a:r>
          </a:p>
          <a:p>
            <a:pPr marL="457200" indent="-457200">
              <a:buFont typeface="+mj-lt"/>
              <a:buAutoNum type="arabicPeriod"/>
            </a:pPr>
            <a:r>
              <a:rPr lang="en-US" dirty="0"/>
              <a:t>It requires a dedicated network administrator to manage all the resources.</a:t>
            </a:r>
          </a:p>
          <a:p>
            <a:endParaRPr lang="en-US" dirty="0"/>
          </a:p>
          <a:p>
            <a:endParaRPr lang="en-US" dirty="0"/>
          </a:p>
        </p:txBody>
      </p:sp>
      <p:sp>
        <p:nvSpPr>
          <p:cNvPr id="12" name="Rectangle 11">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0624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1097280" y="286603"/>
            <a:ext cx="10058400" cy="1450757"/>
          </a:xfrm>
          <a:prstGeom prst="rect">
            <a:avLst/>
          </a:prstGeom>
        </p:spPr>
        <p:txBody>
          <a:bodyPr vert="horz" lIns="0" tIns="12065" rIns="0" bIns="0" rtlCol="0">
            <a:normAutofit/>
          </a:bodyPr>
          <a:lstStyle/>
          <a:p>
            <a:pPr marL="12700">
              <a:spcBef>
                <a:spcPts val="95"/>
              </a:spcBef>
            </a:pPr>
            <a:r>
              <a:rPr lang="en-IN" spc="-5"/>
              <a:t>Network</a:t>
            </a:r>
            <a:r>
              <a:rPr lang="en-IN" spc="-70"/>
              <a:t> </a:t>
            </a:r>
            <a:r>
              <a:rPr lang="en-IN" spc="-30"/>
              <a:t>Topology</a:t>
            </a:r>
            <a:endParaRPr lang="en-IN" spc="-30" dirty="0"/>
          </a:p>
        </p:txBody>
      </p:sp>
      <p:graphicFrame>
        <p:nvGraphicFramePr>
          <p:cNvPr id="6" name="object 2">
            <a:extLst>
              <a:ext uri="{FF2B5EF4-FFF2-40B4-BE49-F238E27FC236}">
                <a16:creationId xmlns:a16="http://schemas.microsoft.com/office/drawing/2014/main" id="{7360C0E1-1A86-4007-AD7C-8A2C855FD483}"/>
              </a:ext>
            </a:extLst>
          </p:cNvPr>
          <p:cNvGraphicFramePr/>
          <p:nvPr>
            <p:extLst>
              <p:ext uri="{D42A27DB-BD31-4B8C-83A1-F6EECF244321}">
                <p14:modId xmlns:p14="http://schemas.microsoft.com/office/powerpoint/2010/main" val="1776188666"/>
              </p:ext>
            </p:extLst>
          </p:nvPr>
        </p:nvGraphicFramePr>
        <p:xfrm>
          <a:off x="1096963" y="2098514"/>
          <a:ext cx="10058400" cy="422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090161" y="282936"/>
            <a:ext cx="6368142" cy="1279084"/>
          </a:xfrm>
          <a:prstGeom prst="rect">
            <a:avLst/>
          </a:prstGeom>
        </p:spPr>
        <p:txBody>
          <a:bodyPr vert="horz" lIns="0" tIns="12065" rIns="0" bIns="0" rtlCol="0">
            <a:normAutofit/>
          </a:bodyPr>
          <a:lstStyle/>
          <a:p>
            <a:pPr marL="12700">
              <a:spcBef>
                <a:spcPts val="95"/>
              </a:spcBef>
            </a:pPr>
            <a:r>
              <a:rPr b="1" spc="-5" dirty="0"/>
              <a:t>Network</a:t>
            </a:r>
            <a:r>
              <a:rPr b="1" spc="-70" dirty="0"/>
              <a:t> </a:t>
            </a:r>
            <a:r>
              <a:rPr b="1" spc="-30" dirty="0"/>
              <a:t>Topology</a:t>
            </a:r>
            <a:endParaRPr lang="en-IN" b="1" spc="-30"/>
          </a:p>
        </p:txBody>
      </p:sp>
      <p:pic>
        <p:nvPicPr>
          <p:cNvPr id="6" name="Picture 5" descr="Ethernet cables connected to a networking patch">
            <a:extLst>
              <a:ext uri="{FF2B5EF4-FFF2-40B4-BE49-F238E27FC236}">
                <a16:creationId xmlns:a16="http://schemas.microsoft.com/office/drawing/2014/main" id="{ACD280B8-76D7-4FC7-AE3A-89C103F681E3}"/>
              </a:ext>
            </a:extLst>
          </p:cNvPr>
          <p:cNvPicPr>
            <a:picLocks noChangeAspect="1"/>
          </p:cNvPicPr>
          <p:nvPr/>
        </p:nvPicPr>
        <p:blipFill rotWithShape="1">
          <a:blip r:embed="rId2"/>
          <a:srcRect l="12057" r="20195" b="-2"/>
          <a:stretch/>
        </p:blipFill>
        <p:spPr>
          <a:xfrm>
            <a:off x="20" y="-12128"/>
            <a:ext cx="4654276" cy="6870127"/>
          </a:xfrm>
          <a:prstGeom prst="rect">
            <a:avLst/>
          </a:prstGeom>
        </p:spPr>
      </p:pic>
      <p:sp>
        <p:nvSpPr>
          <p:cNvPr id="3" name="Text Placeholder 2"/>
          <p:cNvSpPr>
            <a:spLocks noGrp="1"/>
          </p:cNvSpPr>
          <p:nvPr>
            <p:ph idx="1"/>
          </p:nvPr>
        </p:nvSpPr>
        <p:spPr>
          <a:xfrm>
            <a:off x="5181601" y="2198914"/>
            <a:ext cx="6368142" cy="3670180"/>
          </a:xfrm>
        </p:spPr>
        <p:txBody>
          <a:bodyPr>
            <a:normAutofit/>
          </a:bodyPr>
          <a:lstStyle/>
          <a:p>
            <a:pPr algn="just"/>
            <a:r>
              <a:rPr lang="en-IN" sz="1900" dirty="0">
                <a:latin typeface="tiody)"/>
              </a:rPr>
              <a:t>Following points need to remember to select a topology:</a:t>
            </a:r>
            <a:endParaRPr lang="en-US" sz="1900" dirty="0">
              <a:latin typeface="tiody)"/>
            </a:endParaRPr>
          </a:p>
          <a:p>
            <a:pPr lvl="0">
              <a:buFont typeface="Wingdings" panose="05000000000000000000" pitchFamily="2" charset="2"/>
              <a:buChar char="v"/>
            </a:pPr>
            <a:r>
              <a:rPr lang="en-IN" sz="1900" dirty="0">
                <a:latin typeface="tiody)"/>
              </a:rPr>
              <a:t>Application S/W and protocols.</a:t>
            </a:r>
            <a:endParaRPr lang="en-US" sz="1900" dirty="0">
              <a:latin typeface="tiody)"/>
            </a:endParaRPr>
          </a:p>
          <a:p>
            <a:pPr lvl="0">
              <a:buFont typeface="Wingdings" panose="05000000000000000000" pitchFamily="2" charset="2"/>
              <a:buChar char="v"/>
            </a:pPr>
            <a:r>
              <a:rPr lang="en-IN" sz="1900" dirty="0">
                <a:latin typeface="tiody)"/>
              </a:rPr>
              <a:t>Types of data communicating devices.</a:t>
            </a:r>
            <a:endParaRPr lang="en-US" sz="1900" dirty="0">
              <a:latin typeface="tiody)"/>
            </a:endParaRPr>
          </a:p>
          <a:p>
            <a:pPr lvl="0">
              <a:buFont typeface="Wingdings" panose="05000000000000000000" pitchFamily="2" charset="2"/>
              <a:buChar char="v"/>
            </a:pPr>
            <a:r>
              <a:rPr lang="en-IN" sz="1900" dirty="0">
                <a:latin typeface="tiody)"/>
              </a:rPr>
              <a:t>Geographic scope of the network.</a:t>
            </a:r>
            <a:endParaRPr lang="en-US" sz="1900" dirty="0">
              <a:latin typeface="tiody)"/>
            </a:endParaRPr>
          </a:p>
          <a:p>
            <a:pPr lvl="0">
              <a:buFont typeface="Wingdings" panose="05000000000000000000" pitchFamily="2" charset="2"/>
              <a:buChar char="v"/>
            </a:pPr>
            <a:r>
              <a:rPr lang="en-IN" sz="1900" dirty="0">
                <a:latin typeface="tiody)"/>
              </a:rPr>
              <a:t>Cost.</a:t>
            </a:r>
            <a:endParaRPr lang="en-US" sz="1900" dirty="0">
              <a:latin typeface="tiody)"/>
            </a:endParaRPr>
          </a:p>
          <a:p>
            <a:pPr>
              <a:buFont typeface="Wingdings" panose="05000000000000000000" pitchFamily="2" charset="2"/>
              <a:buChar char="v"/>
            </a:pPr>
            <a:r>
              <a:rPr lang="en-IN" sz="1900" dirty="0">
                <a:latin typeface="tiody)"/>
              </a:rPr>
              <a:t>Reliability.</a:t>
            </a:r>
            <a:endParaRPr lang="en-US" sz="1900" dirty="0">
              <a:latin typeface="tiod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609600" y="1447800"/>
            <a:ext cx="10820400" cy="4885952"/>
          </a:xfrm>
          <a:prstGeom prst="rect">
            <a:avLst/>
          </a:prstGeom>
        </p:spPr>
        <p:txBody>
          <a:bodyPr vert="horz" wrap="square" lIns="0" tIns="104139" rIns="0" bIns="0" rtlCol="0">
            <a:spAutoFit/>
          </a:bodyPr>
          <a:lstStyle/>
          <a:p>
            <a:pPr marL="469900" indent="-457200">
              <a:spcBef>
                <a:spcPts val="819"/>
              </a:spcBef>
              <a:buFont typeface="+mj-lt"/>
              <a:buAutoNum type="arabicPeriod"/>
              <a:tabLst>
                <a:tab pos="355600" algn="l"/>
              </a:tabLst>
            </a:pPr>
            <a:r>
              <a:rPr lang="en-IN" sz="2400" dirty="0"/>
              <a:t>Mesh topology.</a:t>
            </a:r>
          </a:p>
          <a:p>
            <a:pPr marL="469900" indent="-457200">
              <a:spcBef>
                <a:spcPts val="819"/>
              </a:spcBef>
              <a:buFont typeface="+mj-lt"/>
              <a:buAutoNum type="arabicPeriod"/>
              <a:tabLst>
                <a:tab pos="355600" algn="l"/>
              </a:tabLst>
            </a:pPr>
            <a:r>
              <a:rPr lang="en-IN" sz="2400" dirty="0"/>
              <a:t>Star topology.</a:t>
            </a:r>
          </a:p>
          <a:p>
            <a:pPr marL="469900" indent="-457200">
              <a:spcBef>
                <a:spcPts val="819"/>
              </a:spcBef>
              <a:buFont typeface="+mj-lt"/>
              <a:buAutoNum type="arabicPeriod"/>
              <a:tabLst>
                <a:tab pos="355600" algn="l"/>
              </a:tabLst>
            </a:pPr>
            <a:r>
              <a:rPr lang="en-IN" sz="2400" dirty="0"/>
              <a:t>Bus topology.</a:t>
            </a:r>
          </a:p>
          <a:p>
            <a:pPr marL="469900" indent="-457200">
              <a:spcBef>
                <a:spcPts val="819"/>
              </a:spcBef>
              <a:buFont typeface="+mj-lt"/>
              <a:buAutoNum type="arabicPeriod"/>
              <a:tabLst>
                <a:tab pos="355600" algn="l"/>
              </a:tabLst>
            </a:pPr>
            <a:r>
              <a:rPr lang="en-IN" sz="2400" dirty="0"/>
              <a:t>Ring topology.</a:t>
            </a:r>
          </a:p>
          <a:p>
            <a:pPr marL="469900" indent="-457200">
              <a:spcBef>
                <a:spcPts val="819"/>
              </a:spcBef>
              <a:buFont typeface="+mj-lt"/>
              <a:buAutoNum type="arabicPeriod"/>
              <a:tabLst>
                <a:tab pos="355600" algn="l"/>
              </a:tabLst>
            </a:pPr>
            <a:r>
              <a:rPr lang="en-IN" sz="2400" dirty="0"/>
              <a:t>Cellular topology</a:t>
            </a:r>
          </a:p>
          <a:p>
            <a:pPr marL="469900" indent="-457200">
              <a:spcBef>
                <a:spcPts val="819"/>
              </a:spcBef>
              <a:buFont typeface="+mj-lt"/>
              <a:buAutoNum type="arabicPeriod"/>
              <a:tabLst>
                <a:tab pos="355600" algn="l"/>
              </a:tabLst>
            </a:pPr>
            <a:r>
              <a:rPr lang="en-IN" sz="2400" dirty="0"/>
              <a:t>Hybrid topology</a:t>
            </a:r>
          </a:p>
          <a:p>
            <a:pPr marL="355600" indent="-342900">
              <a:spcBef>
                <a:spcPts val="819"/>
              </a:spcBef>
              <a:tabLst>
                <a:tab pos="355600" algn="l"/>
              </a:tabLst>
            </a:pPr>
            <a:r>
              <a:rPr lang="en-US" sz="2400" b="1" dirty="0">
                <a:solidFill>
                  <a:srgbClr val="FF0000"/>
                </a:solidFill>
                <a:latin typeface="Times New Roman"/>
                <a:cs typeface="Times New Roman"/>
              </a:rPr>
              <a:t>Note:</a:t>
            </a:r>
            <a:endParaRPr lang="en-IN" sz="2400" b="1" dirty="0">
              <a:solidFill>
                <a:srgbClr val="FF0000"/>
              </a:solidFill>
              <a:latin typeface="Times New Roman"/>
              <a:cs typeface="Times New Roman"/>
            </a:endParaRPr>
          </a:p>
          <a:p>
            <a:pPr marL="457200" lvl="0" indent="-457200">
              <a:buFont typeface="+mj-lt"/>
              <a:buAutoNum type="arabicPeriod"/>
            </a:pPr>
            <a:r>
              <a:rPr lang="en-IN" sz="2400" dirty="0"/>
              <a:t>Ring and mesh topologies are felt convenient for peer-to-peer transmission.</a:t>
            </a:r>
            <a:endParaRPr lang="en-US" sz="2400" dirty="0"/>
          </a:p>
          <a:p>
            <a:pPr marL="457200" lvl="0" indent="-457200">
              <a:buFont typeface="+mj-lt"/>
              <a:buAutoNum type="arabicPeriod"/>
            </a:pPr>
            <a:r>
              <a:rPr lang="en-IN" sz="2400" dirty="0"/>
              <a:t>Star topology is more convenient for client server.</a:t>
            </a:r>
            <a:endParaRPr lang="en-US" sz="2400" dirty="0"/>
          </a:p>
          <a:p>
            <a:pPr marL="457200" lvl="0" indent="-457200">
              <a:buFont typeface="+mj-lt"/>
              <a:buAutoNum type="arabicPeriod"/>
            </a:pPr>
            <a:r>
              <a:rPr lang="en-IN" sz="2400" dirty="0"/>
              <a:t>Bus topology is equally convenient for either of them.</a:t>
            </a:r>
            <a:endParaRPr lang="en-US" sz="2400" dirty="0"/>
          </a:p>
          <a:p>
            <a:pPr marL="355600" indent="-342900">
              <a:spcBef>
                <a:spcPts val="819"/>
              </a:spcBef>
              <a:tabLst>
                <a:tab pos="355600" algn="l"/>
              </a:tabLst>
            </a:pPr>
            <a:endParaRPr sz="2400" dirty="0">
              <a:latin typeface="Times New Roman"/>
              <a:cs typeface="Times New Roman"/>
            </a:endParaRPr>
          </a:p>
        </p:txBody>
      </p:sp>
      <p:sp>
        <p:nvSpPr>
          <p:cNvPr id="8" name="object 8"/>
          <p:cNvSpPr txBox="1">
            <a:spLocks noGrp="1"/>
          </p:cNvSpPr>
          <p:nvPr>
            <p:ph type="title"/>
          </p:nvPr>
        </p:nvSpPr>
        <p:spPr>
          <a:xfrm>
            <a:off x="838200" y="469115"/>
            <a:ext cx="10058400" cy="750847"/>
          </a:xfrm>
          <a:prstGeom prst="rect">
            <a:avLst/>
          </a:prstGeom>
        </p:spPr>
        <p:txBody>
          <a:bodyPr vert="horz" wrap="square" lIns="0" tIns="12065" rIns="0" bIns="0" rtlCol="0" anchor="b">
            <a:spAutoFit/>
          </a:bodyPr>
          <a:lstStyle/>
          <a:p>
            <a:pPr marL="12700" algn="ctr">
              <a:lnSpc>
                <a:spcPct val="100000"/>
              </a:lnSpc>
              <a:spcBef>
                <a:spcPts val="95"/>
              </a:spcBef>
            </a:pPr>
            <a:r>
              <a:rPr b="1" spc="-45" dirty="0"/>
              <a:t>Types </a:t>
            </a:r>
            <a:r>
              <a:rPr b="1" spc="-5" dirty="0"/>
              <a:t>of Network</a:t>
            </a:r>
            <a:r>
              <a:rPr b="1" spc="-20" dirty="0"/>
              <a:t> </a:t>
            </a:r>
            <a:r>
              <a:rPr b="1" spc="-30" dirty="0"/>
              <a:t>Topology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410200" y="200963"/>
            <a:ext cx="6368142" cy="787943"/>
          </a:xfrm>
          <a:prstGeom prst="rect">
            <a:avLst/>
          </a:prstGeom>
        </p:spPr>
        <p:txBody>
          <a:bodyPr vert="horz" lIns="91440" tIns="45720" rIns="91440" bIns="45720" rtlCol="0" anchor="b">
            <a:normAutofit/>
          </a:bodyPr>
          <a:lstStyle/>
          <a:p>
            <a:pPr algn="ctr"/>
            <a:r>
              <a:rPr lang="en-US" b="1" kern="1200" spc="-50" baseline="0" dirty="0">
                <a:solidFill>
                  <a:schemeClr val="tx1">
                    <a:lumMod val="75000"/>
                    <a:lumOff val="25000"/>
                  </a:schemeClr>
                </a:solidFill>
                <a:latin typeface="+mj-lt"/>
                <a:ea typeface="+mj-ea"/>
                <a:cs typeface="+mj-cs"/>
              </a:rPr>
              <a:t>Mesh Topology</a:t>
            </a:r>
          </a:p>
        </p:txBody>
      </p:sp>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object 3"/>
          <p:cNvSpPr txBox="1"/>
          <p:nvPr/>
        </p:nvSpPr>
        <p:spPr>
          <a:xfrm>
            <a:off x="3200400" y="829046"/>
            <a:ext cx="8257903" cy="5343153"/>
          </a:xfrm>
          <a:prstGeom prst="rect">
            <a:avLst/>
          </a:prstGeom>
        </p:spPr>
        <p:txBody>
          <a:bodyPr vert="horz" lIns="0" tIns="45720" rIns="0" bIns="45720" rtlCol="0">
            <a:noAutofit/>
          </a:bodyPr>
          <a:lstStyle/>
          <a:p>
            <a:pPr marL="298450" indent="-285750" algn="just" defTabSz="914400">
              <a:lnSpc>
                <a:spcPct val="150000"/>
              </a:lnSpc>
              <a:spcBef>
                <a:spcPts val="100"/>
              </a:spcBef>
              <a:buClr>
                <a:schemeClr val="accent1"/>
              </a:buClr>
              <a:buSzPct val="95833"/>
              <a:buFont typeface="Wingdings" panose="05000000000000000000" pitchFamily="2" charset="2"/>
              <a:buChar char="v"/>
              <a:tabLst>
                <a:tab pos="120650" algn="l"/>
              </a:tabLst>
            </a:pPr>
            <a:r>
              <a:rPr lang="en-US" sz="2200" dirty="0">
                <a:solidFill>
                  <a:schemeClr val="tx1">
                    <a:lumMod val="75000"/>
                    <a:lumOff val="25000"/>
                  </a:schemeClr>
                </a:solidFill>
              </a:rPr>
              <a:t>Every device </a:t>
            </a:r>
            <a:r>
              <a:rPr lang="en-US" sz="2200" spc="-5" dirty="0">
                <a:solidFill>
                  <a:schemeClr val="tx1">
                    <a:lumMod val="75000"/>
                    <a:lumOff val="25000"/>
                  </a:schemeClr>
                </a:solidFill>
              </a:rPr>
              <a:t>has </a:t>
            </a:r>
            <a:r>
              <a:rPr lang="en-US" sz="2200" dirty="0">
                <a:solidFill>
                  <a:schemeClr val="tx1">
                    <a:lumMod val="75000"/>
                    <a:lumOff val="25000"/>
                  </a:schemeClr>
                </a:solidFill>
              </a:rPr>
              <a:t>a dedicated point-to-point link to every other</a:t>
            </a:r>
            <a:r>
              <a:rPr lang="en-US" sz="2200" spc="-220" dirty="0">
                <a:solidFill>
                  <a:schemeClr val="tx1">
                    <a:lumMod val="75000"/>
                    <a:lumOff val="25000"/>
                  </a:schemeClr>
                </a:solidFill>
              </a:rPr>
              <a:t> </a:t>
            </a:r>
            <a:r>
              <a:rPr lang="en-US" sz="2200" dirty="0">
                <a:solidFill>
                  <a:schemeClr val="tx1">
                    <a:lumMod val="75000"/>
                    <a:lumOff val="25000"/>
                  </a:schemeClr>
                </a:solidFill>
              </a:rPr>
              <a:t>device.</a:t>
            </a:r>
          </a:p>
          <a:p>
            <a:pPr marL="298450" indent="-285750" algn="just" defTabSz="914400">
              <a:lnSpc>
                <a:spcPct val="150000"/>
              </a:lnSpc>
              <a:buClr>
                <a:schemeClr val="accent1"/>
              </a:buClr>
              <a:buSzPct val="95833"/>
              <a:buFont typeface="Wingdings" panose="05000000000000000000" pitchFamily="2" charset="2"/>
              <a:buChar char="v"/>
              <a:tabLst>
                <a:tab pos="120650" algn="l"/>
              </a:tabLst>
            </a:pPr>
            <a:r>
              <a:rPr lang="en-US" sz="2200" dirty="0">
                <a:solidFill>
                  <a:schemeClr val="tx1">
                    <a:lumMod val="75000"/>
                    <a:lumOff val="25000"/>
                  </a:schemeClr>
                </a:solidFill>
              </a:rPr>
              <a:t>The term dedicated </a:t>
            </a:r>
            <a:r>
              <a:rPr lang="en-US" sz="2200" spc="-5" dirty="0">
                <a:solidFill>
                  <a:schemeClr val="tx1">
                    <a:lumMod val="75000"/>
                    <a:lumOff val="25000"/>
                  </a:schemeClr>
                </a:solidFill>
              </a:rPr>
              <a:t>means </a:t>
            </a:r>
            <a:r>
              <a:rPr lang="en-US" sz="2200" dirty="0">
                <a:solidFill>
                  <a:schemeClr val="tx1">
                    <a:lumMod val="75000"/>
                    <a:lumOff val="25000"/>
                  </a:schemeClr>
                </a:solidFill>
              </a:rPr>
              <a:t>that the link carries </a:t>
            </a:r>
            <a:r>
              <a:rPr lang="en-US" sz="2200" spc="-10" dirty="0">
                <a:solidFill>
                  <a:schemeClr val="tx1">
                    <a:lumMod val="75000"/>
                    <a:lumOff val="25000"/>
                  </a:schemeClr>
                </a:solidFill>
              </a:rPr>
              <a:t>traffic </a:t>
            </a:r>
            <a:r>
              <a:rPr lang="en-US" sz="2200" spc="-5" dirty="0">
                <a:solidFill>
                  <a:schemeClr val="tx1">
                    <a:lumMod val="75000"/>
                    <a:lumOff val="25000"/>
                  </a:schemeClr>
                </a:solidFill>
              </a:rPr>
              <a:t>only </a:t>
            </a:r>
            <a:r>
              <a:rPr lang="en-US" sz="2200" dirty="0">
                <a:solidFill>
                  <a:schemeClr val="tx1">
                    <a:lumMod val="75000"/>
                    <a:lumOff val="25000"/>
                  </a:schemeClr>
                </a:solidFill>
              </a:rPr>
              <a:t>between</a:t>
            </a:r>
            <a:r>
              <a:rPr lang="en-US" sz="2200" spc="-195" dirty="0">
                <a:solidFill>
                  <a:schemeClr val="tx1">
                    <a:lumMod val="75000"/>
                    <a:lumOff val="25000"/>
                  </a:schemeClr>
                </a:solidFill>
              </a:rPr>
              <a:t> </a:t>
            </a:r>
            <a:r>
              <a:rPr lang="en-US" sz="2200" dirty="0">
                <a:solidFill>
                  <a:schemeClr val="tx1">
                    <a:lumMod val="75000"/>
                    <a:lumOff val="25000"/>
                  </a:schemeClr>
                </a:solidFill>
              </a:rPr>
              <a:t>the </a:t>
            </a:r>
            <a:r>
              <a:rPr lang="en-US" sz="2200" spc="-5" dirty="0">
                <a:solidFill>
                  <a:schemeClr val="tx1">
                    <a:lumMod val="75000"/>
                    <a:lumOff val="25000"/>
                  </a:schemeClr>
                </a:solidFill>
              </a:rPr>
              <a:t>two devices </a:t>
            </a:r>
            <a:r>
              <a:rPr lang="en-US" sz="2200" dirty="0">
                <a:solidFill>
                  <a:schemeClr val="tx1">
                    <a:lumMod val="75000"/>
                    <a:lumOff val="25000"/>
                  </a:schemeClr>
                </a:solidFill>
              </a:rPr>
              <a:t>it</a:t>
            </a:r>
            <a:r>
              <a:rPr lang="en-US" sz="2200" spc="-45" dirty="0">
                <a:solidFill>
                  <a:schemeClr val="tx1">
                    <a:lumMod val="75000"/>
                    <a:lumOff val="25000"/>
                  </a:schemeClr>
                </a:solidFill>
              </a:rPr>
              <a:t> </a:t>
            </a:r>
            <a:r>
              <a:rPr lang="en-US" sz="2200" spc="-5" dirty="0">
                <a:solidFill>
                  <a:schemeClr val="tx1">
                    <a:lumMod val="75000"/>
                    <a:lumOff val="25000"/>
                  </a:schemeClr>
                </a:solidFill>
              </a:rPr>
              <a:t>connects.</a:t>
            </a:r>
            <a:endParaRPr lang="en-US" sz="2200" dirty="0">
              <a:solidFill>
                <a:schemeClr val="tx1">
                  <a:lumMod val="75000"/>
                  <a:lumOff val="25000"/>
                </a:schemeClr>
              </a:solidFill>
            </a:endParaRPr>
          </a:p>
          <a:p>
            <a:pPr marL="298450" marR="895350" indent="-285750" algn="just" defTabSz="914400">
              <a:lnSpc>
                <a:spcPct val="150000"/>
              </a:lnSpc>
              <a:buClr>
                <a:schemeClr val="accent1"/>
              </a:buClr>
              <a:buSzPct val="95833"/>
              <a:buFont typeface="Wingdings" panose="05000000000000000000" pitchFamily="2" charset="2"/>
              <a:buChar char="v"/>
              <a:tabLst>
                <a:tab pos="187960" algn="l"/>
              </a:tabLst>
            </a:pPr>
            <a:r>
              <a:rPr lang="en-US" sz="2200" spc="-90" dirty="0">
                <a:solidFill>
                  <a:schemeClr val="tx1">
                    <a:lumMod val="75000"/>
                    <a:lumOff val="25000"/>
                  </a:schemeClr>
                </a:solidFill>
              </a:rPr>
              <a:t>To </a:t>
            </a:r>
            <a:r>
              <a:rPr lang="en-US" sz="2200" dirty="0">
                <a:solidFill>
                  <a:schemeClr val="tx1">
                    <a:lumMod val="75000"/>
                    <a:lumOff val="25000"/>
                  </a:schemeClr>
                </a:solidFill>
              </a:rPr>
              <a:t>find the </a:t>
            </a:r>
            <a:r>
              <a:rPr lang="en-US" sz="2200" spc="-5" dirty="0">
                <a:solidFill>
                  <a:schemeClr val="tx1">
                    <a:lumMod val="75000"/>
                    <a:lumOff val="25000"/>
                  </a:schemeClr>
                </a:solidFill>
              </a:rPr>
              <a:t>number </a:t>
            </a:r>
            <a:r>
              <a:rPr lang="en-US" sz="2200" dirty="0">
                <a:solidFill>
                  <a:schemeClr val="tx1">
                    <a:lumMod val="75000"/>
                    <a:lumOff val="25000"/>
                  </a:schemeClr>
                </a:solidFill>
              </a:rPr>
              <a:t>of physical </a:t>
            </a:r>
            <a:r>
              <a:rPr lang="en-US" sz="2200" spc="-5" dirty="0">
                <a:solidFill>
                  <a:schemeClr val="tx1">
                    <a:lumMod val="75000"/>
                    <a:lumOff val="25000"/>
                  </a:schemeClr>
                </a:solidFill>
              </a:rPr>
              <a:t>links </a:t>
            </a:r>
            <a:r>
              <a:rPr lang="en-US" sz="2200" dirty="0">
                <a:solidFill>
                  <a:schemeClr val="tx1">
                    <a:lumMod val="75000"/>
                    <a:lumOff val="25000"/>
                  </a:schemeClr>
                </a:solidFill>
              </a:rPr>
              <a:t>in a fully connected </a:t>
            </a:r>
            <a:r>
              <a:rPr lang="en-US" sz="2200" spc="-10" dirty="0">
                <a:solidFill>
                  <a:schemeClr val="tx1">
                    <a:lumMod val="75000"/>
                    <a:lumOff val="25000"/>
                  </a:schemeClr>
                </a:solidFill>
              </a:rPr>
              <a:t>mesh  </a:t>
            </a:r>
            <a:r>
              <a:rPr lang="en-US" sz="2200" dirty="0">
                <a:solidFill>
                  <a:schemeClr val="tx1">
                    <a:lumMod val="75000"/>
                    <a:lumOff val="25000"/>
                  </a:schemeClr>
                </a:solidFill>
              </a:rPr>
              <a:t>network with n nodes, </a:t>
            </a:r>
            <a:r>
              <a:rPr lang="en-US" sz="2200" spc="-10" dirty="0">
                <a:solidFill>
                  <a:schemeClr val="tx1">
                    <a:lumMod val="75000"/>
                    <a:lumOff val="25000"/>
                  </a:schemeClr>
                </a:solidFill>
              </a:rPr>
              <a:t>we </a:t>
            </a:r>
            <a:r>
              <a:rPr lang="en-US" sz="2200" spc="-5" dirty="0">
                <a:solidFill>
                  <a:schemeClr val="tx1">
                    <a:lumMod val="75000"/>
                    <a:lumOff val="25000"/>
                  </a:schemeClr>
                </a:solidFill>
              </a:rPr>
              <a:t>first </a:t>
            </a:r>
            <a:r>
              <a:rPr lang="en-US" sz="2200" dirty="0">
                <a:solidFill>
                  <a:schemeClr val="tx1">
                    <a:lumMod val="75000"/>
                    <a:lumOff val="25000"/>
                  </a:schemeClr>
                </a:solidFill>
              </a:rPr>
              <a:t>consider that each node </a:t>
            </a:r>
            <a:r>
              <a:rPr lang="en-US" sz="2200" spc="-10" dirty="0">
                <a:solidFill>
                  <a:schemeClr val="tx1">
                    <a:lumMod val="75000"/>
                    <a:lumOff val="25000"/>
                  </a:schemeClr>
                </a:solidFill>
              </a:rPr>
              <a:t>must </a:t>
            </a:r>
            <a:r>
              <a:rPr lang="en-US" sz="2200" dirty="0">
                <a:solidFill>
                  <a:schemeClr val="tx1">
                    <a:lumMod val="75000"/>
                    <a:lumOff val="25000"/>
                  </a:schemeClr>
                </a:solidFill>
              </a:rPr>
              <a:t>be  connected to</a:t>
            </a:r>
            <a:r>
              <a:rPr lang="en-US" sz="2200" spc="-55" dirty="0">
                <a:solidFill>
                  <a:schemeClr val="tx1">
                    <a:lumMod val="75000"/>
                    <a:lumOff val="25000"/>
                  </a:schemeClr>
                </a:solidFill>
              </a:rPr>
              <a:t> </a:t>
            </a:r>
            <a:r>
              <a:rPr lang="en-US" sz="2200" dirty="0">
                <a:solidFill>
                  <a:schemeClr val="tx1">
                    <a:lumMod val="75000"/>
                    <a:lumOff val="25000"/>
                  </a:schemeClr>
                </a:solidFill>
              </a:rPr>
              <a:t>every other</a:t>
            </a:r>
            <a:r>
              <a:rPr lang="en-US" sz="2200" spc="-40" dirty="0">
                <a:solidFill>
                  <a:schemeClr val="tx1">
                    <a:lumMod val="75000"/>
                    <a:lumOff val="25000"/>
                  </a:schemeClr>
                </a:solidFill>
              </a:rPr>
              <a:t> </a:t>
            </a:r>
            <a:r>
              <a:rPr lang="en-US" sz="2200" dirty="0">
                <a:solidFill>
                  <a:schemeClr val="tx1">
                    <a:lumMod val="75000"/>
                    <a:lumOff val="25000"/>
                  </a:schemeClr>
                </a:solidFill>
              </a:rPr>
              <a:t>node.</a:t>
            </a:r>
          </a:p>
          <a:p>
            <a:pPr marL="298450" marR="63500" indent="-285750" algn="just" defTabSz="914400">
              <a:lnSpc>
                <a:spcPct val="150000"/>
              </a:lnSpc>
              <a:buClr>
                <a:schemeClr val="accent1"/>
              </a:buClr>
              <a:buSzPct val="95833"/>
              <a:buFont typeface="Wingdings" panose="05000000000000000000" pitchFamily="2" charset="2"/>
              <a:buChar char="v"/>
              <a:tabLst>
                <a:tab pos="120650" algn="l"/>
              </a:tabLst>
            </a:pPr>
            <a:r>
              <a:rPr lang="en-US" sz="2200" dirty="0">
                <a:solidFill>
                  <a:schemeClr val="tx1">
                    <a:lumMod val="75000"/>
                    <a:lumOff val="25000"/>
                  </a:schemeClr>
                </a:solidFill>
              </a:rPr>
              <a:t>If each physical link </a:t>
            </a:r>
            <a:r>
              <a:rPr lang="en-US" sz="2200" spc="-5" dirty="0">
                <a:solidFill>
                  <a:schemeClr val="tx1">
                    <a:lumMod val="75000"/>
                    <a:lumOff val="25000"/>
                  </a:schemeClr>
                </a:solidFill>
              </a:rPr>
              <a:t>allows communication </a:t>
            </a:r>
            <a:r>
              <a:rPr lang="en-US" sz="2200" dirty="0">
                <a:solidFill>
                  <a:schemeClr val="tx1">
                    <a:lumMod val="75000"/>
                    <a:lumOff val="25000"/>
                  </a:schemeClr>
                </a:solidFill>
              </a:rPr>
              <a:t>in both </a:t>
            </a:r>
            <a:r>
              <a:rPr lang="en-US" sz="2200" spc="-5" dirty="0">
                <a:solidFill>
                  <a:schemeClr val="tx1">
                    <a:lumMod val="75000"/>
                    <a:lumOff val="25000"/>
                  </a:schemeClr>
                </a:solidFill>
              </a:rPr>
              <a:t>directions</a:t>
            </a:r>
            <a:r>
              <a:rPr lang="en-US" sz="2200" spc="-130" dirty="0">
                <a:solidFill>
                  <a:schemeClr val="tx1">
                    <a:lumMod val="75000"/>
                    <a:lumOff val="25000"/>
                  </a:schemeClr>
                </a:solidFill>
              </a:rPr>
              <a:t> </a:t>
            </a:r>
            <a:r>
              <a:rPr lang="en-US" sz="2200" dirty="0">
                <a:solidFill>
                  <a:schemeClr val="tx1">
                    <a:lumMod val="75000"/>
                    <a:lumOff val="25000"/>
                  </a:schemeClr>
                </a:solidFill>
              </a:rPr>
              <a:t>(duplex  </a:t>
            </a:r>
            <a:r>
              <a:rPr lang="en-US" sz="2200" spc="-5" dirty="0">
                <a:solidFill>
                  <a:schemeClr val="tx1">
                    <a:lumMod val="75000"/>
                    <a:lumOff val="25000"/>
                  </a:schemeClr>
                </a:solidFill>
              </a:rPr>
              <a:t>mode), </a:t>
            </a:r>
            <a:r>
              <a:rPr lang="en-US" sz="2200" dirty="0">
                <a:solidFill>
                  <a:schemeClr val="tx1">
                    <a:lumMod val="75000"/>
                    <a:lumOff val="25000"/>
                  </a:schemeClr>
                </a:solidFill>
              </a:rPr>
              <a:t>we need n(n -1) /2</a:t>
            </a:r>
            <a:r>
              <a:rPr lang="en-US" sz="2200" spc="-45" dirty="0">
                <a:solidFill>
                  <a:schemeClr val="tx1">
                    <a:lumMod val="75000"/>
                    <a:lumOff val="25000"/>
                  </a:schemeClr>
                </a:solidFill>
              </a:rPr>
              <a:t> </a:t>
            </a:r>
            <a:r>
              <a:rPr lang="en-US" sz="2200" dirty="0">
                <a:solidFill>
                  <a:schemeClr val="tx1">
                    <a:lumMod val="75000"/>
                    <a:lumOff val="25000"/>
                  </a:schemeClr>
                </a:solidFill>
              </a:rPr>
              <a:t>links.</a:t>
            </a:r>
          </a:p>
        </p:txBody>
      </p:sp>
      <p:sp>
        <p:nvSpPr>
          <p:cNvPr id="4" name="object 8">
            <a:extLst>
              <a:ext uri="{FF2B5EF4-FFF2-40B4-BE49-F238E27FC236}">
                <a16:creationId xmlns:a16="http://schemas.microsoft.com/office/drawing/2014/main" id="{B0A69FF1-FFC3-E115-A65F-A7B14D9FBC3A}"/>
              </a:ext>
            </a:extLst>
          </p:cNvPr>
          <p:cNvSpPr/>
          <p:nvPr/>
        </p:nvSpPr>
        <p:spPr>
          <a:xfrm>
            <a:off x="474519" y="1524000"/>
            <a:ext cx="2285999" cy="23526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3429000" y="-93519"/>
            <a:ext cx="4252721" cy="750847"/>
          </a:xfrm>
          <a:prstGeom prst="rect">
            <a:avLst/>
          </a:prstGeom>
        </p:spPr>
        <p:txBody>
          <a:bodyPr vert="horz" wrap="square" lIns="0" tIns="12065" rIns="0" bIns="0" rtlCol="0" anchor="b">
            <a:spAutoFit/>
          </a:bodyPr>
          <a:lstStyle/>
          <a:p>
            <a:pPr marL="12700">
              <a:lnSpc>
                <a:spcPct val="100000"/>
              </a:lnSpc>
              <a:spcBef>
                <a:spcPts val="95"/>
              </a:spcBef>
            </a:pPr>
            <a:r>
              <a:rPr b="1" spc="-5" dirty="0"/>
              <a:t>Mesh</a:t>
            </a:r>
            <a:r>
              <a:rPr b="1" spc="-100" dirty="0"/>
              <a:t> </a:t>
            </a:r>
            <a:r>
              <a:rPr b="1" spc="-30" dirty="0"/>
              <a:t>Topology</a:t>
            </a:r>
          </a:p>
        </p:txBody>
      </p:sp>
      <p:sp>
        <p:nvSpPr>
          <p:cNvPr id="9" name="object 9"/>
          <p:cNvSpPr txBox="1"/>
          <p:nvPr/>
        </p:nvSpPr>
        <p:spPr>
          <a:xfrm>
            <a:off x="457200" y="850329"/>
            <a:ext cx="11277600" cy="4937506"/>
          </a:xfrm>
          <a:prstGeom prst="rect">
            <a:avLst/>
          </a:prstGeom>
        </p:spPr>
        <p:txBody>
          <a:bodyPr vert="horz" wrap="square" lIns="0" tIns="12700" rIns="0" bIns="0" rtlCol="0">
            <a:spAutoFit/>
          </a:bodyPr>
          <a:lstStyle/>
          <a:p>
            <a:pPr marL="12700" algn="just">
              <a:lnSpc>
                <a:spcPct val="150000"/>
              </a:lnSpc>
              <a:spcBef>
                <a:spcPts val="100"/>
              </a:spcBef>
            </a:pPr>
            <a:r>
              <a:rPr b="1" spc="-5" dirty="0">
                <a:latin typeface="Times New Roman"/>
                <a:cs typeface="Times New Roman"/>
              </a:rPr>
              <a:t>Advantages of a Mesh</a:t>
            </a:r>
            <a:r>
              <a:rPr b="1" spc="-40" dirty="0">
                <a:latin typeface="Times New Roman"/>
                <a:cs typeface="Times New Roman"/>
              </a:rPr>
              <a:t> </a:t>
            </a:r>
            <a:r>
              <a:rPr b="1" spc="-20" dirty="0">
                <a:latin typeface="Times New Roman"/>
                <a:cs typeface="Times New Roman"/>
              </a:rPr>
              <a:t>Topology</a:t>
            </a:r>
            <a:endParaRPr b="1" dirty="0">
              <a:latin typeface="Times New Roman"/>
              <a:cs typeface="Times New Roman"/>
            </a:endParaRPr>
          </a:p>
          <a:p>
            <a:pPr marL="355600" marR="5080" indent="-342900" algn="just">
              <a:lnSpc>
                <a:spcPct val="150000"/>
              </a:lnSpc>
              <a:buAutoNum type="alphaLcParenR"/>
              <a:tabLst>
                <a:tab pos="354965" algn="l"/>
                <a:tab pos="355600" algn="l"/>
              </a:tabLst>
            </a:pPr>
            <a:r>
              <a:rPr spc="-5" dirty="0">
                <a:latin typeface="Times New Roman"/>
                <a:cs typeface="Times New Roman"/>
              </a:rPr>
              <a:t>The use of </a:t>
            </a:r>
            <a:r>
              <a:rPr dirty="0">
                <a:latin typeface="Times New Roman"/>
                <a:cs typeface="Times New Roman"/>
              </a:rPr>
              <a:t>dedicated </a:t>
            </a:r>
            <a:r>
              <a:rPr spc="-5" dirty="0">
                <a:latin typeface="Times New Roman"/>
                <a:cs typeface="Times New Roman"/>
              </a:rPr>
              <a:t>links guarantees </a:t>
            </a:r>
            <a:r>
              <a:rPr dirty="0">
                <a:latin typeface="Times New Roman"/>
                <a:cs typeface="Times New Roman"/>
              </a:rPr>
              <a:t>that each connection can carry </a:t>
            </a:r>
            <a:r>
              <a:rPr spc="-5" dirty="0">
                <a:latin typeface="Times New Roman"/>
                <a:cs typeface="Times New Roman"/>
              </a:rPr>
              <a:t>its  own data load, </a:t>
            </a:r>
            <a:r>
              <a:rPr b="1" spc="-5" dirty="0">
                <a:latin typeface="Times New Roman"/>
                <a:cs typeface="Times New Roman"/>
              </a:rPr>
              <a:t>thus eliminating the </a:t>
            </a:r>
            <a:r>
              <a:rPr b="1" spc="-10" dirty="0">
                <a:latin typeface="Times New Roman"/>
                <a:cs typeface="Times New Roman"/>
              </a:rPr>
              <a:t>traffic </a:t>
            </a:r>
            <a:r>
              <a:rPr b="1" spc="-5" dirty="0">
                <a:latin typeface="Times New Roman"/>
                <a:cs typeface="Times New Roman"/>
              </a:rPr>
              <a:t>problems</a:t>
            </a:r>
            <a:r>
              <a:rPr spc="-5" dirty="0">
                <a:latin typeface="Times New Roman"/>
                <a:cs typeface="Times New Roman"/>
              </a:rPr>
              <a:t> </a:t>
            </a:r>
            <a:r>
              <a:rPr dirty="0">
                <a:latin typeface="Times New Roman"/>
                <a:cs typeface="Times New Roman"/>
              </a:rPr>
              <a:t>that can occur when  links </a:t>
            </a:r>
            <a:r>
              <a:rPr spc="-10" dirty="0">
                <a:latin typeface="Times New Roman"/>
                <a:cs typeface="Times New Roman"/>
              </a:rPr>
              <a:t>must </a:t>
            </a:r>
            <a:r>
              <a:rPr dirty="0">
                <a:latin typeface="Times New Roman"/>
                <a:cs typeface="Times New Roman"/>
              </a:rPr>
              <a:t>be </a:t>
            </a:r>
            <a:r>
              <a:rPr spc="-5" dirty="0">
                <a:latin typeface="Times New Roman"/>
                <a:cs typeface="Times New Roman"/>
              </a:rPr>
              <a:t>shared </a:t>
            </a:r>
            <a:r>
              <a:rPr dirty="0">
                <a:latin typeface="Times New Roman"/>
                <a:cs typeface="Times New Roman"/>
              </a:rPr>
              <a:t>by </a:t>
            </a:r>
            <a:r>
              <a:rPr spc="-5" dirty="0">
                <a:latin typeface="Times New Roman"/>
                <a:cs typeface="Times New Roman"/>
              </a:rPr>
              <a:t>multiple</a:t>
            </a:r>
            <a:r>
              <a:rPr spc="-20" dirty="0">
                <a:latin typeface="Times New Roman"/>
                <a:cs typeface="Times New Roman"/>
              </a:rPr>
              <a:t> </a:t>
            </a:r>
            <a:r>
              <a:rPr dirty="0">
                <a:latin typeface="Times New Roman"/>
                <a:cs typeface="Times New Roman"/>
              </a:rPr>
              <a:t>devices.</a:t>
            </a:r>
          </a:p>
          <a:p>
            <a:pPr marL="355600" marR="367665" indent="-342900" algn="just">
              <a:lnSpc>
                <a:spcPct val="150000"/>
              </a:lnSpc>
              <a:buAutoNum type="alphaLcParenR"/>
              <a:tabLst>
                <a:tab pos="354965" algn="l"/>
                <a:tab pos="355600" algn="l"/>
              </a:tabLst>
            </a:pPr>
            <a:r>
              <a:rPr spc="-5" dirty="0">
                <a:latin typeface="Times New Roman"/>
                <a:cs typeface="Times New Roman"/>
              </a:rPr>
              <a:t>A mesh </a:t>
            </a:r>
            <a:r>
              <a:rPr dirty="0">
                <a:latin typeface="Times New Roman"/>
                <a:cs typeface="Times New Roman"/>
              </a:rPr>
              <a:t>topology </a:t>
            </a:r>
            <a:r>
              <a:rPr spc="-5" dirty="0">
                <a:latin typeface="Times New Roman"/>
                <a:cs typeface="Times New Roman"/>
              </a:rPr>
              <a:t>is </a:t>
            </a:r>
            <a:r>
              <a:rPr dirty="0">
                <a:latin typeface="Times New Roman"/>
                <a:cs typeface="Times New Roman"/>
              </a:rPr>
              <a:t>robust. If one link </a:t>
            </a:r>
            <a:r>
              <a:rPr spc="-5" dirty="0">
                <a:latin typeface="Times New Roman"/>
                <a:cs typeface="Times New Roman"/>
              </a:rPr>
              <a:t>becomes </a:t>
            </a:r>
            <a:r>
              <a:rPr dirty="0">
                <a:latin typeface="Times New Roman"/>
                <a:cs typeface="Times New Roman"/>
              </a:rPr>
              <a:t>unusable, it does</a:t>
            </a:r>
            <a:r>
              <a:rPr spc="-170" dirty="0">
                <a:latin typeface="Times New Roman"/>
                <a:cs typeface="Times New Roman"/>
              </a:rPr>
              <a:t> </a:t>
            </a:r>
            <a:r>
              <a:rPr dirty="0">
                <a:latin typeface="Times New Roman"/>
                <a:cs typeface="Times New Roman"/>
              </a:rPr>
              <a:t>not  incapacitate the entire</a:t>
            </a:r>
            <a:r>
              <a:rPr spc="-70" dirty="0">
                <a:latin typeface="Times New Roman"/>
                <a:cs typeface="Times New Roman"/>
              </a:rPr>
              <a:t> </a:t>
            </a:r>
            <a:r>
              <a:rPr dirty="0">
                <a:latin typeface="Times New Roman"/>
                <a:cs typeface="Times New Roman"/>
              </a:rPr>
              <a:t>system.</a:t>
            </a:r>
          </a:p>
          <a:p>
            <a:pPr marL="355600" marR="510540" indent="-342900" algn="just">
              <a:lnSpc>
                <a:spcPct val="150000"/>
              </a:lnSpc>
              <a:buAutoNum type="alphaLcParenR"/>
              <a:tabLst>
                <a:tab pos="354965" algn="l"/>
                <a:tab pos="355600" algn="l"/>
              </a:tabLst>
            </a:pPr>
            <a:r>
              <a:rPr spc="-5" dirty="0">
                <a:latin typeface="Times New Roman"/>
                <a:cs typeface="Times New Roman"/>
              </a:rPr>
              <a:t>There is </a:t>
            </a:r>
            <a:r>
              <a:rPr dirty="0">
                <a:latin typeface="Times New Roman"/>
                <a:cs typeface="Times New Roman"/>
              </a:rPr>
              <a:t>the advantage of privacy or </a:t>
            </a:r>
            <a:r>
              <a:rPr spc="-15" dirty="0">
                <a:latin typeface="Times New Roman"/>
                <a:cs typeface="Times New Roman"/>
              </a:rPr>
              <a:t>security. </a:t>
            </a:r>
            <a:r>
              <a:rPr spc="-5" dirty="0">
                <a:latin typeface="Times New Roman"/>
                <a:cs typeface="Times New Roman"/>
              </a:rPr>
              <a:t>When </a:t>
            </a:r>
            <a:r>
              <a:rPr dirty="0">
                <a:latin typeface="Times New Roman"/>
                <a:cs typeface="Times New Roman"/>
              </a:rPr>
              <a:t>every</a:t>
            </a:r>
            <a:r>
              <a:rPr spc="-90" dirty="0">
                <a:latin typeface="Times New Roman"/>
                <a:cs typeface="Times New Roman"/>
              </a:rPr>
              <a:t> </a:t>
            </a:r>
            <a:r>
              <a:rPr spc="-5" dirty="0">
                <a:latin typeface="Times New Roman"/>
                <a:cs typeface="Times New Roman"/>
              </a:rPr>
              <a:t>message  travels </a:t>
            </a:r>
            <a:r>
              <a:rPr dirty="0">
                <a:latin typeface="Times New Roman"/>
                <a:cs typeface="Times New Roman"/>
              </a:rPr>
              <a:t>along a dedicated line, only the intended recipient </a:t>
            </a:r>
            <a:r>
              <a:rPr spc="-5" dirty="0">
                <a:latin typeface="Times New Roman"/>
                <a:cs typeface="Times New Roman"/>
              </a:rPr>
              <a:t>sees</a:t>
            </a:r>
            <a:r>
              <a:rPr spc="-120" dirty="0">
                <a:latin typeface="Times New Roman"/>
                <a:cs typeface="Times New Roman"/>
              </a:rPr>
              <a:t> </a:t>
            </a:r>
            <a:r>
              <a:rPr dirty="0">
                <a:latin typeface="Times New Roman"/>
                <a:cs typeface="Times New Roman"/>
              </a:rPr>
              <a:t>it.</a:t>
            </a:r>
          </a:p>
          <a:p>
            <a:pPr algn="just">
              <a:lnSpc>
                <a:spcPct val="150000"/>
              </a:lnSpc>
              <a:spcBef>
                <a:spcPts val="10"/>
              </a:spcBef>
            </a:pPr>
            <a:endParaRPr sz="1750" dirty="0">
              <a:latin typeface="Times New Roman"/>
              <a:cs typeface="Times New Roman"/>
            </a:endParaRPr>
          </a:p>
          <a:p>
            <a:pPr marL="12700" algn="just">
              <a:lnSpc>
                <a:spcPct val="150000"/>
              </a:lnSpc>
            </a:pPr>
            <a:r>
              <a:rPr b="1" spc="-5" dirty="0">
                <a:latin typeface="Times New Roman"/>
                <a:cs typeface="Times New Roman"/>
              </a:rPr>
              <a:t>Disadvantages </a:t>
            </a:r>
            <a:r>
              <a:rPr b="1" dirty="0">
                <a:latin typeface="Times New Roman"/>
                <a:cs typeface="Times New Roman"/>
              </a:rPr>
              <a:t>of a </a:t>
            </a:r>
            <a:r>
              <a:rPr lang="en-US" b="1" spc="-5" dirty="0">
                <a:latin typeface="Times New Roman"/>
                <a:cs typeface="Times New Roman"/>
              </a:rPr>
              <a:t>Mesh </a:t>
            </a:r>
            <a:r>
              <a:rPr b="1" spc="-15" dirty="0">
                <a:latin typeface="Times New Roman"/>
                <a:cs typeface="Times New Roman"/>
              </a:rPr>
              <a:t>Topology</a:t>
            </a:r>
            <a:endParaRPr b="1" dirty="0">
              <a:latin typeface="Times New Roman"/>
              <a:cs typeface="Times New Roman"/>
            </a:endParaRPr>
          </a:p>
          <a:p>
            <a:pPr marL="355600" indent="-342900" algn="just">
              <a:lnSpc>
                <a:spcPct val="150000"/>
              </a:lnSpc>
              <a:buAutoNum type="alphaLcParenR"/>
              <a:tabLst>
                <a:tab pos="354965" algn="l"/>
                <a:tab pos="355600" algn="l"/>
              </a:tabLst>
            </a:pPr>
            <a:r>
              <a:rPr spc="-5" dirty="0">
                <a:latin typeface="Times New Roman"/>
                <a:cs typeface="Times New Roman"/>
              </a:rPr>
              <a:t>The amount of cabling and the number of I/O </a:t>
            </a:r>
            <a:r>
              <a:rPr dirty="0">
                <a:latin typeface="Times New Roman"/>
                <a:cs typeface="Times New Roman"/>
              </a:rPr>
              <a:t>ports</a:t>
            </a:r>
            <a:r>
              <a:rPr spc="15" dirty="0">
                <a:latin typeface="Times New Roman"/>
                <a:cs typeface="Times New Roman"/>
              </a:rPr>
              <a:t> </a:t>
            </a:r>
            <a:r>
              <a:rPr dirty="0">
                <a:latin typeface="Times New Roman"/>
                <a:cs typeface="Times New Roman"/>
              </a:rPr>
              <a:t>required.</a:t>
            </a:r>
          </a:p>
          <a:p>
            <a:pPr marL="355600" indent="-342900" algn="just">
              <a:lnSpc>
                <a:spcPct val="150000"/>
              </a:lnSpc>
              <a:spcBef>
                <a:spcPts val="5"/>
              </a:spcBef>
              <a:buAutoNum type="alphaLcParenR"/>
              <a:tabLst>
                <a:tab pos="354965" algn="l"/>
                <a:tab pos="355600" algn="l"/>
              </a:tabLst>
            </a:pPr>
            <a:r>
              <a:rPr dirty="0">
                <a:latin typeface="Times New Roman"/>
                <a:cs typeface="Times New Roman"/>
              </a:rPr>
              <a:t>Every device </a:t>
            </a:r>
            <a:r>
              <a:rPr spc="-10" dirty="0">
                <a:latin typeface="Times New Roman"/>
                <a:cs typeface="Times New Roman"/>
              </a:rPr>
              <a:t>must </a:t>
            </a:r>
            <a:r>
              <a:rPr dirty="0">
                <a:latin typeface="Times New Roman"/>
                <a:cs typeface="Times New Roman"/>
              </a:rPr>
              <a:t>be connected to every other device, installation</a:t>
            </a:r>
            <a:r>
              <a:rPr spc="-110" dirty="0">
                <a:latin typeface="Times New Roman"/>
                <a:cs typeface="Times New Roman"/>
              </a:rPr>
              <a:t> </a:t>
            </a:r>
            <a:r>
              <a:rPr dirty="0">
                <a:latin typeface="Times New Roman"/>
                <a:cs typeface="Times New Roman"/>
              </a:rPr>
              <a:t>and</a:t>
            </a:r>
            <a:r>
              <a:rPr lang="en-US" dirty="0">
                <a:latin typeface="Times New Roman"/>
                <a:cs typeface="Times New Roman"/>
              </a:rPr>
              <a:t> </a:t>
            </a:r>
            <a:r>
              <a:rPr spc="-5" dirty="0">
                <a:latin typeface="Times New Roman"/>
                <a:cs typeface="Times New Roman"/>
              </a:rPr>
              <a:t>reconnection are</a:t>
            </a:r>
            <a:r>
              <a:rPr spc="-35" dirty="0">
                <a:latin typeface="Times New Roman"/>
                <a:cs typeface="Times New Roman"/>
              </a:rPr>
              <a:t> </a:t>
            </a:r>
            <a:r>
              <a:rPr spc="-5" dirty="0">
                <a:latin typeface="Times New Roman"/>
                <a:cs typeface="Times New Roman"/>
              </a:rPr>
              <a:t>difficult.</a:t>
            </a:r>
            <a:endParaRPr dirty="0">
              <a:latin typeface="Times New Roman"/>
              <a:cs typeface="Times New Roman"/>
            </a:endParaRPr>
          </a:p>
          <a:p>
            <a:pPr marL="355600" marR="462280" indent="-342900" algn="just">
              <a:lnSpc>
                <a:spcPct val="150000"/>
              </a:lnSpc>
              <a:buAutoNum type="alphaLcParenR" startAt="3"/>
              <a:tabLst>
                <a:tab pos="354965" algn="l"/>
                <a:tab pos="355600" algn="l"/>
              </a:tabLst>
            </a:pPr>
            <a:r>
              <a:rPr spc="-5" dirty="0">
                <a:latin typeface="Times New Roman"/>
                <a:cs typeface="Times New Roman"/>
              </a:rPr>
              <a:t>Bulk of the wiring can be greater than the available space</a:t>
            </a:r>
            <a:r>
              <a:rPr lang="en-US" spc="-5" dirty="0">
                <a:latin typeface="Times New Roman"/>
                <a:cs typeface="Times New Roman"/>
              </a:rPr>
              <a:t>.</a:t>
            </a:r>
          </a:p>
          <a:p>
            <a:pPr marL="355600" marR="462280" indent="-342900" algn="just">
              <a:lnSpc>
                <a:spcPct val="150000"/>
              </a:lnSpc>
              <a:buAutoNum type="alphaLcParenR" startAt="3"/>
              <a:tabLst>
                <a:tab pos="354965" algn="l"/>
                <a:tab pos="355600" algn="l"/>
              </a:tabLst>
            </a:pPr>
            <a:r>
              <a:rPr dirty="0">
                <a:latin typeface="Times New Roman"/>
                <a:cs typeface="Times New Roman"/>
              </a:rPr>
              <a:t>The hardware required to connect each link </a:t>
            </a:r>
            <a:r>
              <a:rPr spc="-5" dirty="0">
                <a:latin typeface="Times New Roman"/>
                <a:cs typeface="Times New Roman"/>
              </a:rPr>
              <a:t>(I/O </a:t>
            </a:r>
            <a:r>
              <a:rPr dirty="0">
                <a:latin typeface="Times New Roman"/>
                <a:cs typeface="Times New Roman"/>
              </a:rPr>
              <a:t>ports and cable) can</a:t>
            </a:r>
            <a:r>
              <a:rPr spc="-140" dirty="0">
                <a:latin typeface="Times New Roman"/>
                <a:cs typeface="Times New Roman"/>
              </a:rPr>
              <a:t> </a:t>
            </a:r>
            <a:r>
              <a:rPr dirty="0">
                <a:latin typeface="Times New Roman"/>
                <a:cs typeface="Times New Roman"/>
              </a:rPr>
              <a:t>be expensive.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dirty="0">
                <a:solidFill>
                  <a:srgbClr val="FFFFFF"/>
                </a:solidFill>
              </a:rPr>
              <a:t>Star Topology</a:t>
            </a:r>
          </a:p>
        </p:txBody>
      </p:sp>
      <p:sp>
        <p:nvSpPr>
          <p:cNvPr id="23" name="Rectangle 2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bject 3"/>
          <p:cNvSpPr txBox="1"/>
          <p:nvPr/>
        </p:nvSpPr>
        <p:spPr>
          <a:xfrm>
            <a:off x="4742016" y="605896"/>
            <a:ext cx="6413663" cy="5646208"/>
          </a:xfrm>
          <a:prstGeom prst="rect">
            <a:avLst/>
          </a:prstGeom>
        </p:spPr>
        <p:txBody>
          <a:bodyPr vert="horz" lIns="0" tIns="45720" rIns="0" bIns="45720" rtlCol="0" anchor="ctr">
            <a:normAutofit/>
          </a:bodyPr>
          <a:lstStyle/>
          <a:p>
            <a:pPr marL="298450" marR="179705" indent="-285750" algn="just" defTabSz="914400">
              <a:lnSpc>
                <a:spcPct val="90000"/>
              </a:lnSpc>
              <a:spcBef>
                <a:spcPts val="100"/>
              </a:spcBef>
              <a:buClr>
                <a:schemeClr val="accent1"/>
              </a:buClr>
              <a:buSzPct val="95833"/>
              <a:buFont typeface="Wingdings" panose="05000000000000000000" pitchFamily="2" charset="2"/>
              <a:buChar char="Ø"/>
              <a:tabLst>
                <a:tab pos="120650" algn="l"/>
              </a:tabLst>
            </a:pP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A star topology is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designed with each device connected directly to a central network</a:t>
            </a:r>
            <a:r>
              <a:rPr lang="en-US" sz="2200" spc="-22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hub.</a:t>
            </a:r>
          </a:p>
          <a:p>
            <a:pPr marL="285750" indent="-285750" algn="just" defTabSz="914400">
              <a:lnSpc>
                <a:spcPct val="90000"/>
              </a:lnSpc>
              <a:spcBef>
                <a:spcPts val="5"/>
              </a:spcBef>
              <a:buClr>
                <a:schemeClr val="accent1"/>
              </a:buClr>
              <a:buFont typeface="Wingdings" panose="05000000000000000000" pitchFamily="2" charset="2"/>
              <a:buChar char="Ø"/>
            </a:pPr>
            <a:endParaRPr 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98450" marR="22225" indent="-285750" algn="just" defTabSz="914400">
              <a:lnSpc>
                <a:spcPct val="90000"/>
              </a:lnSpc>
              <a:buClr>
                <a:schemeClr val="accent1"/>
              </a:buClr>
              <a:buSzPct val="95833"/>
              <a:buFont typeface="Wingdings" panose="05000000000000000000" pitchFamily="2" charset="2"/>
              <a:buChar char="Ø"/>
              <a:tabLst>
                <a:tab pos="120650" algn="l"/>
              </a:tabLst>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Data on a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star network passes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through the hub or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switch</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  before continuing to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its</a:t>
            </a:r>
            <a:r>
              <a:rPr lang="en-US" sz="2200" spc="-9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destination.</a:t>
            </a:r>
          </a:p>
          <a:p>
            <a:pPr marL="285750" indent="-285750" algn="just" defTabSz="914400">
              <a:lnSpc>
                <a:spcPct val="90000"/>
              </a:lnSpc>
              <a:spcBef>
                <a:spcPts val="5"/>
              </a:spcBef>
              <a:buClr>
                <a:schemeClr val="accent1"/>
              </a:buClr>
              <a:buFont typeface="Wingdings" panose="05000000000000000000" pitchFamily="2" charset="2"/>
              <a:buChar char="Ø"/>
            </a:pPr>
            <a:endParaRPr 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98450" marR="5080" indent="-285750" algn="just" defTabSz="914400">
              <a:lnSpc>
                <a:spcPct val="90000"/>
              </a:lnSpc>
              <a:spcBef>
                <a:spcPts val="5"/>
              </a:spcBef>
              <a:buClr>
                <a:schemeClr val="accent1"/>
              </a:buClr>
              <a:buSzPct val="95833"/>
              <a:buFont typeface="Wingdings" panose="05000000000000000000" pitchFamily="2" charset="2"/>
              <a:buChar char="Ø"/>
              <a:tabLst>
                <a:tab pos="120650" algn="l"/>
              </a:tabLst>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The hub or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switch</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manages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and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controls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all functions</a:t>
            </a:r>
            <a:r>
              <a:rPr lang="en-US" sz="2200" spc="-135"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of  the network. It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also acts as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a repeater for the data</a:t>
            </a:r>
            <a:r>
              <a:rPr lang="en-US" sz="2200" spc="-14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spc="-35" dirty="0">
                <a:solidFill>
                  <a:schemeClr val="tx1">
                    <a:lumMod val="75000"/>
                    <a:lumOff val="25000"/>
                  </a:schemeClr>
                </a:solidFill>
                <a:latin typeface="Times New Roman" panose="02020603050405020304" pitchFamily="18" charset="0"/>
                <a:cs typeface="Times New Roman" panose="02020603050405020304" pitchFamily="18" charset="0"/>
              </a:rPr>
              <a:t>flow.</a:t>
            </a:r>
            <a:endParaRPr 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just" defTabSz="914400">
              <a:lnSpc>
                <a:spcPct val="90000"/>
              </a:lnSpc>
              <a:spcBef>
                <a:spcPts val="5"/>
              </a:spcBef>
              <a:buClr>
                <a:schemeClr val="accent1"/>
              </a:buClr>
              <a:buFont typeface="Wingdings" panose="05000000000000000000" pitchFamily="2" charset="2"/>
              <a:buChar char="Ø"/>
            </a:pPr>
            <a:endParaRPr 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98450" marR="60960" indent="-285750" algn="just" defTabSz="914400">
              <a:lnSpc>
                <a:spcPct val="90000"/>
              </a:lnSpc>
              <a:buClr>
                <a:schemeClr val="accent1"/>
              </a:buClr>
              <a:buSzPct val="95833"/>
              <a:buFont typeface="Wingdings" panose="05000000000000000000" pitchFamily="2" charset="2"/>
              <a:buChar char="Ø"/>
              <a:tabLst>
                <a:tab pos="120650" algn="l"/>
              </a:tabLst>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This configuration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is </a:t>
            </a:r>
            <a:r>
              <a:rPr lang="en-US" sz="2200" spc="-10" dirty="0">
                <a:solidFill>
                  <a:schemeClr val="tx1">
                    <a:lumMod val="75000"/>
                    <a:lumOff val="25000"/>
                  </a:schemeClr>
                </a:solidFill>
                <a:latin typeface="Times New Roman" panose="02020603050405020304" pitchFamily="18" charset="0"/>
                <a:cs typeface="Times New Roman" panose="02020603050405020304" pitchFamily="18" charset="0"/>
              </a:rPr>
              <a:t>common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with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twisted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pair cable; </a:t>
            </a:r>
            <a:r>
              <a:rPr lang="en-US" sz="2200" spc="-15" dirty="0">
                <a:solidFill>
                  <a:schemeClr val="tx1">
                    <a:lumMod val="75000"/>
                    <a:lumOff val="25000"/>
                  </a:schemeClr>
                </a:solidFill>
                <a:latin typeface="Times New Roman" panose="02020603050405020304" pitchFamily="18" charset="0"/>
                <a:cs typeface="Times New Roman" panose="02020603050405020304" pitchFamily="18" charset="0"/>
              </a:rPr>
              <a:t>however,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it</a:t>
            </a:r>
            <a:r>
              <a:rPr lang="en-US" sz="2200" spc="-1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can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also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be used </a:t>
            </a:r>
            <a:r>
              <a:rPr lang="en-US" sz="2200" spc="-5" dirty="0">
                <a:solidFill>
                  <a:schemeClr val="tx1">
                    <a:lumMod val="75000"/>
                    <a:lumOff val="25000"/>
                  </a:schemeClr>
                </a:solidFill>
                <a:latin typeface="Times New Roman" panose="02020603050405020304" pitchFamily="18" charset="0"/>
                <a:cs typeface="Times New Roman" panose="02020603050405020304" pitchFamily="18" charset="0"/>
              </a:rPr>
              <a:t>with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coaxial cable or fiber optic</a:t>
            </a:r>
            <a:r>
              <a:rPr lang="en-US" sz="2200" spc="-14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cable.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4482" y="469115"/>
            <a:ext cx="5594350" cy="750847"/>
          </a:xfrm>
          <a:prstGeom prst="rect">
            <a:avLst/>
          </a:prstGeom>
        </p:spPr>
        <p:txBody>
          <a:bodyPr vert="horz" wrap="square" lIns="0" tIns="12065" rIns="0" bIns="0" rtlCol="0" anchor="b">
            <a:spAutoFit/>
          </a:bodyPr>
          <a:lstStyle/>
          <a:p>
            <a:pPr marL="12700">
              <a:lnSpc>
                <a:spcPct val="100000"/>
              </a:lnSpc>
              <a:spcBef>
                <a:spcPts val="95"/>
              </a:spcBef>
            </a:pPr>
            <a:r>
              <a:rPr b="1" spc="-5" dirty="0">
                <a:solidFill>
                  <a:schemeClr val="tx1"/>
                </a:solidFill>
              </a:rPr>
              <a:t>Star</a:t>
            </a:r>
            <a:r>
              <a:rPr b="1" spc="-105" dirty="0">
                <a:solidFill>
                  <a:schemeClr val="tx1"/>
                </a:solidFill>
              </a:rPr>
              <a:t> </a:t>
            </a:r>
            <a:r>
              <a:rPr b="1" spc="-30" dirty="0">
                <a:solidFill>
                  <a:schemeClr val="tx1"/>
                </a:solidFill>
              </a:rPr>
              <a:t>Topology</a:t>
            </a:r>
          </a:p>
        </p:txBody>
      </p:sp>
      <p:sp>
        <p:nvSpPr>
          <p:cNvPr id="3" name="object 3"/>
          <p:cNvSpPr/>
          <p:nvPr/>
        </p:nvSpPr>
        <p:spPr>
          <a:xfrm>
            <a:off x="8080375" y="2514600"/>
            <a:ext cx="4187825" cy="3429000"/>
          </a:xfrm>
          <a:prstGeom prst="rect">
            <a:avLst/>
          </a:prstGeom>
          <a:blipFill>
            <a:blip r:embed="rId2" cstate="print"/>
            <a:stretch>
              <a:fillRect/>
            </a:stretch>
          </a:blipFill>
        </p:spPr>
        <p:txBody>
          <a:bodyPr wrap="square" lIns="0" tIns="0" rIns="0" bIns="0" rtlCol="0"/>
          <a:lstStyle/>
          <a:p>
            <a:endParaRPr/>
          </a:p>
        </p:txBody>
      </p:sp>
      <p:graphicFrame>
        <p:nvGraphicFramePr>
          <p:cNvPr id="6" name="object 4">
            <a:extLst>
              <a:ext uri="{FF2B5EF4-FFF2-40B4-BE49-F238E27FC236}">
                <a16:creationId xmlns:a16="http://schemas.microsoft.com/office/drawing/2014/main" id="{3DA6A15A-76D2-47F7-81A0-0564C7E303D8}"/>
              </a:ext>
            </a:extLst>
          </p:cNvPr>
          <p:cNvGraphicFramePr/>
          <p:nvPr>
            <p:extLst>
              <p:ext uri="{D42A27DB-BD31-4B8C-83A1-F6EECF244321}">
                <p14:modId xmlns:p14="http://schemas.microsoft.com/office/powerpoint/2010/main" val="517453531"/>
              </p:ext>
            </p:extLst>
          </p:nvPr>
        </p:nvGraphicFramePr>
        <p:xfrm>
          <a:off x="228600" y="1981200"/>
          <a:ext cx="6737350" cy="4113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1" y="685801"/>
            <a:ext cx="8075295" cy="750847"/>
          </a:xfrm>
          <a:prstGeom prst="rect">
            <a:avLst/>
          </a:prstGeom>
        </p:spPr>
        <p:txBody>
          <a:bodyPr vert="horz" wrap="square" lIns="0" tIns="12065" rIns="0" bIns="0" rtlCol="0" anchor="b">
            <a:spAutoFit/>
          </a:bodyPr>
          <a:lstStyle/>
          <a:p>
            <a:pPr marL="12700">
              <a:lnSpc>
                <a:spcPct val="100000"/>
              </a:lnSpc>
              <a:spcBef>
                <a:spcPts val="95"/>
              </a:spcBef>
            </a:pPr>
            <a:r>
              <a:rPr lang="en-IN" b="1" spc="-5" dirty="0">
                <a:solidFill>
                  <a:srgbClr val="AB0043"/>
                </a:solidFill>
                <a:latin typeface="Times New Roman"/>
                <a:cs typeface="Times New Roman"/>
              </a:rPr>
              <a:t>Goals of Computer</a:t>
            </a:r>
            <a:r>
              <a:rPr lang="en-IN" b="1" spc="-60" dirty="0">
                <a:solidFill>
                  <a:srgbClr val="AB0043"/>
                </a:solidFill>
                <a:latin typeface="Times New Roman"/>
                <a:cs typeface="Times New Roman"/>
              </a:rPr>
              <a:t> </a:t>
            </a:r>
            <a:r>
              <a:rPr lang="en-IN" b="1" spc="-10" dirty="0">
                <a:solidFill>
                  <a:srgbClr val="AB0043"/>
                </a:solidFill>
                <a:latin typeface="Times New Roman"/>
                <a:cs typeface="Times New Roman"/>
              </a:rPr>
              <a:t>Networks</a:t>
            </a:r>
          </a:p>
        </p:txBody>
      </p:sp>
      <p:sp>
        <p:nvSpPr>
          <p:cNvPr id="3" name="object 3"/>
          <p:cNvSpPr txBox="1"/>
          <p:nvPr/>
        </p:nvSpPr>
        <p:spPr>
          <a:xfrm>
            <a:off x="457200" y="1981201"/>
            <a:ext cx="11734800" cy="3195747"/>
          </a:xfrm>
          <a:prstGeom prst="rect">
            <a:avLst/>
          </a:prstGeom>
        </p:spPr>
        <p:txBody>
          <a:bodyPr vert="horz" wrap="square" lIns="0" tIns="12700" rIns="0" bIns="0" rtlCol="0">
            <a:spAutoFit/>
          </a:bodyPr>
          <a:lstStyle/>
          <a:p>
            <a:pPr marL="355600" marR="447675" indent="-342900">
              <a:spcBef>
                <a:spcPts val="100"/>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To provide sharing of resources such as information or  processors.</a:t>
            </a:r>
          </a:p>
          <a:p>
            <a:pPr marL="355600" marR="434340" indent="-342900">
              <a:spcBef>
                <a:spcPts val="580"/>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To provide inter-process communication among users  and processors.</a:t>
            </a:r>
          </a:p>
          <a:p>
            <a:pPr marL="355600" marR="5080" indent="-342900">
              <a:spcBef>
                <a:spcPts val="575"/>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It provides the network user with maximum performance  at minimum cost.</a:t>
            </a:r>
          </a:p>
          <a:p>
            <a:pPr marL="355600" marR="933450" indent="-342900">
              <a:spcBef>
                <a:spcPts val="575"/>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It provides centralized control for a geographically  distributed system.</a:t>
            </a:r>
          </a:p>
          <a:p>
            <a:pPr marL="355600" marR="535940" indent="-342900">
              <a:spcBef>
                <a:spcPts val="580"/>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It provides compatibility of dissimilar equipment and  software.</a:t>
            </a:r>
          </a:p>
          <a:p>
            <a:pPr marL="355600" marR="517525" indent="-342900">
              <a:spcBef>
                <a:spcPts val="575"/>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It provides centralized management and allocation of  network resources.</a:t>
            </a:r>
          </a:p>
          <a:p>
            <a:pPr marL="355600" marR="517525" indent="-342900">
              <a:spcBef>
                <a:spcPts val="575"/>
              </a:spcBef>
              <a:buClr>
                <a:srgbClr val="9C007E"/>
              </a:buClr>
              <a:buSzPct val="93750"/>
              <a:buFont typeface="Wingdings" panose="05000000000000000000" pitchFamily="2" charset="2"/>
              <a:buChar char="ü"/>
              <a:tabLst>
                <a:tab pos="287020" algn="l"/>
              </a:tabLst>
            </a:pPr>
            <a:r>
              <a:rPr lang="en-US" sz="2200" b="1" spc="-5" dirty="0">
                <a:solidFill>
                  <a:srgbClr val="0D0D0D"/>
                </a:solidFill>
                <a:latin typeface="Times New Roman"/>
                <a:cs typeface="Times New Roman"/>
              </a:rPr>
              <a:t>It provides distribution of processing functions.</a:t>
            </a:r>
            <a:endParaRPr lang="en-US" sz="2200" dirty="0">
              <a:latin typeface="Times New Roman" pitchFamily="18" charset="0"/>
              <a:cs typeface="Times New Roman" pitchFamily="18" charset="0"/>
            </a:endParaRPr>
          </a:p>
          <a:p>
            <a:pPr marL="355600" marR="447675" indent="-342900">
              <a:spcBef>
                <a:spcPts val="100"/>
              </a:spcBef>
              <a:buClr>
                <a:srgbClr val="9C007E"/>
              </a:buClr>
              <a:buSzPct val="93750"/>
              <a:buFont typeface="Wingdings" panose="05000000000000000000" pitchFamily="2" charset="2"/>
              <a:buChar char="ü"/>
              <a:tabLst>
                <a:tab pos="287020" algn="l"/>
              </a:tabLst>
            </a:pPr>
            <a:endParaRPr lang="en-US" sz="22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1485" y="76200"/>
            <a:ext cx="9144000" cy="6858000"/>
          </a:xfrm>
          <a:prstGeom prst="rect">
            <a:avLst/>
          </a:prstGeom>
          <a:blipFill>
            <a:blip r:embed="rId2" cstate="print"/>
            <a:stretch>
              <a:fillRect/>
            </a:stretch>
          </a:blipFill>
        </p:spPr>
        <p:txBody>
          <a:bodyPr wrap="square" lIns="0" tIns="0" rIns="0" bIns="0" rtlCol="0"/>
          <a:lstStyle/>
          <a:p>
            <a:pPr algn="ctr"/>
            <a:endParaRPr dirty="0"/>
          </a:p>
        </p:txBody>
      </p:sp>
      <p:sp>
        <p:nvSpPr>
          <p:cNvPr id="7" name="object 7"/>
          <p:cNvSpPr txBox="1">
            <a:spLocks noGrp="1"/>
          </p:cNvSpPr>
          <p:nvPr>
            <p:ph type="title"/>
          </p:nvPr>
        </p:nvSpPr>
        <p:spPr>
          <a:xfrm>
            <a:off x="1371600" y="469115"/>
            <a:ext cx="7848600"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t>Ring</a:t>
            </a:r>
            <a:r>
              <a:rPr b="1" spc="-120" dirty="0"/>
              <a:t> </a:t>
            </a:r>
            <a:r>
              <a:rPr b="1" spc="-30" dirty="0"/>
              <a:t>Topology</a:t>
            </a:r>
          </a:p>
        </p:txBody>
      </p:sp>
      <p:graphicFrame>
        <p:nvGraphicFramePr>
          <p:cNvPr id="10" name="object 8">
            <a:extLst>
              <a:ext uri="{FF2B5EF4-FFF2-40B4-BE49-F238E27FC236}">
                <a16:creationId xmlns:a16="http://schemas.microsoft.com/office/drawing/2014/main" id="{6A480245-6C3F-4AF0-B967-C2DD2A4DE86C}"/>
              </a:ext>
            </a:extLst>
          </p:cNvPr>
          <p:cNvGraphicFramePr/>
          <p:nvPr>
            <p:extLst>
              <p:ext uri="{D42A27DB-BD31-4B8C-83A1-F6EECF244321}">
                <p14:modId xmlns:p14="http://schemas.microsoft.com/office/powerpoint/2010/main" val="2097281935"/>
              </p:ext>
            </p:extLst>
          </p:nvPr>
        </p:nvGraphicFramePr>
        <p:xfrm>
          <a:off x="762000" y="1600200"/>
          <a:ext cx="11049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10287000" cy="685800"/>
          </a:xfrm>
          <a:prstGeom prst="rect">
            <a:avLst/>
          </a:prstGeom>
          <a:blipFill>
            <a:blip r:embed="rId2" cstate="print"/>
            <a:stretch>
              <a:fillRect/>
            </a:stretch>
          </a:blipFill>
        </p:spPr>
        <p:txBody>
          <a:bodyPr wrap="square" lIns="0" tIns="0" rIns="0" bIns="0" rtlCol="0"/>
          <a:lstStyle/>
          <a:p>
            <a:endParaRPr/>
          </a:p>
        </p:txBody>
      </p:sp>
      <p:graphicFrame>
        <p:nvGraphicFramePr>
          <p:cNvPr id="14" name="object 8">
            <a:extLst>
              <a:ext uri="{FF2B5EF4-FFF2-40B4-BE49-F238E27FC236}">
                <a16:creationId xmlns:a16="http://schemas.microsoft.com/office/drawing/2014/main" id="{A5E669D9-DC60-3A17-9C5B-CA7AE4C7B906}"/>
              </a:ext>
            </a:extLst>
          </p:cNvPr>
          <p:cNvGraphicFramePr/>
          <p:nvPr>
            <p:extLst>
              <p:ext uri="{D42A27DB-BD31-4B8C-83A1-F6EECF244321}">
                <p14:modId xmlns:p14="http://schemas.microsoft.com/office/powerpoint/2010/main" val="1630252564"/>
              </p:ext>
            </p:extLst>
          </p:nvPr>
        </p:nvGraphicFramePr>
        <p:xfrm>
          <a:off x="914400" y="533400"/>
          <a:ext cx="10134599"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ifference between Ring Topology and Tree Topology - GeeksforGeeks">
            <a:extLst>
              <a:ext uri="{FF2B5EF4-FFF2-40B4-BE49-F238E27FC236}">
                <a16:creationId xmlns:a16="http://schemas.microsoft.com/office/drawing/2014/main" id="{497318BE-1593-B1DF-5B66-7A4B339EDE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657600"/>
            <a:ext cx="5153025"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440159"/>
            <a:ext cx="5771516" cy="430887"/>
          </a:xfrm>
        </p:spPr>
        <p:txBody>
          <a:bodyPr>
            <a:normAutofit fontScale="90000"/>
          </a:bodyPr>
          <a:lstStyle/>
          <a:p>
            <a:r>
              <a:rPr lang="en-IN" b="1" dirty="0"/>
              <a:t>Bus Topology</a:t>
            </a:r>
            <a:endParaRPr lang="en-US" dirty="0"/>
          </a:p>
        </p:txBody>
      </p:sp>
      <p:sp>
        <p:nvSpPr>
          <p:cNvPr id="3" name="Text Placeholder 2"/>
          <p:cNvSpPr>
            <a:spLocks noGrp="1"/>
          </p:cNvSpPr>
          <p:nvPr>
            <p:ph idx="1"/>
          </p:nvPr>
        </p:nvSpPr>
        <p:spPr>
          <a:xfrm>
            <a:off x="990600" y="2075831"/>
            <a:ext cx="10363200" cy="1020368"/>
          </a:xfrm>
        </p:spPr>
        <p:txBody>
          <a:bodyPr>
            <a:normAutofit lnSpcReduction="10000"/>
          </a:bodyPr>
          <a:lstStyle/>
          <a:p>
            <a:pPr lvl="0" algn="just">
              <a:lnSpc>
                <a:spcPct val="150000"/>
              </a:lnSpc>
            </a:pPr>
            <a:r>
              <a:rPr lang="en-IN" b="1" dirty="0"/>
              <a:t>Bus Topology: </a:t>
            </a:r>
            <a:r>
              <a:rPr lang="en-IN" dirty="0"/>
              <a:t>The preceding examples all describe point-to-point connections. A </a:t>
            </a:r>
            <a:r>
              <a:rPr lang="en-IN" b="1" dirty="0"/>
              <a:t>bus topology </a:t>
            </a:r>
            <a:r>
              <a:rPr lang="en-IN" dirty="0"/>
              <a:t>is multipoint topology. One long cable acts as a </a:t>
            </a:r>
            <a:r>
              <a:rPr lang="en-IN" b="1" dirty="0"/>
              <a:t>backbone </a:t>
            </a:r>
            <a:r>
              <a:rPr lang="en-IN" dirty="0"/>
              <a:t>to link all the devices in a network.</a:t>
            </a:r>
          </a:p>
          <a:p>
            <a:pPr lvl="0" algn="just">
              <a:lnSpc>
                <a:spcPct val="150000"/>
              </a:lnSpc>
            </a:pPr>
            <a:endParaRPr lang="en-IN" dirty="0"/>
          </a:p>
          <a:p>
            <a:pPr lvl="0" algn="just">
              <a:lnSpc>
                <a:spcPct val="150000"/>
              </a:lnSpc>
            </a:pPr>
            <a:endParaRPr lang="en-US" dirty="0"/>
          </a:p>
          <a:p>
            <a:endParaRPr lang="en-US" dirty="0"/>
          </a:p>
        </p:txBody>
      </p:sp>
      <p:pic>
        <p:nvPicPr>
          <p:cNvPr id="4" name="Picture 3"/>
          <p:cNvPicPr/>
          <p:nvPr/>
        </p:nvPicPr>
        <p:blipFill>
          <a:blip r:embed="rId2"/>
          <a:srcRect/>
          <a:stretch>
            <a:fillRect/>
          </a:stretch>
        </p:blipFill>
        <p:spPr bwMode="auto">
          <a:xfrm>
            <a:off x="2217684" y="3429000"/>
            <a:ext cx="7922258" cy="2379241"/>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N" sz="3600" b="1" dirty="0">
                <a:solidFill>
                  <a:srgbClr val="FFFFFF"/>
                </a:solidFill>
              </a:rPr>
              <a:t>Bus Topology</a:t>
            </a:r>
            <a:endParaRPr lang="en-US" sz="3600" dirty="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343399" y="77821"/>
            <a:ext cx="7671119" cy="6781800"/>
          </a:xfrm>
        </p:spPr>
        <p:txBody>
          <a:bodyPr anchor="ctr">
            <a:normAutofit/>
          </a:bodyPr>
          <a:lstStyle/>
          <a:p>
            <a:pPr marL="0" indent="0" algn="just">
              <a:buNone/>
            </a:pPr>
            <a:r>
              <a:rPr lang="en-IN" b="1" dirty="0">
                <a:latin typeface="Times New Roman" panose="02020603050405020304" pitchFamily="18" charset="0"/>
                <a:cs typeface="Times New Roman" panose="02020603050405020304" pitchFamily="18" charset="0"/>
              </a:rPr>
              <a:t>Advantages</a:t>
            </a:r>
            <a:r>
              <a:rPr lang="en-IN" dirty="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Low-cost cable</a:t>
            </a: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Moderate data speeds:</a:t>
            </a:r>
            <a:r>
              <a:rPr lang="en-US" dirty="0">
                <a:latin typeface="Times New Roman" panose="02020603050405020304" pitchFamily="18" charset="0"/>
                <a:cs typeface="Times New Roman" panose="02020603050405020304" pitchFamily="18" charset="0"/>
              </a:rPr>
              <a:t> Coaxial or twisted pair cables are mainly used in bus-based networks that support </a:t>
            </a:r>
            <a:r>
              <a:rPr lang="en-US" dirty="0" err="1">
                <a:latin typeface="Times New Roman" panose="02020603050405020304" pitchFamily="18" charset="0"/>
                <a:cs typeface="Times New Roman" panose="02020603050405020304" pitchFamily="18" charset="0"/>
              </a:rPr>
              <a:t>upto</a:t>
            </a:r>
            <a:r>
              <a:rPr lang="en-US" dirty="0">
                <a:latin typeface="Times New Roman" panose="02020603050405020304" pitchFamily="18" charset="0"/>
                <a:cs typeface="Times New Roman" panose="02020603050405020304" pitchFamily="18" charset="0"/>
              </a:rPr>
              <a:t> 10 Mbps.</a:t>
            </a: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Limited failure:</a:t>
            </a:r>
            <a:r>
              <a:rPr lang="en-US" dirty="0">
                <a:latin typeface="Times New Roman" panose="02020603050405020304" pitchFamily="18" charset="0"/>
                <a:cs typeface="Times New Roman" panose="02020603050405020304" pitchFamily="18" charset="0"/>
              </a:rPr>
              <a:t> A failure in one node will not have any effect on other nodes.</a:t>
            </a:r>
          </a:p>
          <a:p>
            <a:pPr marL="0" indent="0" algn="just">
              <a:buNone/>
            </a:pPr>
            <a:r>
              <a:rPr lang="en-IN" b="1" dirty="0">
                <a:latin typeface="Times New Roman" panose="02020603050405020304" pitchFamily="18" charset="0"/>
                <a:cs typeface="Times New Roman" panose="02020603050405020304" pitchFamily="18" charset="0"/>
              </a:rPr>
              <a:t>Disadvantages:</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A bus topology is quite simpler, but it requires a lot of cabling.</a:t>
            </a: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Difficult troubleshooting:</a:t>
            </a:r>
            <a:r>
              <a:rPr lang="en-US" dirty="0">
                <a:latin typeface="Times New Roman" panose="02020603050405020304" pitchFamily="18" charset="0"/>
                <a:cs typeface="Times New Roman" panose="02020603050405020304" pitchFamily="18" charset="0"/>
              </a:rPr>
              <a:t> It requires specialized test equipment to determine the cable faults. If any fault occurs in the cable, then it would disrupt the communication for all the nodes.</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If two nodes send the messages simultaneously, then the signals of both the nodes collide with each other.</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Adding new devices to the network would slow down the network.</a:t>
            </a: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Attenuation:</a:t>
            </a:r>
            <a:r>
              <a:rPr lang="en-US" dirty="0">
                <a:latin typeface="Times New Roman" panose="02020603050405020304" pitchFamily="18" charset="0"/>
                <a:cs typeface="Times New Roman" panose="02020603050405020304" pitchFamily="18" charset="0"/>
              </a:rPr>
              <a:t> Attenuation is a loss of signal leads to communication issues. Repeaters are used to regenerate the signal.</a:t>
            </a:r>
          </a:p>
          <a:p>
            <a:pPr marL="0" indent="0">
              <a:buNone/>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dirty="0">
                <a:solidFill>
                  <a:srgbClr val="FFFFFF"/>
                </a:solidFill>
              </a:rPr>
              <a:t>Cellular topology</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ext Placeholder 2">
            <a:extLst>
              <a:ext uri="{FF2B5EF4-FFF2-40B4-BE49-F238E27FC236}">
                <a16:creationId xmlns:a16="http://schemas.microsoft.com/office/drawing/2014/main" id="{ECBBFC3A-CDEB-EDB1-4962-32FB3DC5CC06}"/>
              </a:ext>
            </a:extLst>
          </p:cNvPr>
          <p:cNvGraphicFramePr/>
          <p:nvPr>
            <p:extLst>
              <p:ext uri="{D42A27DB-BD31-4B8C-83A1-F6EECF244321}">
                <p14:modId xmlns:p14="http://schemas.microsoft.com/office/powerpoint/2010/main" val="151429361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kit\Desktop\8454335.png">
            <a:extLst>
              <a:ext uri="{FF2B5EF4-FFF2-40B4-BE49-F238E27FC236}">
                <a16:creationId xmlns:a16="http://schemas.microsoft.com/office/drawing/2014/main" id="{B686A11E-8A6B-2A9C-5DC0-2CE32E6C96FC}"/>
              </a:ext>
            </a:extLst>
          </p:cNvPr>
          <p:cNvPicPr>
            <a:picLocks noGrp="1" noChangeAspect="1" noChangeArrowheads="1"/>
          </p:cNvPicPr>
          <p:nvPr>
            <p:ph idx="1"/>
          </p:nvPr>
        </p:nvPicPr>
        <p:blipFill>
          <a:blip r:embed="rId2"/>
          <a:srcRect/>
          <a:stretch>
            <a:fillRect/>
          </a:stretch>
        </p:blipFill>
        <p:spPr bwMode="auto">
          <a:xfrm>
            <a:off x="2209800" y="2285781"/>
            <a:ext cx="9220200" cy="3143689"/>
          </a:xfrm>
          <a:prstGeom prst="rect">
            <a:avLst/>
          </a:prstGeom>
          <a:noFill/>
        </p:spPr>
      </p:pic>
      <p:sp>
        <p:nvSpPr>
          <p:cNvPr id="6" name="Title 5">
            <a:extLst>
              <a:ext uri="{FF2B5EF4-FFF2-40B4-BE49-F238E27FC236}">
                <a16:creationId xmlns:a16="http://schemas.microsoft.com/office/drawing/2014/main" id="{724E27F9-C51C-5662-5642-94D3A0AF6ED6}"/>
              </a:ext>
            </a:extLst>
          </p:cNvPr>
          <p:cNvSpPr>
            <a:spLocks noGrp="1"/>
          </p:cNvSpPr>
          <p:nvPr>
            <p:ph type="title"/>
          </p:nvPr>
        </p:nvSpPr>
        <p:spPr/>
        <p:txBody>
          <a:bodyPr/>
          <a:lstStyle/>
          <a:p>
            <a:r>
              <a:rPr lang="en-US" dirty="0"/>
              <a:t>Cellular Topology</a:t>
            </a:r>
          </a:p>
        </p:txBody>
      </p:sp>
    </p:spTree>
    <p:extLst>
      <p:ext uri="{BB962C8B-B14F-4D97-AF65-F5344CB8AC3E}">
        <p14:creationId xmlns:p14="http://schemas.microsoft.com/office/powerpoint/2010/main" val="86738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2103875"/>
          </a:xfrm>
        </p:spPr>
        <p:txBody>
          <a:bodyPr>
            <a:normAutofit/>
          </a:bodyPr>
          <a:lstStyle/>
          <a:p>
            <a:r>
              <a:rPr lang="en-IN" sz="3600" b="1" dirty="0">
                <a:solidFill>
                  <a:srgbClr val="FFFFFF"/>
                </a:solidFill>
              </a:rPr>
              <a:t>Hybrid Topology</a:t>
            </a:r>
            <a:endParaRPr lang="en-US" sz="3600" dirty="0">
              <a:solidFill>
                <a:srgbClr val="FFFFFF"/>
              </a:solidFill>
            </a:endParaRPr>
          </a:p>
        </p:txBody>
      </p:sp>
      <p:sp>
        <p:nvSpPr>
          <p:cNvPr id="3" name="Text Placeholder 2"/>
          <p:cNvSpPr>
            <a:spLocks noGrp="1"/>
          </p:cNvSpPr>
          <p:nvPr>
            <p:ph type="body" idx="1"/>
          </p:nvPr>
        </p:nvSpPr>
        <p:spPr>
          <a:xfrm>
            <a:off x="492371" y="2653800"/>
            <a:ext cx="3084844" cy="3335519"/>
          </a:xfrm>
        </p:spPr>
        <p:txBody>
          <a:bodyPr>
            <a:normAutofit fontScale="77500" lnSpcReduction="20000"/>
          </a:bodyPr>
          <a:lstStyle/>
          <a:p>
            <a:pPr lvl="0" algn="just">
              <a:lnSpc>
                <a:spcPct val="160000"/>
              </a:lnSpc>
            </a:pPr>
            <a:r>
              <a:rPr lang="en-IN" sz="2600" dirty="0">
                <a:solidFill>
                  <a:srgbClr val="FFFFFF"/>
                </a:solidFill>
                <a:latin typeface="Times New Roman" panose="02020603050405020304" pitchFamily="18" charset="0"/>
                <a:cs typeface="Times New Roman" panose="02020603050405020304" pitchFamily="18" charset="0"/>
              </a:rPr>
              <a:t>A network can be hybrid. For example, we can have a main star topology with each branch connecting several stations in a bus topology.</a:t>
            </a:r>
            <a:endParaRPr lang="en-US" sz="2600" dirty="0">
              <a:solidFill>
                <a:srgbClr val="FFFFFF"/>
              </a:solidFill>
              <a:latin typeface="Times New Roman" panose="02020603050405020304" pitchFamily="18" charset="0"/>
              <a:cs typeface="Times New Roman" panose="02020603050405020304" pitchFamily="18" charset="0"/>
            </a:endParaRPr>
          </a:p>
          <a:p>
            <a:pPr algn="just"/>
            <a:r>
              <a:rPr lang="en-IN" sz="2800" dirty="0">
                <a:solidFill>
                  <a:srgbClr val="FFFFFF"/>
                </a:solidFill>
                <a:latin typeface="Times New Roman" panose="02020603050405020304" pitchFamily="18" charset="0"/>
                <a:cs typeface="Times New Roman" panose="02020603050405020304" pitchFamily="18" charset="0"/>
              </a:rPr>
              <a:t> </a:t>
            </a:r>
            <a:endParaRPr lang="en-US" sz="2800" dirty="0">
              <a:solidFill>
                <a:srgbClr val="FFFFFF"/>
              </a:solidFill>
              <a:latin typeface="Times New Roman" panose="02020603050405020304" pitchFamily="18" charset="0"/>
              <a:cs typeface="Times New Roman" panose="02020603050405020304" pitchFamily="18" charset="0"/>
            </a:endParaRPr>
          </a:p>
          <a:p>
            <a:endParaRPr lang="en-US" sz="1500" dirty="0">
              <a:solidFill>
                <a:srgbClr val="FFFFFF"/>
              </a:solidFill>
            </a:endParaRPr>
          </a:p>
        </p:txBody>
      </p:sp>
      <p:sp>
        <p:nvSpPr>
          <p:cNvPr id="19"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p:nvPr/>
        </p:nvPicPr>
        <p:blipFill>
          <a:blip r:embed="rId2"/>
          <a:stretch>
            <a:fillRect/>
          </a:stretch>
        </p:blipFill>
        <p:spPr bwMode="auto">
          <a:xfrm>
            <a:off x="4742017" y="1402101"/>
            <a:ext cx="6798082" cy="4053797"/>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59436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676400" y="346005"/>
            <a:ext cx="9525000" cy="873957"/>
          </a:xfrm>
          <a:prstGeom prst="rect">
            <a:avLst/>
          </a:prstGeom>
        </p:spPr>
        <p:txBody>
          <a:bodyPr vert="horz" wrap="square" lIns="0" tIns="12065" rIns="0" bIns="0" rtlCol="0" anchor="b">
            <a:spAutoFit/>
          </a:bodyPr>
          <a:lstStyle/>
          <a:p>
            <a:pPr marL="12700">
              <a:lnSpc>
                <a:spcPct val="100000"/>
              </a:lnSpc>
              <a:spcBef>
                <a:spcPts val="95"/>
              </a:spcBef>
            </a:pPr>
            <a:r>
              <a:rPr sz="2800" b="1" spc="-5" dirty="0">
                <a:latin typeface="Times New Roman" panose="02020603050405020304" pitchFamily="18" charset="0"/>
                <a:cs typeface="Times New Roman" panose="02020603050405020304" pitchFamily="18" charset="0"/>
              </a:rPr>
              <a:t>ISO</a:t>
            </a:r>
            <a:r>
              <a:rPr lang="en-US" sz="2800" b="1" spc="-5" dirty="0">
                <a:latin typeface="Times New Roman" panose="02020603050405020304" pitchFamily="18" charset="0"/>
                <a:cs typeface="Times New Roman" panose="02020603050405020304" pitchFamily="18" charset="0"/>
              </a:rPr>
              <a:t>(International Standard Organization</a:t>
            </a:r>
            <a:r>
              <a:rPr sz="2800" b="1" spc="-5" dirty="0">
                <a:latin typeface="Times New Roman" panose="02020603050405020304" pitchFamily="18" charset="0"/>
                <a:cs typeface="Times New Roman" panose="02020603050405020304" pitchFamily="18" charset="0"/>
              </a:rPr>
              <a:t>- OSI</a:t>
            </a:r>
            <a:r>
              <a:rPr sz="2800" b="1" spc="-40" dirty="0">
                <a:latin typeface="Times New Roman" panose="02020603050405020304" pitchFamily="18" charset="0"/>
                <a:cs typeface="Times New Roman" panose="02020603050405020304" pitchFamily="18" charset="0"/>
              </a:rPr>
              <a:t> </a:t>
            </a:r>
            <a:r>
              <a:rPr lang="en-US" sz="2800" b="1" spc="-40" dirty="0">
                <a:latin typeface="Times New Roman" panose="02020603050405020304" pitchFamily="18" charset="0"/>
                <a:cs typeface="Times New Roman" panose="02020603050405020304" pitchFamily="18" charset="0"/>
              </a:rPr>
              <a:t>Reference </a:t>
            </a:r>
            <a:r>
              <a:rPr sz="2800" b="1" spc="-5" dirty="0">
                <a:latin typeface="Times New Roman" panose="02020603050405020304" pitchFamily="18" charset="0"/>
                <a:cs typeface="Times New Roman" panose="02020603050405020304" pitchFamily="18" charset="0"/>
              </a:rPr>
              <a:t>Model</a:t>
            </a:r>
            <a:r>
              <a:rPr lang="en-US" sz="2800" b="1" spc="-5"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Open Systems Interconnection)</a:t>
            </a:r>
            <a:endParaRPr sz="2800" b="1" spc="-5" dirty="0">
              <a:latin typeface="Times New Roman" panose="02020603050405020304" pitchFamily="18" charset="0"/>
              <a:cs typeface="Times New Roman" panose="02020603050405020304" pitchFamily="18" charset="0"/>
            </a:endParaRPr>
          </a:p>
        </p:txBody>
      </p:sp>
      <p:sp>
        <p:nvSpPr>
          <p:cNvPr id="8" name="object 8"/>
          <p:cNvSpPr txBox="1"/>
          <p:nvPr/>
        </p:nvSpPr>
        <p:spPr>
          <a:xfrm>
            <a:off x="1765850" y="2012822"/>
            <a:ext cx="8608060" cy="4141470"/>
          </a:xfrm>
          <a:prstGeom prst="rect">
            <a:avLst/>
          </a:prstGeom>
        </p:spPr>
        <p:txBody>
          <a:bodyPr vert="horz" wrap="square" lIns="0" tIns="12065" rIns="0" bIns="0" rtlCol="0">
            <a:spAutoFit/>
          </a:bodyPr>
          <a:lstStyle/>
          <a:p>
            <a:pPr marL="355600" marR="5080" indent="-342900" algn="just">
              <a:lnSpc>
                <a:spcPct val="125099"/>
              </a:lnSpc>
              <a:spcBef>
                <a:spcPts val="95"/>
              </a:spcBef>
              <a:buFont typeface="Wingdings"/>
              <a:buChar char=""/>
              <a:tabLst>
                <a:tab pos="355600" algn="l"/>
              </a:tabLst>
            </a:pPr>
            <a:r>
              <a:rPr sz="2400" dirty="0">
                <a:solidFill>
                  <a:srgbClr val="0D0D0D"/>
                </a:solidFill>
                <a:latin typeface="Times New Roman"/>
                <a:cs typeface="Times New Roman"/>
              </a:rPr>
              <a:t>It </a:t>
            </a:r>
            <a:r>
              <a:rPr sz="2400" spc="-5" dirty="0">
                <a:solidFill>
                  <a:srgbClr val="0D0D0D"/>
                </a:solidFill>
                <a:latin typeface="Times New Roman"/>
                <a:cs typeface="Times New Roman"/>
              </a:rPr>
              <a:t>was first introduced </a:t>
            </a:r>
            <a:r>
              <a:rPr sz="2400" dirty="0">
                <a:solidFill>
                  <a:srgbClr val="0D0D0D"/>
                </a:solidFill>
                <a:latin typeface="Times New Roman"/>
                <a:cs typeface="Times New Roman"/>
              </a:rPr>
              <a:t>in the </a:t>
            </a:r>
            <a:r>
              <a:rPr sz="2400" spc="-5" dirty="0">
                <a:solidFill>
                  <a:srgbClr val="0D0D0D"/>
                </a:solidFill>
                <a:latin typeface="Times New Roman"/>
                <a:cs typeface="Times New Roman"/>
              </a:rPr>
              <a:t>late 1970s. An </a:t>
            </a:r>
            <a:r>
              <a:rPr sz="2400" dirty="0">
                <a:solidFill>
                  <a:srgbClr val="0D0D0D"/>
                </a:solidFill>
                <a:latin typeface="Times New Roman"/>
                <a:cs typeface="Times New Roman"/>
              </a:rPr>
              <a:t>open </a:t>
            </a:r>
            <a:r>
              <a:rPr sz="2400" spc="-5" dirty="0">
                <a:solidFill>
                  <a:srgbClr val="0D0D0D"/>
                </a:solidFill>
                <a:latin typeface="Times New Roman"/>
                <a:cs typeface="Times New Roman"/>
              </a:rPr>
              <a:t>system is </a:t>
            </a:r>
            <a:r>
              <a:rPr sz="2400" dirty="0">
                <a:solidFill>
                  <a:srgbClr val="0D0D0D"/>
                </a:solidFill>
                <a:latin typeface="Times New Roman"/>
                <a:cs typeface="Times New Roman"/>
              </a:rPr>
              <a:t>a </a:t>
            </a:r>
            <a:r>
              <a:rPr sz="2400" spc="-5" dirty="0">
                <a:solidFill>
                  <a:srgbClr val="0D0D0D"/>
                </a:solidFill>
                <a:latin typeface="Times New Roman"/>
                <a:cs typeface="Times New Roman"/>
              </a:rPr>
              <a:t>set </a:t>
            </a:r>
            <a:r>
              <a:rPr sz="2400" dirty="0">
                <a:solidFill>
                  <a:srgbClr val="0D0D0D"/>
                </a:solidFill>
                <a:latin typeface="Times New Roman"/>
                <a:cs typeface="Times New Roman"/>
              </a:rPr>
              <a:t>of  </a:t>
            </a:r>
            <a:r>
              <a:rPr sz="2400" spc="-5" dirty="0">
                <a:solidFill>
                  <a:srgbClr val="0D0D0D"/>
                </a:solidFill>
                <a:latin typeface="Times New Roman"/>
                <a:cs typeface="Times New Roman"/>
              </a:rPr>
              <a:t>protocols that allows any two </a:t>
            </a:r>
            <a:r>
              <a:rPr sz="2400" spc="-10" dirty="0">
                <a:solidFill>
                  <a:srgbClr val="0D0D0D"/>
                </a:solidFill>
                <a:latin typeface="Times New Roman"/>
                <a:cs typeface="Times New Roman"/>
              </a:rPr>
              <a:t>different systems </a:t>
            </a:r>
            <a:r>
              <a:rPr sz="2400" dirty="0">
                <a:solidFill>
                  <a:srgbClr val="0D0D0D"/>
                </a:solidFill>
                <a:latin typeface="Times New Roman"/>
                <a:cs typeface="Times New Roman"/>
              </a:rPr>
              <a:t>to </a:t>
            </a:r>
            <a:r>
              <a:rPr sz="2400" spc="-5" dirty="0">
                <a:solidFill>
                  <a:srgbClr val="0D0D0D"/>
                </a:solidFill>
                <a:latin typeface="Times New Roman"/>
                <a:cs typeface="Times New Roman"/>
              </a:rPr>
              <a:t>communicate  </a:t>
            </a:r>
            <a:r>
              <a:rPr sz="2400" dirty="0">
                <a:solidFill>
                  <a:srgbClr val="0D0D0D"/>
                </a:solidFill>
                <a:latin typeface="Times New Roman"/>
                <a:cs typeface="Times New Roman"/>
              </a:rPr>
              <a:t>regardless </a:t>
            </a:r>
            <a:r>
              <a:rPr sz="2400" spc="-5" dirty="0">
                <a:solidFill>
                  <a:srgbClr val="0D0D0D"/>
                </a:solidFill>
                <a:latin typeface="Times New Roman"/>
                <a:cs typeface="Times New Roman"/>
              </a:rPr>
              <a:t>of </a:t>
            </a:r>
            <a:r>
              <a:rPr sz="2400" dirty="0">
                <a:solidFill>
                  <a:srgbClr val="0D0D0D"/>
                </a:solidFill>
                <a:latin typeface="Times New Roman"/>
                <a:cs typeface="Times New Roman"/>
              </a:rPr>
              <a:t>their underlying</a:t>
            </a:r>
            <a:r>
              <a:rPr sz="2400" spc="-95" dirty="0">
                <a:solidFill>
                  <a:srgbClr val="0D0D0D"/>
                </a:solidFill>
                <a:latin typeface="Times New Roman"/>
                <a:cs typeface="Times New Roman"/>
              </a:rPr>
              <a:t> </a:t>
            </a:r>
            <a:r>
              <a:rPr sz="2400" dirty="0">
                <a:solidFill>
                  <a:srgbClr val="0D0D0D"/>
                </a:solidFill>
                <a:latin typeface="Times New Roman"/>
                <a:cs typeface="Times New Roman"/>
              </a:rPr>
              <a:t>architecture.</a:t>
            </a:r>
            <a:endParaRPr sz="2400" dirty="0">
              <a:latin typeface="Times New Roman"/>
              <a:cs typeface="Times New Roman"/>
            </a:endParaRPr>
          </a:p>
          <a:p>
            <a:pPr marL="355600" marR="5715" indent="-342900" algn="just">
              <a:lnSpc>
                <a:spcPct val="125000"/>
              </a:lnSpc>
              <a:buFont typeface="Wingdings"/>
              <a:buChar char=""/>
              <a:tabLst>
                <a:tab pos="355600" algn="l"/>
              </a:tabLst>
            </a:pPr>
            <a:r>
              <a:rPr sz="2400" dirty="0">
                <a:solidFill>
                  <a:srgbClr val="0D0D0D"/>
                </a:solidFill>
                <a:latin typeface="Times New Roman"/>
                <a:cs typeface="Times New Roman"/>
              </a:rPr>
              <a:t>The purpose of the </a:t>
            </a:r>
            <a:r>
              <a:rPr sz="2400" spc="-5" dirty="0">
                <a:solidFill>
                  <a:srgbClr val="0D0D0D"/>
                </a:solidFill>
                <a:latin typeface="Times New Roman"/>
                <a:cs typeface="Times New Roman"/>
              </a:rPr>
              <a:t>OSI model </a:t>
            </a:r>
            <a:r>
              <a:rPr sz="2400" spc="-10" dirty="0">
                <a:solidFill>
                  <a:srgbClr val="0D0D0D"/>
                </a:solidFill>
                <a:latin typeface="Times New Roman"/>
                <a:cs typeface="Times New Roman"/>
              </a:rPr>
              <a:t>is </a:t>
            </a:r>
            <a:r>
              <a:rPr sz="2400" dirty="0">
                <a:solidFill>
                  <a:srgbClr val="0D0D0D"/>
                </a:solidFill>
                <a:latin typeface="Times New Roman"/>
                <a:cs typeface="Times New Roman"/>
              </a:rPr>
              <a:t>to </a:t>
            </a:r>
            <a:r>
              <a:rPr sz="2400" spc="-5" dirty="0">
                <a:solidFill>
                  <a:srgbClr val="0D0D0D"/>
                </a:solidFill>
                <a:latin typeface="Times New Roman"/>
                <a:cs typeface="Times New Roman"/>
              </a:rPr>
              <a:t>show </a:t>
            </a:r>
            <a:r>
              <a:rPr sz="2400" dirty="0">
                <a:solidFill>
                  <a:srgbClr val="0D0D0D"/>
                </a:solidFill>
                <a:latin typeface="Times New Roman"/>
                <a:cs typeface="Times New Roman"/>
              </a:rPr>
              <a:t>how to </a:t>
            </a:r>
            <a:r>
              <a:rPr sz="2400" spc="-5" dirty="0">
                <a:solidFill>
                  <a:srgbClr val="0D0D0D"/>
                </a:solidFill>
                <a:latin typeface="Times New Roman"/>
                <a:cs typeface="Times New Roman"/>
              </a:rPr>
              <a:t>facilitate  communication between </a:t>
            </a:r>
            <a:r>
              <a:rPr sz="2400" spc="-10" dirty="0">
                <a:solidFill>
                  <a:srgbClr val="0D0D0D"/>
                </a:solidFill>
                <a:latin typeface="Times New Roman"/>
                <a:cs typeface="Times New Roman"/>
              </a:rPr>
              <a:t>different </a:t>
            </a:r>
            <a:r>
              <a:rPr sz="2400" spc="-5" dirty="0">
                <a:solidFill>
                  <a:srgbClr val="0D0D0D"/>
                </a:solidFill>
                <a:latin typeface="Times New Roman"/>
                <a:cs typeface="Times New Roman"/>
              </a:rPr>
              <a:t>systems </a:t>
            </a:r>
            <a:r>
              <a:rPr sz="2400" dirty="0">
                <a:solidFill>
                  <a:srgbClr val="0D0D0D"/>
                </a:solidFill>
                <a:latin typeface="Times New Roman"/>
                <a:cs typeface="Times New Roman"/>
              </a:rPr>
              <a:t>without requiring  changes to </a:t>
            </a:r>
            <a:r>
              <a:rPr sz="2400" spc="-5" dirty="0">
                <a:solidFill>
                  <a:srgbClr val="0D0D0D"/>
                </a:solidFill>
                <a:latin typeface="Times New Roman"/>
                <a:cs typeface="Times New Roman"/>
              </a:rPr>
              <a:t>the logic of </a:t>
            </a:r>
            <a:r>
              <a:rPr sz="2400" dirty="0">
                <a:solidFill>
                  <a:srgbClr val="0D0D0D"/>
                </a:solidFill>
                <a:latin typeface="Times New Roman"/>
                <a:cs typeface="Times New Roman"/>
              </a:rPr>
              <a:t>the </a:t>
            </a:r>
            <a:r>
              <a:rPr sz="2400" spc="-5" dirty="0">
                <a:solidFill>
                  <a:srgbClr val="0D0D0D"/>
                </a:solidFill>
                <a:latin typeface="Times New Roman"/>
                <a:cs typeface="Times New Roman"/>
              </a:rPr>
              <a:t>underlying hardware </a:t>
            </a:r>
            <a:r>
              <a:rPr sz="2400" dirty="0">
                <a:solidFill>
                  <a:srgbClr val="0D0D0D"/>
                </a:solidFill>
                <a:latin typeface="Times New Roman"/>
                <a:cs typeface="Times New Roman"/>
              </a:rPr>
              <a:t>and </a:t>
            </a:r>
            <a:r>
              <a:rPr sz="2400" spc="-5" dirty="0">
                <a:solidFill>
                  <a:srgbClr val="0D0D0D"/>
                </a:solidFill>
                <a:latin typeface="Times New Roman"/>
                <a:cs typeface="Times New Roman"/>
              </a:rPr>
              <a:t>software. </a:t>
            </a:r>
            <a:r>
              <a:rPr sz="2400" spc="-10" dirty="0">
                <a:solidFill>
                  <a:srgbClr val="0D0D0D"/>
                </a:solidFill>
                <a:latin typeface="Times New Roman"/>
                <a:cs typeface="Times New Roman"/>
              </a:rPr>
              <a:t>The  </a:t>
            </a:r>
            <a:r>
              <a:rPr sz="2400" spc="-5" dirty="0">
                <a:solidFill>
                  <a:srgbClr val="0D0D0D"/>
                </a:solidFill>
                <a:latin typeface="Times New Roman"/>
                <a:cs typeface="Times New Roman"/>
              </a:rPr>
              <a:t>OSI model is not </a:t>
            </a:r>
            <a:r>
              <a:rPr sz="2400" dirty="0">
                <a:solidFill>
                  <a:srgbClr val="0D0D0D"/>
                </a:solidFill>
                <a:latin typeface="Times New Roman"/>
                <a:cs typeface="Times New Roman"/>
              </a:rPr>
              <a:t>a </a:t>
            </a:r>
            <a:r>
              <a:rPr sz="2400" spc="-5" dirty="0">
                <a:solidFill>
                  <a:srgbClr val="0D0D0D"/>
                </a:solidFill>
                <a:latin typeface="Times New Roman"/>
                <a:cs typeface="Times New Roman"/>
              </a:rPr>
              <a:t>protocol; it is </a:t>
            </a:r>
            <a:r>
              <a:rPr sz="2400" dirty="0">
                <a:solidFill>
                  <a:srgbClr val="0D0D0D"/>
                </a:solidFill>
                <a:latin typeface="Times New Roman"/>
                <a:cs typeface="Times New Roman"/>
              </a:rPr>
              <a:t>a </a:t>
            </a:r>
            <a:r>
              <a:rPr sz="2400" spc="-5" dirty="0">
                <a:solidFill>
                  <a:srgbClr val="0D0D0D"/>
                </a:solidFill>
                <a:latin typeface="Times New Roman"/>
                <a:cs typeface="Times New Roman"/>
              </a:rPr>
              <a:t>model </a:t>
            </a:r>
            <a:r>
              <a:rPr sz="2400" dirty="0">
                <a:solidFill>
                  <a:srgbClr val="0D0D0D"/>
                </a:solidFill>
                <a:latin typeface="Times New Roman"/>
                <a:cs typeface="Times New Roman"/>
              </a:rPr>
              <a:t>for </a:t>
            </a:r>
            <a:r>
              <a:rPr sz="2400" spc="-5" dirty="0">
                <a:solidFill>
                  <a:srgbClr val="0D0D0D"/>
                </a:solidFill>
                <a:latin typeface="Times New Roman"/>
                <a:cs typeface="Times New Roman"/>
              </a:rPr>
              <a:t>understanding </a:t>
            </a:r>
            <a:r>
              <a:rPr sz="2400" dirty="0">
                <a:solidFill>
                  <a:srgbClr val="0D0D0D"/>
                </a:solidFill>
                <a:latin typeface="Times New Roman"/>
                <a:cs typeface="Times New Roman"/>
              </a:rPr>
              <a:t>and  </a:t>
            </a:r>
            <a:r>
              <a:rPr sz="2400" spc="-5" dirty="0">
                <a:solidFill>
                  <a:srgbClr val="0D0D0D"/>
                </a:solidFill>
                <a:latin typeface="Times New Roman"/>
                <a:cs typeface="Times New Roman"/>
              </a:rPr>
              <a:t>designing </a:t>
            </a:r>
            <a:r>
              <a:rPr sz="2400" dirty="0">
                <a:solidFill>
                  <a:srgbClr val="0D0D0D"/>
                </a:solidFill>
                <a:latin typeface="Times New Roman"/>
                <a:cs typeface="Times New Roman"/>
              </a:rPr>
              <a:t>a network </a:t>
            </a:r>
            <a:r>
              <a:rPr sz="2400" spc="-5" dirty="0">
                <a:solidFill>
                  <a:srgbClr val="0D0D0D"/>
                </a:solidFill>
                <a:latin typeface="Times New Roman"/>
                <a:cs typeface="Times New Roman"/>
              </a:rPr>
              <a:t>architecture </a:t>
            </a:r>
            <a:r>
              <a:rPr sz="2400" dirty="0">
                <a:solidFill>
                  <a:srgbClr val="0D0D0D"/>
                </a:solidFill>
                <a:latin typeface="Times New Roman"/>
                <a:cs typeface="Times New Roman"/>
              </a:rPr>
              <a:t>that </a:t>
            </a:r>
            <a:r>
              <a:rPr sz="2400" spc="-5" dirty="0">
                <a:solidFill>
                  <a:srgbClr val="0D0D0D"/>
                </a:solidFill>
                <a:latin typeface="Times New Roman"/>
                <a:cs typeface="Times New Roman"/>
              </a:rPr>
              <a:t>is flexible, robust, </a:t>
            </a:r>
            <a:r>
              <a:rPr sz="2400" dirty="0">
                <a:solidFill>
                  <a:srgbClr val="0D0D0D"/>
                </a:solidFill>
                <a:latin typeface="Times New Roman"/>
                <a:cs typeface="Times New Roman"/>
              </a:rPr>
              <a:t>and  </a:t>
            </a:r>
            <a:r>
              <a:rPr sz="2400" spc="-5" dirty="0">
                <a:solidFill>
                  <a:srgbClr val="0D0D0D"/>
                </a:solidFill>
                <a:latin typeface="Times New Roman"/>
                <a:cs typeface="Times New Roman"/>
              </a:rPr>
              <a:t>interoperable.</a:t>
            </a:r>
            <a:endParaRPr sz="2400"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3400" y="202110"/>
            <a:ext cx="8991599"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t>ISO- OSI Model</a:t>
            </a:r>
            <a:r>
              <a:rPr b="1" spc="-25" dirty="0"/>
              <a:t> </a:t>
            </a:r>
            <a:r>
              <a:rPr b="1" spc="-5" dirty="0"/>
              <a:t>Layers</a:t>
            </a:r>
          </a:p>
        </p:txBody>
      </p:sp>
      <p:pic>
        <p:nvPicPr>
          <p:cNvPr id="1026" name="Picture 2" descr="OSI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71600"/>
            <a:ext cx="9144000" cy="50673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743200" y="440869"/>
            <a:ext cx="8153400" cy="750847"/>
          </a:xfrm>
          <a:prstGeom prst="rect">
            <a:avLst/>
          </a:prstGeom>
        </p:spPr>
        <p:txBody>
          <a:bodyPr vert="horz" wrap="square" lIns="0" tIns="12065" rIns="0" bIns="0" rtlCol="0" anchor="b">
            <a:spAutoFit/>
          </a:bodyPr>
          <a:lstStyle/>
          <a:p>
            <a:pPr marL="12700" algn="ctr">
              <a:lnSpc>
                <a:spcPct val="100000"/>
              </a:lnSpc>
              <a:spcBef>
                <a:spcPts val="95"/>
              </a:spcBef>
            </a:pPr>
            <a:r>
              <a:rPr lang="en-US" spc="-25" dirty="0">
                <a:solidFill>
                  <a:srgbClr val="000000"/>
                </a:solidFill>
                <a:latin typeface="Constantia"/>
                <a:cs typeface="Constantia"/>
              </a:rPr>
              <a:t>OSI-</a:t>
            </a:r>
            <a:r>
              <a:rPr spc="-25" dirty="0">
                <a:solidFill>
                  <a:srgbClr val="000000"/>
                </a:solidFill>
                <a:latin typeface="Constantia"/>
                <a:cs typeface="Constantia"/>
              </a:rPr>
              <a:t>Layered</a:t>
            </a:r>
            <a:r>
              <a:rPr spc="-95" dirty="0">
                <a:solidFill>
                  <a:srgbClr val="000000"/>
                </a:solidFill>
                <a:latin typeface="Constantia"/>
                <a:cs typeface="Constantia"/>
              </a:rPr>
              <a:t> </a:t>
            </a:r>
            <a:r>
              <a:rPr spc="-15" dirty="0">
                <a:solidFill>
                  <a:srgbClr val="000000"/>
                </a:solidFill>
                <a:latin typeface="Constantia"/>
                <a:cs typeface="Constantia"/>
              </a:rPr>
              <a:t>Architecture</a:t>
            </a:r>
          </a:p>
        </p:txBody>
      </p:sp>
      <p:graphicFrame>
        <p:nvGraphicFramePr>
          <p:cNvPr id="10" name="object 8">
            <a:extLst>
              <a:ext uri="{FF2B5EF4-FFF2-40B4-BE49-F238E27FC236}">
                <a16:creationId xmlns:a16="http://schemas.microsoft.com/office/drawing/2014/main" id="{64E56CAF-641C-41BF-AE7D-C5B9779164D7}"/>
              </a:ext>
            </a:extLst>
          </p:cNvPr>
          <p:cNvGraphicFramePr/>
          <p:nvPr/>
        </p:nvGraphicFramePr>
        <p:xfrm>
          <a:off x="762000" y="1632585"/>
          <a:ext cx="10820400" cy="4932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7"/>
          <p:cNvSpPr txBox="1">
            <a:spLocks noGrp="1"/>
          </p:cNvSpPr>
          <p:nvPr>
            <p:ph type="title"/>
          </p:nvPr>
        </p:nvSpPr>
        <p:spPr>
          <a:xfrm>
            <a:off x="1097280" y="286604"/>
            <a:ext cx="10058400" cy="686802"/>
          </a:xfrm>
          <a:prstGeom prst="rect">
            <a:avLst/>
          </a:prstGeom>
        </p:spPr>
        <p:txBody>
          <a:bodyPr vert="horz" lIns="91440" tIns="45720" rIns="91440" bIns="45720" rtlCol="0" anchor="b">
            <a:normAutofit fontScale="90000"/>
          </a:bodyPr>
          <a:lstStyle/>
          <a:p>
            <a:pPr algn="ctr"/>
            <a:r>
              <a:rPr lang="en-US" b="1" dirty="0">
                <a:solidFill>
                  <a:srgbClr val="002060"/>
                </a:solidFill>
              </a:rPr>
              <a:t>Applications of Computer Networks</a:t>
            </a:r>
          </a:p>
        </p:txBody>
      </p:sp>
      <p:graphicFrame>
        <p:nvGraphicFramePr>
          <p:cNvPr id="10" name="object 8">
            <a:extLst>
              <a:ext uri="{FF2B5EF4-FFF2-40B4-BE49-F238E27FC236}">
                <a16:creationId xmlns:a16="http://schemas.microsoft.com/office/drawing/2014/main" id="{55572576-6733-4789-8D5C-FC1C366CBBC3}"/>
              </a:ext>
            </a:extLst>
          </p:cNvPr>
          <p:cNvGraphicFramePr/>
          <p:nvPr>
            <p:extLst>
              <p:ext uri="{D42A27DB-BD31-4B8C-83A1-F6EECF244321}">
                <p14:modId xmlns:p14="http://schemas.microsoft.com/office/powerpoint/2010/main" val="300354617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24000" y="747"/>
            <a:ext cx="9144000" cy="10274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924007" y="1"/>
            <a:ext cx="4743992" cy="60007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524000" y="1"/>
            <a:ext cx="9091760" cy="1021461"/>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971" y="50927"/>
            <a:ext cx="9146173" cy="904748"/>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2078038" y="1200150"/>
            <a:ext cx="7523099" cy="4819650"/>
          </a:xfrm>
          <a:prstGeom prst="rect">
            <a:avLst/>
          </a:prstGeom>
          <a:blipFill>
            <a:blip r:embed="rId8"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4459605" y="239753"/>
            <a:ext cx="5827395" cy="750847"/>
          </a:xfrm>
          <a:prstGeom prst="rect">
            <a:avLst/>
          </a:prstGeom>
        </p:spPr>
        <p:txBody>
          <a:bodyPr vert="horz" wrap="square" lIns="0" tIns="12065" rIns="0" bIns="0" rtlCol="0" anchor="b">
            <a:spAutoFit/>
          </a:bodyPr>
          <a:lstStyle/>
          <a:p>
            <a:pPr marL="12700">
              <a:lnSpc>
                <a:spcPct val="100000"/>
              </a:lnSpc>
              <a:spcBef>
                <a:spcPts val="95"/>
              </a:spcBef>
            </a:pPr>
            <a:r>
              <a:rPr spc="-5" dirty="0"/>
              <a:t>ISO- OSI Model</a:t>
            </a:r>
            <a:r>
              <a:rPr spc="-25" dirty="0"/>
              <a:t> </a:t>
            </a:r>
            <a:r>
              <a:rPr spc="-5" dirty="0"/>
              <a:t>Layers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2743200" y="2057400"/>
            <a:ext cx="8839200" cy="42672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762000" y="304800"/>
            <a:ext cx="10744200" cy="60198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86334" y="338452"/>
            <a:ext cx="11277599"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t>Physical Layer</a:t>
            </a:r>
            <a:r>
              <a:rPr lang="en-US" b="1" spc="-5" dirty="0"/>
              <a:t> (Bit unit)</a:t>
            </a:r>
            <a:r>
              <a:rPr b="1" spc="-20" dirty="0"/>
              <a:t> </a:t>
            </a:r>
            <a:r>
              <a:rPr b="1" spc="-5" dirty="0"/>
              <a:t>Responsibilities</a:t>
            </a:r>
          </a:p>
        </p:txBody>
      </p:sp>
      <p:sp>
        <p:nvSpPr>
          <p:cNvPr id="2" name="TextBox 1"/>
          <p:cNvSpPr txBox="1"/>
          <p:nvPr/>
        </p:nvSpPr>
        <p:spPr>
          <a:xfrm>
            <a:off x="990600" y="1600200"/>
            <a:ext cx="9829800" cy="2677656"/>
          </a:xfrm>
          <a:prstGeom prst="rect">
            <a:avLst/>
          </a:prstGeom>
          <a:noFill/>
        </p:spPr>
        <p:txBody>
          <a:bodyPr wrap="square" rtlCol="0">
            <a:spAutoFit/>
          </a:bodyPr>
          <a:lstStyle/>
          <a:p>
            <a:pPr marL="12700" marR="189230" algn="just">
              <a:lnSpc>
                <a:spcPct val="150000"/>
              </a:lnSpc>
            </a:pPr>
            <a:r>
              <a:rPr lang="en-US" sz="2000" spc="5" dirty="0">
                <a:solidFill>
                  <a:srgbClr val="40424E"/>
                </a:solidFill>
                <a:latin typeface="Times New Roman" panose="02020603050405020304" pitchFamily="18" charset="0"/>
                <a:cs typeface="Times New Roman" panose="02020603050405020304" pitchFamily="18" charset="0"/>
              </a:rPr>
              <a:t>The lowest </a:t>
            </a:r>
            <a:r>
              <a:rPr lang="en-US" sz="2000" dirty="0">
                <a:solidFill>
                  <a:srgbClr val="40424E"/>
                </a:solidFill>
                <a:latin typeface="Times New Roman" panose="02020603050405020304" pitchFamily="18" charset="0"/>
                <a:cs typeface="Times New Roman" panose="02020603050405020304" pitchFamily="18" charset="0"/>
              </a:rPr>
              <a:t>layer </a:t>
            </a:r>
            <a:r>
              <a:rPr lang="en-US" sz="2000" spc="5" dirty="0">
                <a:solidFill>
                  <a:srgbClr val="40424E"/>
                </a:solidFill>
                <a:latin typeface="Times New Roman" panose="02020603050405020304" pitchFamily="18" charset="0"/>
                <a:cs typeface="Times New Roman" panose="02020603050405020304" pitchFamily="18" charset="0"/>
              </a:rPr>
              <a:t>of </a:t>
            </a:r>
            <a:r>
              <a:rPr lang="en-US" sz="2000" dirty="0">
                <a:solidFill>
                  <a:srgbClr val="40424E"/>
                </a:solidFill>
                <a:latin typeface="Times New Roman" panose="02020603050405020304" pitchFamily="18" charset="0"/>
                <a:cs typeface="Times New Roman" panose="02020603050405020304" pitchFamily="18" charset="0"/>
              </a:rPr>
              <a:t>the OSI </a:t>
            </a:r>
            <a:r>
              <a:rPr lang="en-US" sz="2000" spc="5" dirty="0">
                <a:solidFill>
                  <a:srgbClr val="40424E"/>
                </a:solidFill>
                <a:latin typeface="Times New Roman" panose="02020603050405020304" pitchFamily="18" charset="0"/>
                <a:cs typeface="Times New Roman" panose="02020603050405020304" pitchFamily="18" charset="0"/>
              </a:rPr>
              <a:t>reference model </a:t>
            </a:r>
            <a:r>
              <a:rPr lang="en-US" sz="2000" dirty="0">
                <a:solidFill>
                  <a:srgbClr val="40424E"/>
                </a:solidFill>
                <a:latin typeface="Times New Roman" panose="02020603050405020304" pitchFamily="18" charset="0"/>
                <a:cs typeface="Times New Roman" panose="02020603050405020304" pitchFamily="18" charset="0"/>
              </a:rPr>
              <a:t>is the </a:t>
            </a:r>
            <a:r>
              <a:rPr lang="en-US" sz="2000" spc="5" dirty="0">
                <a:solidFill>
                  <a:srgbClr val="40424E"/>
                </a:solidFill>
                <a:latin typeface="Times New Roman" panose="02020603050405020304" pitchFamily="18" charset="0"/>
                <a:cs typeface="Times New Roman" panose="02020603050405020304" pitchFamily="18" charset="0"/>
              </a:rPr>
              <a:t>physical layer. </a:t>
            </a:r>
            <a:r>
              <a:rPr lang="en-US" sz="2000" dirty="0">
                <a:solidFill>
                  <a:srgbClr val="40424E"/>
                </a:solidFill>
                <a:latin typeface="Times New Roman" panose="02020603050405020304" pitchFamily="18" charset="0"/>
                <a:cs typeface="Times New Roman" panose="02020603050405020304" pitchFamily="18" charset="0"/>
              </a:rPr>
              <a:t>It is </a:t>
            </a:r>
            <a:r>
              <a:rPr lang="en-US" sz="2000" spc="5" dirty="0">
                <a:solidFill>
                  <a:srgbClr val="40424E"/>
                </a:solidFill>
                <a:latin typeface="Times New Roman" panose="02020603050405020304" pitchFamily="18" charset="0"/>
                <a:cs typeface="Times New Roman" panose="02020603050405020304" pitchFamily="18" charset="0"/>
              </a:rPr>
              <a:t>responsible </a:t>
            </a:r>
            <a:r>
              <a:rPr lang="en-US" sz="2000" dirty="0">
                <a:solidFill>
                  <a:srgbClr val="40424E"/>
                </a:solidFill>
                <a:latin typeface="Times New Roman" panose="02020603050405020304" pitchFamily="18" charset="0"/>
                <a:cs typeface="Times New Roman" panose="02020603050405020304" pitchFamily="18" charset="0"/>
              </a:rPr>
              <a:t>for the </a:t>
            </a:r>
            <a:r>
              <a:rPr lang="en-US" sz="2000" spc="5" dirty="0">
                <a:solidFill>
                  <a:srgbClr val="40424E"/>
                </a:solidFill>
                <a:latin typeface="Times New Roman" panose="02020603050405020304" pitchFamily="18" charset="0"/>
                <a:cs typeface="Times New Roman" panose="02020603050405020304" pitchFamily="18" charset="0"/>
              </a:rPr>
              <a:t>actual  physical connection </a:t>
            </a:r>
            <a:r>
              <a:rPr lang="en-US" sz="2000" dirty="0">
                <a:solidFill>
                  <a:srgbClr val="40424E"/>
                </a:solidFill>
                <a:latin typeface="Times New Roman" panose="02020603050405020304" pitchFamily="18" charset="0"/>
                <a:cs typeface="Times New Roman" panose="02020603050405020304" pitchFamily="18" charset="0"/>
              </a:rPr>
              <a:t>between the </a:t>
            </a:r>
            <a:r>
              <a:rPr lang="en-US" sz="2000" spc="5" dirty="0">
                <a:solidFill>
                  <a:srgbClr val="40424E"/>
                </a:solidFill>
                <a:latin typeface="Times New Roman" panose="02020603050405020304" pitchFamily="18" charset="0"/>
                <a:cs typeface="Times New Roman" panose="02020603050405020304" pitchFamily="18" charset="0"/>
              </a:rPr>
              <a:t>devices. </a:t>
            </a:r>
            <a:r>
              <a:rPr lang="en-US" sz="2000" dirty="0">
                <a:solidFill>
                  <a:srgbClr val="40424E"/>
                </a:solidFill>
                <a:latin typeface="Times New Roman" panose="02020603050405020304" pitchFamily="18" charset="0"/>
                <a:cs typeface="Times New Roman" panose="02020603050405020304" pitchFamily="18" charset="0"/>
              </a:rPr>
              <a:t>The physical layer </a:t>
            </a:r>
            <a:r>
              <a:rPr lang="en-US" sz="2000" spc="5" dirty="0">
                <a:solidFill>
                  <a:srgbClr val="40424E"/>
                </a:solidFill>
                <a:latin typeface="Times New Roman" panose="02020603050405020304" pitchFamily="18" charset="0"/>
                <a:cs typeface="Times New Roman" panose="02020603050405020304" pitchFamily="18" charset="0"/>
              </a:rPr>
              <a:t>contains information </a:t>
            </a:r>
            <a:r>
              <a:rPr lang="en-US" sz="2000" dirty="0">
                <a:solidFill>
                  <a:srgbClr val="40424E"/>
                </a:solidFill>
                <a:latin typeface="Times New Roman" panose="02020603050405020304" pitchFamily="18" charset="0"/>
                <a:cs typeface="Times New Roman" panose="02020603050405020304" pitchFamily="18" charset="0"/>
              </a:rPr>
              <a:t>in the</a:t>
            </a:r>
            <a:r>
              <a:rPr lang="en-US" sz="2000" spc="45" dirty="0">
                <a:solidFill>
                  <a:srgbClr val="40424E"/>
                </a:solidFill>
                <a:latin typeface="Times New Roman" panose="02020603050405020304" pitchFamily="18" charset="0"/>
                <a:cs typeface="Times New Roman" panose="02020603050405020304" pitchFamily="18" charset="0"/>
              </a:rPr>
              <a:t> </a:t>
            </a:r>
            <a:r>
              <a:rPr lang="en-US" sz="2000" dirty="0">
                <a:solidFill>
                  <a:srgbClr val="40424E"/>
                </a:solidFill>
                <a:latin typeface="Times New Roman" panose="02020603050405020304" pitchFamily="18" charset="0"/>
                <a:cs typeface="Times New Roman" panose="02020603050405020304" pitchFamily="18" charset="0"/>
              </a:rPr>
              <a:t>form</a:t>
            </a:r>
            <a:r>
              <a:rPr lang="en-US" sz="2000" dirty="0">
                <a:latin typeface="Times New Roman" panose="02020603050405020304" pitchFamily="18" charset="0"/>
                <a:cs typeface="Times New Roman" panose="02020603050405020304" pitchFamily="18" charset="0"/>
              </a:rPr>
              <a:t> </a:t>
            </a:r>
            <a:r>
              <a:rPr lang="en-US" sz="2000" spc="5" dirty="0">
                <a:solidFill>
                  <a:srgbClr val="40424E"/>
                </a:solidFill>
                <a:latin typeface="Times New Roman" panose="02020603050405020304" pitchFamily="18" charset="0"/>
                <a:cs typeface="Times New Roman" panose="02020603050405020304" pitchFamily="18" charset="0"/>
              </a:rPr>
              <a:t>of </a:t>
            </a:r>
            <a:r>
              <a:rPr lang="en-US" sz="2000" b="1" dirty="0">
                <a:solidFill>
                  <a:srgbClr val="40424E"/>
                </a:solidFill>
                <a:latin typeface="Times New Roman" panose="02020603050405020304" pitchFamily="18" charset="0"/>
                <a:cs typeface="Times New Roman" panose="02020603050405020304" pitchFamily="18" charset="0"/>
              </a:rPr>
              <a:t>bits. </a:t>
            </a:r>
            <a:r>
              <a:rPr lang="en-US" sz="2000" dirty="0">
                <a:solidFill>
                  <a:srgbClr val="40424E"/>
                </a:solidFill>
                <a:latin typeface="Times New Roman" panose="02020603050405020304" pitchFamily="18" charset="0"/>
                <a:cs typeface="Times New Roman" panose="02020603050405020304" pitchFamily="18" charset="0"/>
              </a:rPr>
              <a:t>It is </a:t>
            </a:r>
            <a:r>
              <a:rPr lang="en-US" sz="2000" spc="5" dirty="0">
                <a:solidFill>
                  <a:srgbClr val="40424E"/>
                </a:solidFill>
                <a:latin typeface="Times New Roman" panose="02020603050405020304" pitchFamily="18" charset="0"/>
                <a:cs typeface="Times New Roman" panose="02020603050405020304" pitchFamily="18" charset="0"/>
              </a:rPr>
              <a:t>responsible for transmitting individual </a:t>
            </a:r>
            <a:r>
              <a:rPr lang="en-US" sz="2000" dirty="0">
                <a:solidFill>
                  <a:srgbClr val="40424E"/>
                </a:solidFill>
                <a:latin typeface="Times New Roman" panose="02020603050405020304" pitchFamily="18" charset="0"/>
                <a:cs typeface="Times New Roman" panose="02020603050405020304" pitchFamily="18" charset="0"/>
              </a:rPr>
              <a:t>bits from </a:t>
            </a:r>
            <a:r>
              <a:rPr lang="en-US" sz="2000" spc="5" dirty="0">
                <a:solidFill>
                  <a:srgbClr val="40424E"/>
                </a:solidFill>
                <a:latin typeface="Times New Roman" panose="02020603050405020304" pitchFamily="18" charset="0"/>
                <a:cs typeface="Times New Roman" panose="02020603050405020304" pitchFamily="18" charset="0"/>
              </a:rPr>
              <a:t>one </a:t>
            </a:r>
            <a:r>
              <a:rPr lang="en-US" sz="2000" dirty="0">
                <a:solidFill>
                  <a:srgbClr val="40424E"/>
                </a:solidFill>
                <a:latin typeface="Times New Roman" panose="02020603050405020304" pitchFamily="18" charset="0"/>
                <a:cs typeface="Times New Roman" panose="02020603050405020304" pitchFamily="18" charset="0"/>
              </a:rPr>
              <a:t>node to the </a:t>
            </a:r>
            <a:r>
              <a:rPr lang="en-US" sz="2000" spc="5" dirty="0">
                <a:solidFill>
                  <a:srgbClr val="40424E"/>
                </a:solidFill>
                <a:latin typeface="Times New Roman" panose="02020603050405020304" pitchFamily="18" charset="0"/>
                <a:cs typeface="Times New Roman" panose="02020603050405020304" pitchFamily="18" charset="0"/>
              </a:rPr>
              <a:t>next. When receiving  data, this layer will </a:t>
            </a:r>
            <a:r>
              <a:rPr lang="en-US" sz="2000" dirty="0">
                <a:solidFill>
                  <a:srgbClr val="40424E"/>
                </a:solidFill>
                <a:latin typeface="Times New Roman" panose="02020603050405020304" pitchFamily="18" charset="0"/>
                <a:cs typeface="Times New Roman" panose="02020603050405020304" pitchFamily="18" charset="0"/>
              </a:rPr>
              <a:t>get </a:t>
            </a:r>
            <a:r>
              <a:rPr lang="en-US" sz="2000" spc="5" dirty="0">
                <a:solidFill>
                  <a:srgbClr val="40424E"/>
                </a:solidFill>
                <a:latin typeface="Times New Roman" panose="02020603050405020304" pitchFamily="18" charset="0"/>
                <a:cs typeface="Times New Roman" panose="02020603050405020304" pitchFamily="18" charset="0"/>
              </a:rPr>
              <a:t>the signal received and </a:t>
            </a:r>
            <a:r>
              <a:rPr lang="en-US" sz="2000" dirty="0">
                <a:solidFill>
                  <a:srgbClr val="40424E"/>
                </a:solidFill>
                <a:latin typeface="Times New Roman" panose="02020603050405020304" pitchFamily="18" charset="0"/>
                <a:cs typeface="Times New Roman" panose="02020603050405020304" pitchFamily="18" charset="0"/>
              </a:rPr>
              <a:t>convert it into </a:t>
            </a:r>
            <a:r>
              <a:rPr lang="en-US" sz="2000" spc="5" dirty="0">
                <a:solidFill>
                  <a:srgbClr val="40424E"/>
                </a:solidFill>
                <a:latin typeface="Times New Roman" panose="02020603050405020304" pitchFamily="18" charset="0"/>
                <a:cs typeface="Times New Roman" panose="02020603050405020304" pitchFamily="18" charset="0"/>
              </a:rPr>
              <a:t>0s and 1s. </a:t>
            </a:r>
            <a:r>
              <a:rPr lang="en-US" sz="2000" dirty="0">
                <a:latin typeface="Times New Roman" panose="02020603050405020304" pitchFamily="18" charset="0"/>
                <a:cs typeface="Times New Roman" panose="02020603050405020304" pitchFamily="18" charset="0"/>
              </a:rPr>
              <a:t>It establishes, maintains and deactivates the physical connection.</a:t>
            </a:r>
          </a:p>
          <a:p>
            <a:endParaRPr lang="en-IN" dirty="0"/>
          </a:p>
        </p:txBody>
      </p:sp>
      <p:pic>
        <p:nvPicPr>
          <p:cNvPr id="3074" name="Picture 2" descr="OSI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572000"/>
            <a:ext cx="5919787" cy="207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86334" y="338452"/>
            <a:ext cx="11277599" cy="750847"/>
          </a:xfrm>
          <a:prstGeom prst="rect">
            <a:avLst/>
          </a:prstGeom>
        </p:spPr>
        <p:txBody>
          <a:bodyPr vert="horz" wrap="square" lIns="0" tIns="12065" rIns="0" bIns="0" rtlCol="0" anchor="b">
            <a:spAutoFit/>
          </a:bodyPr>
          <a:lstStyle/>
          <a:p>
            <a:pPr marL="12700" algn="ctr">
              <a:lnSpc>
                <a:spcPct val="100000"/>
              </a:lnSpc>
              <a:spcBef>
                <a:spcPts val="95"/>
              </a:spcBef>
            </a:pPr>
            <a:r>
              <a:rPr lang="en-US" b="1" spc="-5" dirty="0"/>
              <a:t>Functions of </a:t>
            </a:r>
            <a:r>
              <a:rPr b="1" spc="-5" dirty="0"/>
              <a:t>Physical Layer</a:t>
            </a:r>
          </a:p>
        </p:txBody>
      </p:sp>
      <p:sp>
        <p:nvSpPr>
          <p:cNvPr id="2" name="TextBox 1"/>
          <p:cNvSpPr txBox="1"/>
          <p:nvPr/>
        </p:nvSpPr>
        <p:spPr>
          <a:xfrm>
            <a:off x="685801" y="1600200"/>
            <a:ext cx="11178132" cy="4456797"/>
          </a:xfrm>
          <a:prstGeom prst="rect">
            <a:avLst/>
          </a:prstGeom>
          <a:noFill/>
        </p:spPr>
        <p:txBody>
          <a:bodyPr wrap="square" rtlCol="0">
            <a:spAutoFit/>
          </a:bodyPr>
          <a:lstStyle/>
          <a:p>
            <a:pPr marL="342900" indent="-342900" algn="just">
              <a:lnSpc>
                <a:spcPct val="150000"/>
              </a:lnSpc>
              <a:buFont typeface="+mj-lt"/>
              <a:buAutoNum type="arabicPeriod"/>
            </a:pPr>
            <a:r>
              <a:rPr lang="en-US" b="1" spc="5" dirty="0">
                <a:solidFill>
                  <a:srgbClr val="40424E"/>
                </a:solidFill>
                <a:latin typeface="Times New Roman" panose="02020603050405020304" pitchFamily="18" charset="0"/>
                <a:cs typeface="Times New Roman" panose="02020603050405020304" pitchFamily="18" charset="0"/>
              </a:rPr>
              <a:t>Bit synchronization: </a:t>
            </a:r>
            <a:r>
              <a:rPr lang="en-US" spc="5" dirty="0">
                <a:solidFill>
                  <a:srgbClr val="40424E"/>
                </a:solidFill>
                <a:latin typeface="Times New Roman" panose="02020603050405020304" pitchFamily="18" charset="0"/>
                <a:cs typeface="Times New Roman" panose="02020603050405020304" pitchFamily="18" charset="0"/>
              </a:rPr>
              <a:t>The physical </a:t>
            </a:r>
            <a:r>
              <a:rPr lang="en-US" dirty="0">
                <a:solidFill>
                  <a:srgbClr val="40424E"/>
                </a:solidFill>
                <a:latin typeface="Times New Roman" panose="02020603050405020304" pitchFamily="18" charset="0"/>
                <a:cs typeface="Times New Roman" panose="02020603050405020304" pitchFamily="18" charset="0"/>
              </a:rPr>
              <a:t>layer </a:t>
            </a:r>
            <a:r>
              <a:rPr lang="en-US" spc="5" dirty="0">
                <a:solidFill>
                  <a:srgbClr val="40424E"/>
                </a:solidFill>
                <a:latin typeface="Times New Roman" panose="02020603050405020304" pitchFamily="18" charset="0"/>
                <a:cs typeface="Times New Roman" panose="02020603050405020304" pitchFamily="18" charset="0"/>
              </a:rPr>
              <a:t>provides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synchronization of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bits </a:t>
            </a:r>
            <a:r>
              <a:rPr lang="en-US" dirty="0">
                <a:solidFill>
                  <a:srgbClr val="40424E"/>
                </a:solidFill>
                <a:latin typeface="Times New Roman" panose="02020603050405020304" pitchFamily="18" charset="0"/>
                <a:cs typeface="Times New Roman" panose="02020603050405020304" pitchFamily="18" charset="0"/>
              </a:rPr>
              <a:t>by </a:t>
            </a:r>
            <a:r>
              <a:rPr lang="en-US" spc="5" dirty="0">
                <a:solidFill>
                  <a:srgbClr val="40424E"/>
                </a:solidFill>
                <a:latin typeface="Times New Roman" panose="02020603050405020304" pitchFamily="18" charset="0"/>
                <a:cs typeface="Times New Roman" panose="02020603050405020304" pitchFamily="18" charset="0"/>
              </a:rPr>
              <a:t>providing </a:t>
            </a:r>
            <a:r>
              <a:rPr lang="en-US" dirty="0">
                <a:solidFill>
                  <a:srgbClr val="40424E"/>
                </a:solidFill>
                <a:latin typeface="Times New Roman" panose="02020603050405020304" pitchFamily="18" charset="0"/>
                <a:cs typeface="Times New Roman" panose="02020603050405020304" pitchFamily="18" charset="0"/>
              </a:rPr>
              <a:t>a  </a:t>
            </a:r>
            <a:r>
              <a:rPr lang="en-US" spc="5" dirty="0">
                <a:solidFill>
                  <a:srgbClr val="40424E"/>
                </a:solidFill>
                <a:latin typeface="Times New Roman" panose="02020603050405020304" pitchFamily="18" charset="0"/>
                <a:cs typeface="Times New Roman" panose="02020603050405020304" pitchFamily="18" charset="0"/>
              </a:rPr>
              <a:t>clock. This </a:t>
            </a:r>
            <a:r>
              <a:rPr lang="en-US" b="1" spc="5" dirty="0">
                <a:solidFill>
                  <a:srgbClr val="40424E"/>
                </a:solidFill>
                <a:latin typeface="Times New Roman" panose="02020603050405020304" pitchFamily="18" charset="0"/>
                <a:cs typeface="Times New Roman" panose="02020603050405020304" pitchFamily="18" charset="0"/>
              </a:rPr>
              <a:t>clock controls both sender and receiver thus providing synchronization </a:t>
            </a:r>
            <a:r>
              <a:rPr lang="en-US" spc="5" dirty="0">
                <a:solidFill>
                  <a:srgbClr val="40424E"/>
                </a:solidFill>
                <a:latin typeface="Times New Roman" panose="02020603050405020304" pitchFamily="18" charset="0"/>
                <a:cs typeface="Times New Roman" panose="02020603050405020304" pitchFamily="18" charset="0"/>
              </a:rPr>
              <a:t>at </a:t>
            </a:r>
            <a:r>
              <a:rPr lang="en-US" dirty="0">
                <a:solidFill>
                  <a:srgbClr val="40424E"/>
                </a:solidFill>
                <a:latin typeface="Times New Roman" panose="02020603050405020304" pitchFamily="18" charset="0"/>
                <a:cs typeface="Times New Roman" panose="02020603050405020304" pitchFamily="18" charset="0"/>
              </a:rPr>
              <a:t>bit</a:t>
            </a:r>
            <a:r>
              <a:rPr lang="en-US" spc="150" dirty="0">
                <a:solidFill>
                  <a:srgbClr val="40424E"/>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level.</a:t>
            </a:r>
          </a:p>
          <a:p>
            <a:pPr marL="241300" marR="200025" indent="-228600" algn="just">
              <a:lnSpc>
                <a:spcPct val="150000"/>
              </a:lnSpc>
              <a:spcBef>
                <a:spcPts val="975"/>
              </a:spcBef>
              <a:buFont typeface="Carlito"/>
              <a:buAutoNum type="arabicPeriod" startAt="2"/>
              <a:tabLst>
                <a:tab pos="241300" algn="l"/>
              </a:tabLst>
            </a:pPr>
            <a:r>
              <a:rPr lang="en-US" b="1" spc="5" dirty="0">
                <a:solidFill>
                  <a:srgbClr val="40424E"/>
                </a:solidFill>
                <a:latin typeface="Times New Roman" panose="02020603050405020304" pitchFamily="18" charset="0"/>
                <a:cs typeface="Times New Roman" panose="02020603050405020304" pitchFamily="18" charset="0"/>
              </a:rPr>
              <a:t>Bit rate control: </a:t>
            </a:r>
            <a:r>
              <a:rPr lang="en-US" spc="5" dirty="0">
                <a:solidFill>
                  <a:srgbClr val="40424E"/>
                </a:solidFill>
                <a:latin typeface="Times New Roman" panose="02020603050405020304" pitchFamily="18" charset="0"/>
                <a:cs typeface="Times New Roman" panose="02020603050405020304" pitchFamily="18" charset="0"/>
              </a:rPr>
              <a:t>The Physical </a:t>
            </a:r>
            <a:r>
              <a:rPr lang="en-US" dirty="0">
                <a:solidFill>
                  <a:srgbClr val="40424E"/>
                </a:solidFill>
                <a:latin typeface="Times New Roman" panose="02020603050405020304" pitchFamily="18" charset="0"/>
                <a:cs typeface="Times New Roman" panose="02020603050405020304" pitchFamily="18" charset="0"/>
              </a:rPr>
              <a:t>layer also defines the </a:t>
            </a:r>
            <a:r>
              <a:rPr lang="en-US" spc="5" dirty="0">
                <a:solidFill>
                  <a:srgbClr val="40424E"/>
                </a:solidFill>
                <a:latin typeface="Times New Roman" panose="02020603050405020304" pitchFamily="18" charset="0"/>
                <a:cs typeface="Times New Roman" panose="02020603050405020304" pitchFamily="18" charset="0"/>
              </a:rPr>
              <a:t>transmission rate </a:t>
            </a:r>
            <a:r>
              <a:rPr lang="en-US" spc="5" dirty="0" err="1">
                <a:solidFill>
                  <a:srgbClr val="40424E"/>
                </a:solidFill>
                <a:latin typeface="Times New Roman" panose="02020603050405020304" pitchFamily="18" charset="0"/>
                <a:cs typeface="Times New Roman" panose="02020603050405020304" pitchFamily="18" charset="0"/>
              </a:rPr>
              <a:t>i.e</a:t>
            </a:r>
            <a:r>
              <a:rPr lang="en-US" spc="5" dirty="0">
                <a:solidFill>
                  <a:srgbClr val="40424E"/>
                </a:solidFill>
                <a:latin typeface="Times New Roman" panose="02020603050405020304" pitchFamily="18" charset="0"/>
                <a:cs typeface="Times New Roman" panose="02020603050405020304" pitchFamily="18" charset="0"/>
              </a:rPr>
              <a:t>, </a:t>
            </a:r>
            <a:r>
              <a:rPr lang="en-US" b="1" dirty="0">
                <a:solidFill>
                  <a:srgbClr val="40424E"/>
                </a:solidFill>
                <a:latin typeface="Times New Roman" panose="02020603050405020304" pitchFamily="18" charset="0"/>
                <a:cs typeface="Times New Roman" panose="02020603050405020304" pitchFamily="18" charset="0"/>
              </a:rPr>
              <a:t>the </a:t>
            </a:r>
            <a:r>
              <a:rPr lang="en-US" b="1" spc="5" dirty="0">
                <a:solidFill>
                  <a:srgbClr val="40424E"/>
                </a:solidFill>
                <a:latin typeface="Times New Roman" panose="02020603050405020304" pitchFamily="18" charset="0"/>
                <a:cs typeface="Times New Roman" panose="02020603050405020304" pitchFamily="18" charset="0"/>
              </a:rPr>
              <a:t>number of bits  sent </a:t>
            </a:r>
            <a:r>
              <a:rPr lang="en-US" b="1" dirty="0">
                <a:solidFill>
                  <a:srgbClr val="40424E"/>
                </a:solidFill>
                <a:latin typeface="Times New Roman" panose="02020603050405020304" pitchFamily="18" charset="0"/>
                <a:cs typeface="Times New Roman" panose="02020603050405020304" pitchFamily="18" charset="0"/>
              </a:rPr>
              <a:t>per</a:t>
            </a:r>
            <a:r>
              <a:rPr lang="en-US" b="1" spc="30" dirty="0">
                <a:solidFill>
                  <a:srgbClr val="40424E"/>
                </a:solidFill>
                <a:latin typeface="Times New Roman" panose="02020603050405020304" pitchFamily="18" charset="0"/>
                <a:cs typeface="Times New Roman" panose="02020603050405020304" pitchFamily="18" charset="0"/>
              </a:rPr>
              <a:t> </a:t>
            </a:r>
            <a:r>
              <a:rPr lang="en-US" b="1" spc="5" dirty="0">
                <a:solidFill>
                  <a:srgbClr val="40424E"/>
                </a:solidFill>
                <a:latin typeface="Times New Roman" panose="02020603050405020304" pitchFamily="18" charset="0"/>
                <a:cs typeface="Times New Roman" panose="02020603050405020304" pitchFamily="18" charset="0"/>
              </a:rPr>
              <a:t>second</a:t>
            </a:r>
            <a:r>
              <a:rPr lang="en-US" spc="5" dirty="0">
                <a:solidFill>
                  <a:srgbClr val="40424E"/>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41300" marR="88265" indent="-228600" algn="just">
              <a:lnSpc>
                <a:spcPct val="150000"/>
              </a:lnSpc>
              <a:buFont typeface="Carlito"/>
              <a:buAutoNum type="arabicPeriod" startAt="2"/>
              <a:tabLst>
                <a:tab pos="241300" algn="l"/>
              </a:tabLst>
            </a:pPr>
            <a:r>
              <a:rPr lang="en-US" b="1" spc="5" dirty="0">
                <a:solidFill>
                  <a:srgbClr val="40424E"/>
                </a:solidFill>
                <a:latin typeface="Times New Roman" panose="02020603050405020304" pitchFamily="18" charset="0"/>
                <a:cs typeface="Times New Roman" panose="02020603050405020304" pitchFamily="18" charset="0"/>
              </a:rPr>
              <a:t>Physical topologies: </a:t>
            </a:r>
            <a:r>
              <a:rPr lang="en-US" spc="5" dirty="0">
                <a:solidFill>
                  <a:srgbClr val="40424E"/>
                </a:solidFill>
                <a:latin typeface="Times New Roman" panose="02020603050405020304" pitchFamily="18" charset="0"/>
                <a:cs typeface="Times New Roman" panose="02020603050405020304" pitchFamily="18" charset="0"/>
              </a:rPr>
              <a:t>Physical </a:t>
            </a:r>
            <a:r>
              <a:rPr lang="en-US" dirty="0">
                <a:solidFill>
                  <a:srgbClr val="40424E"/>
                </a:solidFill>
                <a:latin typeface="Times New Roman" panose="02020603050405020304" pitchFamily="18" charset="0"/>
                <a:cs typeface="Times New Roman" panose="02020603050405020304" pitchFamily="18" charset="0"/>
              </a:rPr>
              <a:t>layer </a:t>
            </a:r>
            <a:r>
              <a:rPr lang="en-US" spc="5" dirty="0">
                <a:solidFill>
                  <a:srgbClr val="40424E"/>
                </a:solidFill>
                <a:latin typeface="Times New Roman" panose="02020603050405020304" pitchFamily="18" charset="0"/>
                <a:cs typeface="Times New Roman" panose="02020603050405020304" pitchFamily="18" charset="0"/>
              </a:rPr>
              <a:t>specifies the </a:t>
            </a:r>
            <a:r>
              <a:rPr lang="en-US" b="1" spc="5" dirty="0">
                <a:solidFill>
                  <a:srgbClr val="40424E"/>
                </a:solidFill>
                <a:latin typeface="Times New Roman" panose="02020603050405020304" pitchFamily="18" charset="0"/>
                <a:cs typeface="Times New Roman" panose="02020603050405020304" pitchFamily="18" charset="0"/>
              </a:rPr>
              <a:t>way in which the different devices/nodes are  arranged </a:t>
            </a:r>
            <a:r>
              <a:rPr lang="en-US" dirty="0">
                <a:solidFill>
                  <a:srgbClr val="40424E"/>
                </a:solidFill>
                <a:latin typeface="Times New Roman" panose="02020603050405020304" pitchFamily="18" charset="0"/>
                <a:cs typeface="Times New Roman" panose="02020603050405020304" pitchFamily="18" charset="0"/>
              </a:rPr>
              <a:t>in a </a:t>
            </a:r>
            <a:r>
              <a:rPr lang="en-US" spc="5" dirty="0">
                <a:solidFill>
                  <a:srgbClr val="40424E"/>
                </a:solidFill>
                <a:latin typeface="Times New Roman" panose="02020603050405020304" pitchFamily="18" charset="0"/>
                <a:cs typeface="Times New Roman" panose="02020603050405020304" pitchFamily="18" charset="0"/>
              </a:rPr>
              <a:t>network </a:t>
            </a:r>
            <a:r>
              <a:rPr lang="en-US" dirty="0">
                <a:solidFill>
                  <a:srgbClr val="40424E"/>
                </a:solidFill>
                <a:latin typeface="Times New Roman" panose="02020603050405020304" pitchFamily="18" charset="0"/>
                <a:cs typeface="Times New Roman" panose="02020603050405020304" pitchFamily="18" charset="0"/>
              </a:rPr>
              <a:t>i.e., </a:t>
            </a:r>
            <a:r>
              <a:rPr lang="en-US" spc="5" dirty="0">
                <a:solidFill>
                  <a:srgbClr val="40424E"/>
                </a:solidFill>
                <a:latin typeface="Times New Roman" panose="02020603050405020304" pitchFamily="18" charset="0"/>
                <a:cs typeface="Times New Roman" panose="02020603050405020304" pitchFamily="18" charset="0"/>
              </a:rPr>
              <a:t>bus, </a:t>
            </a:r>
            <a:r>
              <a:rPr lang="en-US" dirty="0">
                <a:solidFill>
                  <a:srgbClr val="40424E"/>
                </a:solidFill>
                <a:latin typeface="Times New Roman" panose="02020603050405020304" pitchFamily="18" charset="0"/>
                <a:cs typeface="Times New Roman" panose="02020603050405020304" pitchFamily="18" charset="0"/>
              </a:rPr>
              <a:t>star, </a:t>
            </a:r>
            <a:r>
              <a:rPr lang="en-US" spc="5" dirty="0">
                <a:solidFill>
                  <a:srgbClr val="40424E"/>
                </a:solidFill>
                <a:latin typeface="Times New Roman" panose="02020603050405020304" pitchFamily="18" charset="0"/>
                <a:cs typeface="Times New Roman" panose="02020603050405020304" pitchFamily="18" charset="0"/>
              </a:rPr>
              <a:t>or mesh</a:t>
            </a:r>
            <a:r>
              <a:rPr lang="en-US" spc="135" dirty="0">
                <a:solidFill>
                  <a:srgbClr val="40424E"/>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topology.</a:t>
            </a:r>
            <a:endParaRPr lang="en-US" dirty="0">
              <a:latin typeface="Times New Roman" panose="02020603050405020304" pitchFamily="18" charset="0"/>
              <a:cs typeface="Times New Roman" panose="02020603050405020304" pitchFamily="18" charset="0"/>
            </a:endParaRPr>
          </a:p>
          <a:p>
            <a:pPr marL="241300" marR="24130" indent="-228600" algn="just">
              <a:lnSpc>
                <a:spcPct val="150000"/>
              </a:lnSpc>
              <a:spcBef>
                <a:spcPts val="40"/>
              </a:spcBef>
              <a:buFont typeface="Carlito"/>
              <a:buAutoNum type="arabicPeriod" startAt="2"/>
              <a:tabLst>
                <a:tab pos="241300" algn="l"/>
              </a:tabLst>
            </a:pPr>
            <a:r>
              <a:rPr lang="en-US" b="1" spc="5" dirty="0">
                <a:solidFill>
                  <a:srgbClr val="40424E"/>
                </a:solidFill>
                <a:latin typeface="Times New Roman" panose="02020603050405020304" pitchFamily="18" charset="0"/>
                <a:cs typeface="Times New Roman" panose="02020603050405020304" pitchFamily="18" charset="0"/>
              </a:rPr>
              <a:t>Transmission mode: </a:t>
            </a:r>
            <a:r>
              <a:rPr lang="en-US" spc="5" dirty="0">
                <a:solidFill>
                  <a:srgbClr val="40424E"/>
                </a:solidFill>
                <a:latin typeface="Times New Roman" panose="02020603050405020304" pitchFamily="18" charset="0"/>
                <a:cs typeface="Times New Roman" panose="02020603050405020304" pitchFamily="18" charset="0"/>
              </a:rPr>
              <a:t>Physical </a:t>
            </a:r>
            <a:r>
              <a:rPr lang="en-US" dirty="0">
                <a:solidFill>
                  <a:srgbClr val="40424E"/>
                </a:solidFill>
                <a:latin typeface="Times New Roman" panose="02020603050405020304" pitchFamily="18" charset="0"/>
                <a:cs typeface="Times New Roman" panose="02020603050405020304" pitchFamily="18" charset="0"/>
              </a:rPr>
              <a:t>layer also defines the </a:t>
            </a:r>
            <a:r>
              <a:rPr lang="en-US" spc="5" dirty="0">
                <a:solidFill>
                  <a:srgbClr val="40424E"/>
                </a:solidFill>
                <a:latin typeface="Times New Roman" panose="02020603050405020304" pitchFamily="18" charset="0"/>
                <a:cs typeface="Times New Roman" panose="02020603050405020304" pitchFamily="18" charset="0"/>
              </a:rPr>
              <a:t>way </a:t>
            </a:r>
            <a:r>
              <a:rPr lang="en-US" dirty="0">
                <a:solidFill>
                  <a:srgbClr val="40424E"/>
                </a:solidFill>
                <a:latin typeface="Times New Roman" panose="02020603050405020304" pitchFamily="18" charset="0"/>
                <a:cs typeface="Times New Roman" panose="02020603050405020304" pitchFamily="18" charset="0"/>
              </a:rPr>
              <a:t>in </a:t>
            </a:r>
            <a:r>
              <a:rPr lang="en-US" spc="5" dirty="0">
                <a:solidFill>
                  <a:srgbClr val="40424E"/>
                </a:solidFill>
                <a:latin typeface="Times New Roman" panose="02020603050405020304" pitchFamily="18" charset="0"/>
                <a:cs typeface="Times New Roman" panose="02020603050405020304" pitchFamily="18" charset="0"/>
              </a:rPr>
              <a:t>which the </a:t>
            </a:r>
            <a:r>
              <a:rPr lang="en-US" dirty="0">
                <a:solidFill>
                  <a:srgbClr val="40424E"/>
                </a:solidFill>
                <a:latin typeface="Times New Roman" panose="02020603050405020304" pitchFamily="18" charset="0"/>
                <a:cs typeface="Times New Roman" panose="02020603050405020304" pitchFamily="18" charset="0"/>
              </a:rPr>
              <a:t>data flows </a:t>
            </a:r>
            <a:r>
              <a:rPr lang="en-US" spc="5" dirty="0">
                <a:solidFill>
                  <a:srgbClr val="40424E"/>
                </a:solidFill>
                <a:latin typeface="Times New Roman" panose="02020603050405020304" pitchFamily="18" charset="0"/>
                <a:cs typeface="Times New Roman" panose="02020603050405020304" pitchFamily="18" charset="0"/>
              </a:rPr>
              <a:t>between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two connected devices. The various transmission modes </a:t>
            </a:r>
            <a:r>
              <a:rPr lang="en-US" dirty="0">
                <a:solidFill>
                  <a:srgbClr val="40424E"/>
                </a:solidFill>
                <a:latin typeface="Times New Roman" panose="02020603050405020304" pitchFamily="18" charset="0"/>
                <a:cs typeface="Times New Roman" panose="02020603050405020304" pitchFamily="18" charset="0"/>
              </a:rPr>
              <a:t>possible are: </a:t>
            </a:r>
            <a:r>
              <a:rPr lang="en-US" b="1" dirty="0">
                <a:solidFill>
                  <a:srgbClr val="40424E"/>
                </a:solidFill>
                <a:latin typeface="Times New Roman" panose="02020603050405020304" pitchFamily="18" charset="0"/>
                <a:cs typeface="Times New Roman" panose="02020603050405020304" pitchFamily="18" charset="0"/>
              </a:rPr>
              <a:t>Simplex, </a:t>
            </a:r>
            <a:r>
              <a:rPr lang="en-US" b="1" spc="10" dirty="0">
                <a:solidFill>
                  <a:srgbClr val="40424E"/>
                </a:solidFill>
                <a:latin typeface="Times New Roman" panose="02020603050405020304" pitchFamily="18" charset="0"/>
                <a:cs typeface="Times New Roman" panose="02020603050405020304" pitchFamily="18" charset="0"/>
              </a:rPr>
              <a:t>half-duplex </a:t>
            </a:r>
            <a:r>
              <a:rPr lang="en-US" b="1" spc="5" dirty="0">
                <a:solidFill>
                  <a:srgbClr val="40424E"/>
                </a:solidFill>
                <a:latin typeface="Times New Roman" panose="02020603050405020304" pitchFamily="18" charset="0"/>
                <a:cs typeface="Times New Roman" panose="02020603050405020304" pitchFamily="18" charset="0"/>
              </a:rPr>
              <a:t>and  full</a:t>
            </a:r>
            <a:r>
              <a:rPr lang="en-US" b="1" spc="15" dirty="0">
                <a:solidFill>
                  <a:srgbClr val="40424E"/>
                </a:solidFill>
                <a:latin typeface="Times New Roman" panose="02020603050405020304" pitchFamily="18" charset="0"/>
                <a:cs typeface="Times New Roman" panose="02020603050405020304" pitchFamily="18" charset="0"/>
              </a:rPr>
              <a:t> </a:t>
            </a:r>
            <a:r>
              <a:rPr lang="en-US" b="1" spc="5" dirty="0">
                <a:solidFill>
                  <a:srgbClr val="40424E"/>
                </a:solidFill>
                <a:latin typeface="Times New Roman" panose="02020603050405020304" pitchFamily="18" charset="0"/>
                <a:cs typeface="Times New Roman" panose="02020603050405020304" pitchFamily="18" charset="0"/>
              </a:rPr>
              <a:t>duplex.</a:t>
            </a:r>
          </a:p>
          <a:p>
            <a:pPr marL="12700" marR="24130" algn="just">
              <a:lnSpc>
                <a:spcPct val="150000"/>
              </a:lnSpc>
              <a:spcBef>
                <a:spcPts val="40"/>
              </a:spcBef>
              <a:tabLst>
                <a:tab pos="241300" algn="l"/>
              </a:tabLst>
            </a:pPr>
            <a:endParaRPr lang="en-US" dirty="0">
              <a:latin typeface="Times New Roman" panose="02020603050405020304" pitchFamily="18" charset="0"/>
              <a:cs typeface="Times New Roman" panose="02020603050405020304" pitchFamily="18" charset="0"/>
            </a:endParaRPr>
          </a:p>
          <a:p>
            <a:pPr marL="12700" algn="just">
              <a:lnSpc>
                <a:spcPct val="150000"/>
              </a:lnSpc>
            </a:pPr>
            <a:r>
              <a:rPr lang="en-US" dirty="0">
                <a:solidFill>
                  <a:srgbClr val="40424E"/>
                </a:solidFill>
                <a:latin typeface="Times New Roman" panose="02020603050405020304" pitchFamily="18" charset="0"/>
                <a:cs typeface="Times New Roman" panose="02020603050405020304" pitchFamily="18" charset="0"/>
              </a:rPr>
              <a:t>* </a:t>
            </a:r>
            <a:r>
              <a:rPr lang="en-US" b="1" spc="5" dirty="0">
                <a:solidFill>
                  <a:srgbClr val="40424E"/>
                </a:solidFill>
                <a:latin typeface="Times New Roman" panose="02020603050405020304" pitchFamily="18" charset="0"/>
                <a:cs typeface="Times New Roman" panose="02020603050405020304" pitchFamily="18" charset="0"/>
              </a:rPr>
              <a:t>Hub, Repeater, Modem, Cables </a:t>
            </a:r>
            <a:r>
              <a:rPr lang="en-US" b="1" dirty="0">
                <a:solidFill>
                  <a:srgbClr val="40424E"/>
                </a:solidFill>
                <a:latin typeface="Times New Roman" panose="02020603050405020304" pitchFamily="18" charset="0"/>
                <a:cs typeface="Times New Roman" panose="02020603050405020304" pitchFamily="18" charset="0"/>
              </a:rPr>
              <a:t>are </a:t>
            </a:r>
            <a:r>
              <a:rPr lang="en-US" b="1" spc="5" dirty="0">
                <a:solidFill>
                  <a:srgbClr val="40424E"/>
                </a:solidFill>
                <a:latin typeface="Times New Roman" panose="02020603050405020304" pitchFamily="18" charset="0"/>
                <a:cs typeface="Times New Roman" panose="02020603050405020304" pitchFamily="18" charset="0"/>
              </a:rPr>
              <a:t>Physical Layer</a:t>
            </a:r>
            <a:r>
              <a:rPr lang="en-US" b="1" spc="100" dirty="0">
                <a:solidFill>
                  <a:srgbClr val="40424E"/>
                </a:solidFill>
                <a:latin typeface="Times New Roman" panose="02020603050405020304" pitchFamily="18" charset="0"/>
                <a:cs typeface="Times New Roman" panose="02020603050405020304" pitchFamily="18" charset="0"/>
              </a:rPr>
              <a:t> </a:t>
            </a:r>
            <a:r>
              <a:rPr lang="en-US" b="1" spc="10" dirty="0">
                <a:solidFill>
                  <a:srgbClr val="40424E"/>
                </a:solidFill>
                <a:latin typeface="Times New Roman" panose="02020603050405020304" pitchFamily="18" charset="0"/>
                <a:cs typeface="Times New Roman" panose="02020603050405020304" pitchFamily="18" charset="0"/>
              </a:rPr>
              <a:t>devices.</a:t>
            </a:r>
            <a:endParaRPr lang="en-US" b="1"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IN" sz="2400" dirty="0"/>
          </a:p>
        </p:txBody>
      </p:sp>
    </p:spTree>
    <p:extLst>
      <p:ext uri="{BB962C8B-B14F-4D97-AF65-F5344CB8AC3E}">
        <p14:creationId xmlns:p14="http://schemas.microsoft.com/office/powerpoint/2010/main" val="1149022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8200" y="1536389"/>
            <a:ext cx="10820400" cy="5093011"/>
          </a:xfrm>
          <a:prstGeom prst="rect">
            <a:avLst/>
          </a:prstGeom>
          <a:blipFill>
            <a:blip r:embed="rId2" cstate="print"/>
            <a:stretch>
              <a:fillRect/>
            </a:stretch>
          </a:blipFill>
        </p:spPr>
        <p:txBody>
          <a:bodyPr wrap="square" lIns="0" tIns="0" rIns="0" bIns="0" rtlCol="0"/>
          <a:lstStyle/>
          <a:p>
            <a:pPr marL="241300" marR="52705" indent="-228600" algn="just">
              <a:lnSpc>
                <a:spcPct val="150000"/>
              </a:lnSpc>
              <a:spcBef>
                <a:spcPts val="745"/>
              </a:spcBef>
              <a:buFont typeface="Carlito"/>
              <a:buAutoNum type="arabicPeriod"/>
              <a:tabLst>
                <a:tab pos="241300" algn="l"/>
              </a:tabLst>
            </a:pPr>
            <a:r>
              <a:rPr lang="en-US" sz="1800" b="1" spc="5" dirty="0">
                <a:solidFill>
                  <a:srgbClr val="40424E"/>
                </a:solidFill>
                <a:latin typeface="Times New Roman" panose="02020603050405020304" pitchFamily="18" charset="0"/>
                <a:cs typeface="Times New Roman" panose="02020603050405020304" pitchFamily="18" charset="0"/>
              </a:rPr>
              <a:t>Framing: </a:t>
            </a:r>
            <a:r>
              <a:rPr lang="en-US" sz="1800" dirty="0">
                <a:solidFill>
                  <a:srgbClr val="40424E"/>
                </a:solidFill>
                <a:latin typeface="Times New Roman" panose="02020603050405020304" pitchFamily="18" charset="0"/>
                <a:cs typeface="Times New Roman" panose="02020603050405020304" pitchFamily="18" charset="0"/>
              </a:rPr>
              <a:t>It </a:t>
            </a:r>
            <a:r>
              <a:rPr lang="en-US" sz="1800" b="1" spc="5" dirty="0">
                <a:solidFill>
                  <a:srgbClr val="40424E"/>
                </a:solidFill>
                <a:latin typeface="Times New Roman" panose="02020603050405020304" pitchFamily="18" charset="0"/>
                <a:cs typeface="Times New Roman" panose="02020603050405020304" pitchFamily="18" charset="0"/>
              </a:rPr>
              <a:t>provides </a:t>
            </a:r>
            <a:r>
              <a:rPr lang="en-US" sz="1800" b="1" dirty="0">
                <a:solidFill>
                  <a:srgbClr val="40424E"/>
                </a:solidFill>
                <a:latin typeface="Times New Roman" panose="02020603050405020304" pitchFamily="18" charset="0"/>
                <a:cs typeface="Times New Roman" panose="02020603050405020304" pitchFamily="18" charset="0"/>
              </a:rPr>
              <a:t>a </a:t>
            </a:r>
            <a:r>
              <a:rPr lang="en-US" sz="1800" b="1" spc="5" dirty="0">
                <a:solidFill>
                  <a:srgbClr val="40424E"/>
                </a:solidFill>
                <a:latin typeface="Times New Roman" panose="02020603050405020304" pitchFamily="18" charset="0"/>
                <a:cs typeface="Times New Roman" panose="02020603050405020304" pitchFamily="18" charset="0"/>
              </a:rPr>
              <a:t>way </a:t>
            </a:r>
            <a:r>
              <a:rPr lang="en-US" sz="1800" b="1" dirty="0">
                <a:solidFill>
                  <a:srgbClr val="40424E"/>
                </a:solidFill>
                <a:latin typeface="Times New Roman" panose="02020603050405020304" pitchFamily="18" charset="0"/>
                <a:cs typeface="Times New Roman" panose="02020603050405020304" pitchFamily="18" charset="0"/>
              </a:rPr>
              <a:t>for a </a:t>
            </a:r>
            <a:r>
              <a:rPr lang="en-US" sz="1800" b="1" spc="5" dirty="0">
                <a:solidFill>
                  <a:srgbClr val="40424E"/>
                </a:solidFill>
                <a:latin typeface="Times New Roman" panose="02020603050405020304" pitchFamily="18" charset="0"/>
                <a:cs typeface="Times New Roman" panose="02020603050405020304" pitchFamily="18" charset="0"/>
              </a:rPr>
              <a:t>sender to transmit  </a:t>
            </a:r>
            <a:r>
              <a:rPr lang="en-US" sz="1800" b="1" dirty="0">
                <a:solidFill>
                  <a:srgbClr val="40424E"/>
                </a:solidFill>
                <a:latin typeface="Times New Roman" panose="02020603050405020304" pitchFamily="18" charset="0"/>
                <a:cs typeface="Times New Roman" panose="02020603050405020304" pitchFamily="18" charset="0"/>
              </a:rPr>
              <a:t>a set </a:t>
            </a:r>
            <a:r>
              <a:rPr lang="en-US" sz="1800" b="1" spc="5" dirty="0">
                <a:solidFill>
                  <a:srgbClr val="40424E"/>
                </a:solidFill>
                <a:latin typeface="Times New Roman" panose="02020603050405020304" pitchFamily="18" charset="0"/>
                <a:cs typeface="Times New Roman" panose="02020603050405020304" pitchFamily="18" charset="0"/>
              </a:rPr>
              <a:t>of </a:t>
            </a:r>
            <a:r>
              <a:rPr lang="en-US" sz="1800" b="1" dirty="0">
                <a:solidFill>
                  <a:srgbClr val="40424E"/>
                </a:solidFill>
                <a:latin typeface="Times New Roman" panose="02020603050405020304" pitchFamily="18" charset="0"/>
                <a:cs typeface="Times New Roman" panose="02020603050405020304" pitchFamily="18" charset="0"/>
              </a:rPr>
              <a:t>bits </a:t>
            </a:r>
            <a:r>
              <a:rPr lang="en-US" sz="1800" b="1" spc="5" dirty="0">
                <a:solidFill>
                  <a:srgbClr val="40424E"/>
                </a:solidFill>
                <a:latin typeface="Times New Roman" panose="02020603050405020304" pitchFamily="18" charset="0"/>
                <a:cs typeface="Times New Roman" panose="02020603050405020304" pitchFamily="18" charset="0"/>
              </a:rPr>
              <a:t>that </a:t>
            </a:r>
            <a:r>
              <a:rPr lang="en-US" sz="1800" b="1" dirty="0">
                <a:solidFill>
                  <a:srgbClr val="40424E"/>
                </a:solidFill>
                <a:latin typeface="Times New Roman" panose="02020603050405020304" pitchFamily="18" charset="0"/>
                <a:cs typeface="Times New Roman" panose="02020603050405020304" pitchFamily="18" charset="0"/>
              </a:rPr>
              <a:t>are </a:t>
            </a:r>
            <a:r>
              <a:rPr lang="en-US" sz="1800" b="1" spc="5" dirty="0">
                <a:solidFill>
                  <a:srgbClr val="40424E"/>
                </a:solidFill>
                <a:latin typeface="Times New Roman" panose="02020603050405020304" pitchFamily="18" charset="0"/>
                <a:cs typeface="Times New Roman" panose="02020603050405020304" pitchFamily="18" charset="0"/>
              </a:rPr>
              <a:t>meaningful </a:t>
            </a:r>
            <a:r>
              <a:rPr lang="en-US" sz="1800" b="1" dirty="0">
                <a:solidFill>
                  <a:srgbClr val="40424E"/>
                </a:solidFill>
                <a:latin typeface="Times New Roman" panose="02020603050405020304" pitchFamily="18" charset="0"/>
                <a:cs typeface="Times New Roman" panose="02020603050405020304" pitchFamily="18" charset="0"/>
              </a:rPr>
              <a:t>to </a:t>
            </a:r>
            <a:r>
              <a:rPr lang="en-US" sz="1800" b="1" spc="5" dirty="0">
                <a:solidFill>
                  <a:srgbClr val="40424E"/>
                </a:solidFill>
                <a:latin typeface="Times New Roman" panose="02020603050405020304" pitchFamily="18" charset="0"/>
                <a:cs typeface="Times New Roman" panose="02020603050405020304" pitchFamily="18" charset="0"/>
              </a:rPr>
              <a:t>the receiver</a:t>
            </a:r>
            <a:r>
              <a:rPr lang="en-US" sz="1800" spc="5" dirty="0">
                <a:solidFill>
                  <a:srgbClr val="40424E"/>
                </a:solidFill>
                <a:latin typeface="Times New Roman" panose="02020603050405020304" pitchFamily="18" charset="0"/>
                <a:cs typeface="Times New Roman" panose="02020603050405020304" pitchFamily="18" charset="0"/>
              </a:rPr>
              <a:t>. This can </a:t>
            </a:r>
            <a:r>
              <a:rPr lang="en-US" sz="1800" spc="-5" dirty="0">
                <a:solidFill>
                  <a:srgbClr val="40424E"/>
                </a:solidFill>
                <a:latin typeface="Times New Roman" panose="02020603050405020304" pitchFamily="18" charset="0"/>
                <a:cs typeface="Times New Roman" panose="02020603050405020304" pitchFamily="18" charset="0"/>
              </a:rPr>
              <a:t>be </a:t>
            </a:r>
            <a:r>
              <a:rPr lang="en-US" sz="1800" spc="5" dirty="0">
                <a:solidFill>
                  <a:srgbClr val="40424E"/>
                </a:solidFill>
                <a:latin typeface="Times New Roman" panose="02020603050405020304" pitchFamily="18" charset="0"/>
                <a:cs typeface="Times New Roman" panose="02020603050405020304" pitchFamily="18" charset="0"/>
              </a:rPr>
              <a:t>accomplished </a:t>
            </a:r>
            <a:r>
              <a:rPr lang="en-US" sz="1800" spc="-5" dirty="0">
                <a:solidFill>
                  <a:srgbClr val="40424E"/>
                </a:solidFill>
                <a:latin typeface="Times New Roman" panose="02020603050405020304" pitchFamily="18" charset="0"/>
                <a:cs typeface="Times New Roman" panose="02020603050405020304" pitchFamily="18" charset="0"/>
              </a:rPr>
              <a:t>by </a:t>
            </a:r>
            <a:r>
              <a:rPr lang="en-US" sz="1800" spc="5" dirty="0">
                <a:solidFill>
                  <a:srgbClr val="40424E"/>
                </a:solidFill>
                <a:latin typeface="Times New Roman" panose="02020603050405020304" pitchFamily="18" charset="0"/>
                <a:cs typeface="Times New Roman" panose="02020603050405020304" pitchFamily="18" charset="0"/>
              </a:rPr>
              <a:t>attaching special  </a:t>
            </a:r>
            <a:r>
              <a:rPr lang="en-US" sz="1800" dirty="0">
                <a:solidFill>
                  <a:srgbClr val="40424E"/>
                </a:solidFill>
                <a:latin typeface="Times New Roman" panose="02020603050405020304" pitchFamily="18" charset="0"/>
                <a:cs typeface="Times New Roman" panose="02020603050405020304" pitchFamily="18" charset="0"/>
              </a:rPr>
              <a:t>bit </a:t>
            </a:r>
            <a:r>
              <a:rPr lang="en-US" sz="1800" spc="5" dirty="0">
                <a:solidFill>
                  <a:srgbClr val="40424E"/>
                </a:solidFill>
                <a:latin typeface="Times New Roman" panose="02020603050405020304" pitchFamily="18" charset="0"/>
                <a:cs typeface="Times New Roman" panose="02020603050405020304" pitchFamily="18" charset="0"/>
              </a:rPr>
              <a:t>patterns </a:t>
            </a:r>
            <a:r>
              <a:rPr lang="en-US" sz="1800" dirty="0">
                <a:solidFill>
                  <a:srgbClr val="40424E"/>
                </a:solidFill>
                <a:latin typeface="Times New Roman" panose="02020603050405020304" pitchFamily="18" charset="0"/>
                <a:cs typeface="Times New Roman" panose="02020603050405020304" pitchFamily="18" charset="0"/>
              </a:rPr>
              <a:t>to </a:t>
            </a:r>
            <a:r>
              <a:rPr lang="en-US" sz="1800" spc="5" dirty="0">
                <a:solidFill>
                  <a:srgbClr val="40424E"/>
                </a:solidFill>
                <a:latin typeface="Times New Roman" panose="02020603050405020304" pitchFamily="18" charset="0"/>
                <a:cs typeface="Times New Roman" panose="02020603050405020304" pitchFamily="18" charset="0"/>
              </a:rPr>
              <a:t>the beginning and end of </a:t>
            </a:r>
            <a:r>
              <a:rPr lang="en-US" sz="1800" dirty="0">
                <a:solidFill>
                  <a:srgbClr val="40424E"/>
                </a:solidFill>
                <a:latin typeface="Times New Roman" panose="02020603050405020304" pitchFamily="18" charset="0"/>
                <a:cs typeface="Times New Roman" panose="02020603050405020304" pitchFamily="18" charset="0"/>
              </a:rPr>
              <a:t>the</a:t>
            </a:r>
            <a:r>
              <a:rPr lang="en-US" sz="1800" spc="95" dirty="0">
                <a:solidFill>
                  <a:srgbClr val="40424E"/>
                </a:solidFill>
                <a:latin typeface="Times New Roman" panose="02020603050405020304" pitchFamily="18" charset="0"/>
                <a:cs typeface="Times New Roman" panose="02020603050405020304" pitchFamily="18" charset="0"/>
              </a:rPr>
              <a:t> </a:t>
            </a:r>
            <a:r>
              <a:rPr lang="en-US" sz="1800" spc="5" dirty="0">
                <a:solidFill>
                  <a:srgbClr val="40424E"/>
                </a:solidFill>
                <a:latin typeface="Times New Roman" panose="02020603050405020304" pitchFamily="18" charset="0"/>
                <a:cs typeface="Times New Roman" panose="02020603050405020304" pitchFamily="18" charset="0"/>
              </a:rPr>
              <a:t>frame.</a:t>
            </a:r>
            <a:endParaRPr lang="en-US" sz="1800" dirty="0">
              <a:latin typeface="Times New Roman" panose="02020603050405020304" pitchFamily="18" charset="0"/>
              <a:cs typeface="Times New Roman" panose="02020603050405020304" pitchFamily="18" charset="0"/>
            </a:endParaRPr>
          </a:p>
          <a:p>
            <a:pPr marL="241300" marR="384810" indent="-228600" algn="just">
              <a:lnSpc>
                <a:spcPct val="150000"/>
              </a:lnSpc>
              <a:buFont typeface="Carlito"/>
              <a:buAutoNum type="arabicPeriod"/>
              <a:tabLst>
                <a:tab pos="241300" algn="l"/>
              </a:tabLst>
            </a:pPr>
            <a:r>
              <a:rPr lang="en-US" sz="1800" b="1" spc="5" dirty="0">
                <a:solidFill>
                  <a:srgbClr val="40424E"/>
                </a:solidFill>
                <a:latin typeface="Times New Roman" panose="02020603050405020304" pitchFamily="18" charset="0"/>
                <a:cs typeface="Times New Roman" panose="02020603050405020304" pitchFamily="18" charset="0"/>
              </a:rPr>
              <a:t>Physical addressing: </a:t>
            </a:r>
            <a:r>
              <a:rPr lang="en-US" sz="1800" spc="5" dirty="0">
                <a:solidFill>
                  <a:srgbClr val="40424E"/>
                </a:solidFill>
                <a:latin typeface="Times New Roman" panose="02020603050405020304" pitchFamily="18" charset="0"/>
                <a:cs typeface="Times New Roman" panose="02020603050405020304" pitchFamily="18" charset="0"/>
              </a:rPr>
              <a:t>After creating frames, Data </a:t>
            </a:r>
            <a:r>
              <a:rPr lang="en-US" sz="1800" dirty="0">
                <a:solidFill>
                  <a:srgbClr val="40424E"/>
                </a:solidFill>
                <a:latin typeface="Times New Roman" panose="02020603050405020304" pitchFamily="18" charset="0"/>
                <a:cs typeface="Times New Roman" panose="02020603050405020304" pitchFamily="18" charset="0"/>
              </a:rPr>
              <a:t>link layer adds </a:t>
            </a:r>
            <a:r>
              <a:rPr lang="en-US" sz="1800" spc="5" dirty="0">
                <a:solidFill>
                  <a:srgbClr val="40424E"/>
                </a:solidFill>
                <a:latin typeface="Times New Roman" panose="02020603050405020304" pitchFamily="18" charset="0"/>
                <a:cs typeface="Times New Roman" panose="02020603050405020304" pitchFamily="18" charset="0"/>
              </a:rPr>
              <a:t>physical </a:t>
            </a:r>
            <a:r>
              <a:rPr lang="en-US" sz="1800" spc="10" dirty="0">
                <a:solidFill>
                  <a:srgbClr val="40424E"/>
                </a:solidFill>
                <a:latin typeface="Times New Roman" panose="02020603050405020304" pitchFamily="18" charset="0"/>
                <a:cs typeface="Times New Roman" panose="02020603050405020304" pitchFamily="18" charset="0"/>
              </a:rPr>
              <a:t>addresses</a:t>
            </a:r>
            <a:r>
              <a:rPr lang="en-US" sz="1800" spc="5" dirty="0">
                <a:solidFill>
                  <a:srgbClr val="40424E"/>
                </a:solidFill>
                <a:latin typeface="Times New Roman" panose="02020603050405020304" pitchFamily="18" charset="0"/>
                <a:cs typeface="Times New Roman" panose="02020603050405020304" pitchFamily="18" charset="0"/>
              </a:rPr>
              <a:t> of </a:t>
            </a:r>
            <a:r>
              <a:rPr lang="en-US" sz="1800" dirty="0">
                <a:solidFill>
                  <a:srgbClr val="40424E"/>
                </a:solidFill>
                <a:latin typeface="Times New Roman" panose="02020603050405020304" pitchFamily="18" charset="0"/>
                <a:cs typeface="Times New Roman" panose="02020603050405020304" pitchFamily="18" charset="0"/>
              </a:rPr>
              <a:t>sender </a:t>
            </a:r>
            <a:r>
              <a:rPr lang="en-US" sz="1800" spc="5" dirty="0">
                <a:solidFill>
                  <a:srgbClr val="40424E"/>
                </a:solidFill>
                <a:latin typeface="Times New Roman" panose="02020603050405020304" pitchFamily="18" charset="0"/>
                <a:cs typeface="Times New Roman" panose="02020603050405020304" pitchFamily="18" charset="0"/>
              </a:rPr>
              <a:t>and/or receiver </a:t>
            </a:r>
            <a:r>
              <a:rPr lang="en-US" sz="1800" dirty="0">
                <a:solidFill>
                  <a:srgbClr val="40424E"/>
                </a:solidFill>
                <a:latin typeface="Times New Roman" panose="02020603050405020304" pitchFamily="18" charset="0"/>
                <a:cs typeface="Times New Roman" panose="02020603050405020304" pitchFamily="18" charset="0"/>
              </a:rPr>
              <a:t>in </a:t>
            </a:r>
            <a:r>
              <a:rPr lang="en-US" sz="1800" spc="5" dirty="0">
                <a:solidFill>
                  <a:srgbClr val="40424E"/>
                </a:solidFill>
                <a:latin typeface="Times New Roman" panose="02020603050405020304" pitchFamily="18" charset="0"/>
                <a:cs typeface="Times New Roman" panose="02020603050405020304" pitchFamily="18" charset="0"/>
              </a:rPr>
              <a:t>the header of each</a:t>
            </a:r>
            <a:r>
              <a:rPr lang="en-US" sz="1800" spc="80" dirty="0">
                <a:solidFill>
                  <a:srgbClr val="40424E"/>
                </a:solidFill>
                <a:latin typeface="Times New Roman" panose="02020603050405020304" pitchFamily="18" charset="0"/>
                <a:cs typeface="Times New Roman" panose="02020603050405020304" pitchFamily="18" charset="0"/>
              </a:rPr>
              <a:t> </a:t>
            </a:r>
            <a:r>
              <a:rPr lang="en-US" sz="1800" spc="5" dirty="0">
                <a:solidFill>
                  <a:srgbClr val="40424E"/>
                </a:solidFill>
                <a:latin typeface="Times New Roman" panose="02020603050405020304" pitchFamily="18" charset="0"/>
                <a:cs typeface="Times New Roman" panose="02020603050405020304" pitchFamily="18" charset="0"/>
              </a:rPr>
              <a:t>frame.</a:t>
            </a:r>
            <a:endParaRPr lang="en-US" sz="1800" dirty="0">
              <a:latin typeface="Times New Roman" panose="02020603050405020304" pitchFamily="18" charset="0"/>
              <a:cs typeface="Times New Roman" panose="02020603050405020304" pitchFamily="18" charset="0"/>
            </a:endParaRPr>
          </a:p>
          <a:p>
            <a:pPr marL="241300" marR="127635" indent="-228600" algn="just">
              <a:lnSpc>
                <a:spcPct val="150000"/>
              </a:lnSpc>
              <a:spcBef>
                <a:spcPts val="10"/>
              </a:spcBef>
              <a:buFont typeface="Carlito"/>
              <a:buAutoNum type="arabicPeriod"/>
              <a:tabLst>
                <a:tab pos="241300" algn="l"/>
              </a:tabLst>
            </a:pPr>
            <a:r>
              <a:rPr lang="en-US" sz="1800" b="1" spc="5" dirty="0">
                <a:solidFill>
                  <a:srgbClr val="40424E"/>
                </a:solidFill>
                <a:latin typeface="Times New Roman" panose="02020603050405020304" pitchFamily="18" charset="0"/>
                <a:cs typeface="Times New Roman" panose="02020603050405020304" pitchFamily="18" charset="0"/>
              </a:rPr>
              <a:t>Error control: </a:t>
            </a:r>
            <a:r>
              <a:rPr lang="en-US" sz="1800" spc="5" dirty="0">
                <a:solidFill>
                  <a:srgbClr val="40424E"/>
                </a:solidFill>
                <a:latin typeface="Times New Roman" panose="02020603050405020304" pitchFamily="18" charset="0"/>
                <a:cs typeface="Times New Roman" panose="02020603050405020304" pitchFamily="18" charset="0"/>
              </a:rPr>
              <a:t>Data </a:t>
            </a:r>
            <a:r>
              <a:rPr lang="en-US" sz="1800" dirty="0">
                <a:solidFill>
                  <a:srgbClr val="40424E"/>
                </a:solidFill>
                <a:latin typeface="Times New Roman" panose="02020603050405020304" pitchFamily="18" charset="0"/>
                <a:cs typeface="Times New Roman" panose="02020603050405020304" pitchFamily="18" charset="0"/>
              </a:rPr>
              <a:t>link layer </a:t>
            </a:r>
            <a:r>
              <a:rPr lang="en-US" sz="1800" spc="5" dirty="0">
                <a:solidFill>
                  <a:srgbClr val="40424E"/>
                </a:solidFill>
                <a:latin typeface="Times New Roman" panose="02020603050405020304" pitchFamily="18" charset="0"/>
                <a:cs typeface="Times New Roman" panose="02020603050405020304" pitchFamily="18" charset="0"/>
              </a:rPr>
              <a:t>provides the mechanism of error control </a:t>
            </a:r>
            <a:r>
              <a:rPr lang="en-US" sz="1800" dirty="0">
                <a:solidFill>
                  <a:srgbClr val="40424E"/>
                </a:solidFill>
                <a:latin typeface="Times New Roman" panose="02020603050405020304" pitchFamily="18" charset="0"/>
                <a:cs typeface="Times New Roman" panose="02020603050405020304" pitchFamily="18" charset="0"/>
              </a:rPr>
              <a:t>in </a:t>
            </a:r>
            <a:r>
              <a:rPr lang="en-US" sz="1800" spc="5" dirty="0">
                <a:solidFill>
                  <a:srgbClr val="40424E"/>
                </a:solidFill>
                <a:latin typeface="Times New Roman" panose="02020603050405020304" pitchFamily="18" charset="0"/>
                <a:cs typeface="Times New Roman" panose="02020603050405020304" pitchFamily="18" charset="0"/>
              </a:rPr>
              <a:t>which </a:t>
            </a:r>
            <a:r>
              <a:rPr lang="en-US" sz="1800" dirty="0">
                <a:solidFill>
                  <a:srgbClr val="40424E"/>
                </a:solidFill>
                <a:latin typeface="Times New Roman" panose="02020603050405020304" pitchFamily="18" charset="0"/>
                <a:cs typeface="Times New Roman" panose="02020603050405020304" pitchFamily="18" charset="0"/>
              </a:rPr>
              <a:t>it </a:t>
            </a:r>
            <a:r>
              <a:rPr lang="en-US" sz="1800" b="1" spc="5" dirty="0">
                <a:solidFill>
                  <a:srgbClr val="40424E"/>
                </a:solidFill>
                <a:latin typeface="Times New Roman" panose="02020603050405020304" pitchFamily="18" charset="0"/>
                <a:cs typeface="Times New Roman" panose="02020603050405020304" pitchFamily="18" charset="0"/>
              </a:rPr>
              <a:t>detects and  retransmits damaged or </a:t>
            </a:r>
            <a:r>
              <a:rPr lang="en-US" sz="1800" b="1" dirty="0">
                <a:solidFill>
                  <a:srgbClr val="40424E"/>
                </a:solidFill>
                <a:latin typeface="Times New Roman" panose="02020603050405020304" pitchFamily="18" charset="0"/>
                <a:cs typeface="Times New Roman" panose="02020603050405020304" pitchFamily="18" charset="0"/>
              </a:rPr>
              <a:t>lost</a:t>
            </a:r>
            <a:r>
              <a:rPr lang="en-US" sz="1800" b="1" spc="45" dirty="0">
                <a:solidFill>
                  <a:srgbClr val="40424E"/>
                </a:solidFill>
                <a:latin typeface="Times New Roman" panose="02020603050405020304" pitchFamily="18" charset="0"/>
                <a:cs typeface="Times New Roman" panose="02020603050405020304" pitchFamily="18" charset="0"/>
              </a:rPr>
              <a:t> </a:t>
            </a:r>
            <a:r>
              <a:rPr lang="en-US" sz="1800" b="1" spc="5" dirty="0">
                <a:solidFill>
                  <a:srgbClr val="40424E"/>
                </a:solidFill>
                <a:latin typeface="Times New Roman" panose="02020603050405020304" pitchFamily="18" charset="0"/>
                <a:cs typeface="Times New Roman" panose="02020603050405020304" pitchFamily="18" charset="0"/>
              </a:rPr>
              <a:t>frames.</a:t>
            </a:r>
            <a:endParaRPr lang="en-US" sz="1800" b="1" dirty="0">
              <a:latin typeface="Times New Roman" panose="02020603050405020304" pitchFamily="18" charset="0"/>
              <a:cs typeface="Times New Roman" panose="02020603050405020304" pitchFamily="18" charset="0"/>
            </a:endParaRPr>
          </a:p>
          <a:p>
            <a:pPr marL="241300" marR="164465" indent="-228600" algn="just">
              <a:lnSpc>
                <a:spcPct val="150000"/>
              </a:lnSpc>
              <a:buFont typeface="Carlito"/>
              <a:buAutoNum type="arabicPeriod"/>
              <a:tabLst>
                <a:tab pos="241300" algn="l"/>
              </a:tabLst>
            </a:pPr>
            <a:r>
              <a:rPr lang="en-US" sz="1800" b="1" spc="5" dirty="0">
                <a:solidFill>
                  <a:srgbClr val="40424E"/>
                </a:solidFill>
                <a:latin typeface="Times New Roman" panose="02020603050405020304" pitchFamily="18" charset="0"/>
                <a:cs typeface="Times New Roman" panose="02020603050405020304" pitchFamily="18" charset="0"/>
              </a:rPr>
              <a:t>Flow Control: </a:t>
            </a:r>
            <a:r>
              <a:rPr lang="en-US" sz="1800" spc="5" dirty="0">
                <a:solidFill>
                  <a:srgbClr val="40424E"/>
                </a:solidFill>
                <a:latin typeface="Times New Roman" panose="02020603050405020304" pitchFamily="18" charset="0"/>
                <a:cs typeface="Times New Roman" panose="02020603050405020304" pitchFamily="18" charset="0"/>
              </a:rPr>
              <a:t>The </a:t>
            </a:r>
            <a:r>
              <a:rPr lang="en-US" sz="1800" dirty="0">
                <a:solidFill>
                  <a:srgbClr val="40424E"/>
                </a:solidFill>
                <a:latin typeface="Times New Roman" panose="02020603050405020304" pitchFamily="18" charset="0"/>
                <a:cs typeface="Times New Roman" panose="02020603050405020304" pitchFamily="18" charset="0"/>
              </a:rPr>
              <a:t>data rate </a:t>
            </a:r>
            <a:r>
              <a:rPr lang="en-US" sz="1800" spc="5" dirty="0">
                <a:solidFill>
                  <a:srgbClr val="40424E"/>
                </a:solidFill>
                <a:latin typeface="Times New Roman" panose="02020603050405020304" pitchFamily="18" charset="0"/>
                <a:cs typeface="Times New Roman" panose="02020603050405020304" pitchFamily="18" charset="0"/>
              </a:rPr>
              <a:t>must </a:t>
            </a:r>
            <a:r>
              <a:rPr lang="en-US" sz="1800" spc="-5" dirty="0">
                <a:solidFill>
                  <a:srgbClr val="40424E"/>
                </a:solidFill>
                <a:latin typeface="Times New Roman" panose="02020603050405020304" pitchFamily="18" charset="0"/>
                <a:cs typeface="Times New Roman" panose="02020603050405020304" pitchFamily="18" charset="0"/>
              </a:rPr>
              <a:t>be </a:t>
            </a:r>
            <a:r>
              <a:rPr lang="en-US" sz="1800" spc="5" dirty="0">
                <a:solidFill>
                  <a:srgbClr val="40424E"/>
                </a:solidFill>
                <a:latin typeface="Times New Roman" panose="02020603050405020304" pitchFamily="18" charset="0"/>
                <a:cs typeface="Times New Roman" panose="02020603050405020304" pitchFamily="18" charset="0"/>
              </a:rPr>
              <a:t>constant on </a:t>
            </a:r>
            <a:r>
              <a:rPr lang="en-US" sz="1800" spc="10" dirty="0">
                <a:solidFill>
                  <a:srgbClr val="40424E"/>
                </a:solidFill>
                <a:latin typeface="Times New Roman" panose="02020603050405020304" pitchFamily="18" charset="0"/>
                <a:cs typeface="Times New Roman" panose="02020603050405020304" pitchFamily="18" charset="0"/>
              </a:rPr>
              <a:t>both </a:t>
            </a:r>
            <a:r>
              <a:rPr lang="en-US" sz="1800" spc="5" dirty="0">
                <a:solidFill>
                  <a:srgbClr val="40424E"/>
                </a:solidFill>
                <a:latin typeface="Times New Roman" panose="02020603050405020304" pitchFamily="18" charset="0"/>
                <a:cs typeface="Times New Roman" panose="02020603050405020304" pitchFamily="18" charset="0"/>
              </a:rPr>
              <a:t>sides else the </a:t>
            </a:r>
            <a:r>
              <a:rPr lang="en-US" sz="1800" dirty="0">
                <a:solidFill>
                  <a:srgbClr val="40424E"/>
                </a:solidFill>
                <a:latin typeface="Times New Roman" panose="02020603050405020304" pitchFamily="18" charset="0"/>
                <a:cs typeface="Times New Roman" panose="02020603050405020304" pitchFamily="18" charset="0"/>
              </a:rPr>
              <a:t>data </a:t>
            </a:r>
            <a:r>
              <a:rPr lang="en-US" sz="1800" spc="5" dirty="0">
                <a:solidFill>
                  <a:srgbClr val="40424E"/>
                </a:solidFill>
                <a:latin typeface="Times New Roman" panose="02020603050405020304" pitchFamily="18" charset="0"/>
                <a:cs typeface="Times New Roman" panose="02020603050405020304" pitchFamily="18" charset="0"/>
              </a:rPr>
              <a:t>may </a:t>
            </a:r>
            <a:r>
              <a:rPr lang="en-US" sz="1800" dirty="0">
                <a:solidFill>
                  <a:srgbClr val="40424E"/>
                </a:solidFill>
                <a:latin typeface="Times New Roman" panose="02020603050405020304" pitchFamily="18" charset="0"/>
                <a:cs typeface="Times New Roman" panose="02020603050405020304" pitchFamily="18" charset="0"/>
              </a:rPr>
              <a:t>get </a:t>
            </a:r>
            <a:r>
              <a:rPr lang="en-US" sz="1800" spc="5" dirty="0">
                <a:solidFill>
                  <a:srgbClr val="40424E"/>
                </a:solidFill>
                <a:latin typeface="Times New Roman" panose="02020603050405020304" pitchFamily="18" charset="0"/>
                <a:cs typeface="Times New Roman" panose="02020603050405020304" pitchFamily="18" charset="0"/>
              </a:rPr>
              <a:t>corrupted  thus </a:t>
            </a:r>
            <a:r>
              <a:rPr lang="en-US" sz="1800" dirty="0">
                <a:solidFill>
                  <a:srgbClr val="40424E"/>
                </a:solidFill>
                <a:latin typeface="Times New Roman" panose="02020603050405020304" pitchFamily="18" charset="0"/>
                <a:cs typeface="Times New Roman" panose="02020603050405020304" pitchFamily="18" charset="0"/>
              </a:rPr>
              <a:t>, flow </a:t>
            </a:r>
            <a:r>
              <a:rPr lang="en-US" sz="1800" spc="5" dirty="0">
                <a:solidFill>
                  <a:srgbClr val="40424E"/>
                </a:solidFill>
                <a:latin typeface="Times New Roman" panose="02020603050405020304" pitchFamily="18" charset="0"/>
                <a:cs typeface="Times New Roman" panose="02020603050405020304" pitchFamily="18" charset="0"/>
              </a:rPr>
              <a:t>control coordinates </a:t>
            </a:r>
            <a:r>
              <a:rPr lang="en-US" sz="1800" dirty="0">
                <a:solidFill>
                  <a:srgbClr val="40424E"/>
                </a:solidFill>
                <a:latin typeface="Times New Roman" panose="02020603050405020304" pitchFamily="18" charset="0"/>
                <a:cs typeface="Times New Roman" panose="02020603050405020304" pitchFamily="18" charset="0"/>
              </a:rPr>
              <a:t>that </a:t>
            </a:r>
            <a:r>
              <a:rPr lang="en-US" sz="1800" spc="5" dirty="0">
                <a:solidFill>
                  <a:srgbClr val="40424E"/>
                </a:solidFill>
                <a:latin typeface="Times New Roman" panose="02020603050405020304" pitchFamily="18" charset="0"/>
                <a:cs typeface="Times New Roman" panose="02020603050405020304" pitchFamily="18" charset="0"/>
              </a:rPr>
              <a:t>amount </a:t>
            </a:r>
            <a:r>
              <a:rPr lang="en-US" sz="1800" dirty="0">
                <a:solidFill>
                  <a:srgbClr val="40424E"/>
                </a:solidFill>
                <a:latin typeface="Times New Roman" panose="02020603050405020304" pitchFamily="18" charset="0"/>
                <a:cs typeface="Times New Roman" panose="02020603050405020304" pitchFamily="18" charset="0"/>
              </a:rPr>
              <a:t>of </a:t>
            </a:r>
            <a:r>
              <a:rPr lang="en-US" sz="1800" spc="5" dirty="0">
                <a:solidFill>
                  <a:srgbClr val="40424E"/>
                </a:solidFill>
                <a:latin typeface="Times New Roman" panose="02020603050405020304" pitchFamily="18" charset="0"/>
                <a:cs typeface="Times New Roman" panose="02020603050405020304" pitchFamily="18" charset="0"/>
              </a:rPr>
              <a:t>data </a:t>
            </a:r>
            <a:r>
              <a:rPr lang="en-US" sz="1800" dirty="0">
                <a:solidFill>
                  <a:srgbClr val="40424E"/>
                </a:solidFill>
                <a:latin typeface="Times New Roman" panose="02020603050405020304" pitchFamily="18" charset="0"/>
                <a:cs typeface="Times New Roman" panose="02020603050405020304" pitchFamily="18" charset="0"/>
              </a:rPr>
              <a:t>that </a:t>
            </a:r>
            <a:r>
              <a:rPr lang="en-US" sz="1800" spc="5" dirty="0">
                <a:solidFill>
                  <a:srgbClr val="40424E"/>
                </a:solidFill>
                <a:latin typeface="Times New Roman" panose="02020603050405020304" pitchFamily="18" charset="0"/>
                <a:cs typeface="Times New Roman" panose="02020603050405020304" pitchFamily="18" charset="0"/>
              </a:rPr>
              <a:t>can </a:t>
            </a:r>
            <a:r>
              <a:rPr lang="en-US" sz="1800" spc="-5" dirty="0">
                <a:solidFill>
                  <a:srgbClr val="40424E"/>
                </a:solidFill>
                <a:latin typeface="Times New Roman" panose="02020603050405020304" pitchFamily="18" charset="0"/>
                <a:cs typeface="Times New Roman" panose="02020603050405020304" pitchFamily="18" charset="0"/>
              </a:rPr>
              <a:t>be </a:t>
            </a:r>
            <a:r>
              <a:rPr lang="en-US" sz="1800" spc="5" dirty="0">
                <a:solidFill>
                  <a:srgbClr val="40424E"/>
                </a:solidFill>
                <a:latin typeface="Times New Roman" panose="02020603050405020304" pitchFamily="18" charset="0"/>
                <a:cs typeface="Times New Roman" panose="02020603050405020304" pitchFamily="18" charset="0"/>
              </a:rPr>
              <a:t>sent before receiving  acknowledgement.</a:t>
            </a:r>
            <a:endParaRPr lang="en-US" sz="1800" dirty="0">
              <a:latin typeface="Times New Roman" panose="02020603050405020304" pitchFamily="18" charset="0"/>
              <a:cs typeface="Times New Roman" panose="02020603050405020304" pitchFamily="18" charset="0"/>
            </a:endParaRPr>
          </a:p>
          <a:p>
            <a:pPr marL="241300" indent="-228600" algn="just">
              <a:lnSpc>
                <a:spcPct val="150000"/>
              </a:lnSpc>
              <a:spcBef>
                <a:spcPts val="25"/>
              </a:spcBef>
              <a:buFont typeface="Carlito"/>
              <a:buAutoNum type="arabicPeriod"/>
              <a:tabLst>
                <a:tab pos="241300" algn="l"/>
              </a:tabLst>
            </a:pPr>
            <a:r>
              <a:rPr lang="en-US" sz="1800" b="1" spc="5" dirty="0">
                <a:solidFill>
                  <a:srgbClr val="40424E"/>
                </a:solidFill>
                <a:latin typeface="Times New Roman" panose="02020603050405020304" pitchFamily="18" charset="0"/>
                <a:cs typeface="Times New Roman" panose="02020603050405020304" pitchFamily="18" charset="0"/>
              </a:rPr>
              <a:t>Access control: </a:t>
            </a:r>
            <a:r>
              <a:rPr lang="en-US" sz="1800" spc="5" dirty="0">
                <a:solidFill>
                  <a:srgbClr val="40424E"/>
                </a:solidFill>
                <a:latin typeface="Times New Roman" panose="02020603050405020304" pitchFamily="18" charset="0"/>
                <a:cs typeface="Times New Roman" panose="02020603050405020304" pitchFamily="18" charset="0"/>
              </a:rPr>
              <a:t>When </a:t>
            </a:r>
            <a:r>
              <a:rPr lang="en-US" sz="1800" dirty="0">
                <a:solidFill>
                  <a:srgbClr val="40424E"/>
                </a:solidFill>
                <a:latin typeface="Times New Roman" panose="02020603050405020304" pitchFamily="18" charset="0"/>
                <a:cs typeface="Times New Roman" panose="02020603050405020304" pitchFamily="18" charset="0"/>
              </a:rPr>
              <a:t>a </a:t>
            </a:r>
            <a:r>
              <a:rPr lang="en-US" sz="1800" spc="5" dirty="0">
                <a:solidFill>
                  <a:srgbClr val="40424E"/>
                </a:solidFill>
                <a:latin typeface="Times New Roman" panose="02020603050405020304" pitchFamily="18" charset="0"/>
                <a:cs typeface="Times New Roman" panose="02020603050405020304" pitchFamily="18" charset="0"/>
              </a:rPr>
              <a:t>single communication </a:t>
            </a:r>
            <a:r>
              <a:rPr lang="en-US" sz="1800" dirty="0">
                <a:solidFill>
                  <a:srgbClr val="40424E"/>
                </a:solidFill>
                <a:latin typeface="Times New Roman" panose="02020603050405020304" pitchFamily="18" charset="0"/>
                <a:cs typeface="Times New Roman" panose="02020603050405020304" pitchFamily="18" charset="0"/>
              </a:rPr>
              <a:t>channel is </a:t>
            </a:r>
            <a:r>
              <a:rPr lang="en-US" sz="1800" spc="5" dirty="0">
                <a:solidFill>
                  <a:srgbClr val="40424E"/>
                </a:solidFill>
                <a:latin typeface="Times New Roman" panose="02020603050405020304" pitchFamily="18" charset="0"/>
                <a:cs typeface="Times New Roman" panose="02020603050405020304" pitchFamily="18" charset="0"/>
              </a:rPr>
              <a:t>shared </a:t>
            </a:r>
            <a:r>
              <a:rPr lang="en-US" sz="1800" dirty="0">
                <a:solidFill>
                  <a:srgbClr val="40424E"/>
                </a:solidFill>
                <a:latin typeface="Times New Roman" panose="02020603050405020304" pitchFamily="18" charset="0"/>
                <a:cs typeface="Times New Roman" panose="02020603050405020304" pitchFamily="18" charset="0"/>
              </a:rPr>
              <a:t>by </a:t>
            </a:r>
            <a:r>
              <a:rPr lang="en-US" sz="1800" spc="5" dirty="0">
                <a:solidFill>
                  <a:srgbClr val="40424E"/>
                </a:solidFill>
                <a:latin typeface="Times New Roman" panose="02020603050405020304" pitchFamily="18" charset="0"/>
                <a:cs typeface="Times New Roman" panose="02020603050405020304" pitchFamily="18" charset="0"/>
              </a:rPr>
              <a:t>multiple devices, it helps </a:t>
            </a:r>
            <a:r>
              <a:rPr lang="en-US" sz="1800" dirty="0">
                <a:solidFill>
                  <a:srgbClr val="40424E"/>
                </a:solidFill>
                <a:latin typeface="Times New Roman" panose="02020603050405020304" pitchFamily="18" charset="0"/>
                <a:cs typeface="Times New Roman" panose="02020603050405020304" pitchFamily="18" charset="0"/>
              </a:rPr>
              <a:t>to </a:t>
            </a:r>
            <a:r>
              <a:rPr lang="en-US" sz="1800" b="1" spc="5" dirty="0">
                <a:solidFill>
                  <a:srgbClr val="40424E"/>
                </a:solidFill>
                <a:latin typeface="Times New Roman" panose="02020603050405020304" pitchFamily="18" charset="0"/>
                <a:cs typeface="Times New Roman" panose="02020603050405020304" pitchFamily="18" charset="0"/>
              </a:rPr>
              <a:t>determine which device has control over </a:t>
            </a:r>
            <a:r>
              <a:rPr lang="en-US" sz="1800" b="1" dirty="0">
                <a:solidFill>
                  <a:srgbClr val="40424E"/>
                </a:solidFill>
                <a:latin typeface="Times New Roman" panose="02020603050405020304" pitchFamily="18" charset="0"/>
                <a:cs typeface="Times New Roman" panose="02020603050405020304" pitchFamily="18" charset="0"/>
              </a:rPr>
              <a:t>the </a:t>
            </a:r>
            <a:r>
              <a:rPr lang="en-US" sz="1800" b="1" spc="5" dirty="0">
                <a:solidFill>
                  <a:srgbClr val="40424E"/>
                </a:solidFill>
                <a:latin typeface="Times New Roman" panose="02020603050405020304" pitchFamily="18" charset="0"/>
                <a:cs typeface="Times New Roman" panose="02020603050405020304" pitchFamily="18" charset="0"/>
              </a:rPr>
              <a:t>channel at </a:t>
            </a:r>
            <a:r>
              <a:rPr lang="en-US" sz="1800" b="1" dirty="0">
                <a:solidFill>
                  <a:srgbClr val="40424E"/>
                </a:solidFill>
                <a:latin typeface="Times New Roman" panose="02020603050405020304" pitchFamily="18" charset="0"/>
                <a:cs typeface="Times New Roman" panose="02020603050405020304" pitchFamily="18" charset="0"/>
              </a:rPr>
              <a:t>a </a:t>
            </a:r>
            <a:r>
              <a:rPr lang="en-US" sz="1800" b="1" spc="5" dirty="0">
                <a:solidFill>
                  <a:srgbClr val="40424E"/>
                </a:solidFill>
                <a:latin typeface="Times New Roman" panose="02020603050405020304" pitchFamily="18" charset="0"/>
                <a:cs typeface="Times New Roman" panose="02020603050405020304" pitchFamily="18" charset="0"/>
              </a:rPr>
              <a:t>given  time.</a:t>
            </a:r>
          </a:p>
          <a:p>
            <a:pPr marL="12700">
              <a:lnSpc>
                <a:spcPct val="150000"/>
              </a:lnSpc>
              <a:spcBef>
                <a:spcPts val="25"/>
              </a:spcBef>
            </a:pPr>
            <a:r>
              <a:rPr lang="en-US" sz="1800" dirty="0">
                <a:solidFill>
                  <a:srgbClr val="40424E"/>
                </a:solidFill>
                <a:latin typeface="Times New Roman" panose="02020603050405020304" pitchFamily="18" charset="0"/>
                <a:cs typeface="Times New Roman" panose="02020603050405020304" pitchFamily="18" charset="0"/>
              </a:rPr>
              <a:t>* </a:t>
            </a:r>
            <a:r>
              <a:rPr lang="en-US" sz="1800" spc="5" dirty="0">
                <a:solidFill>
                  <a:srgbClr val="40424E"/>
                </a:solidFill>
                <a:latin typeface="Times New Roman" panose="02020603050405020304" pitchFamily="18" charset="0"/>
                <a:cs typeface="Times New Roman" panose="02020603050405020304" pitchFamily="18" charset="0"/>
              </a:rPr>
              <a:t>Packet in Data Link </a:t>
            </a:r>
            <a:r>
              <a:rPr lang="en-US" sz="1800" dirty="0">
                <a:solidFill>
                  <a:srgbClr val="40424E"/>
                </a:solidFill>
                <a:latin typeface="Times New Roman" panose="02020603050405020304" pitchFamily="18" charset="0"/>
                <a:cs typeface="Times New Roman" panose="02020603050405020304" pitchFamily="18" charset="0"/>
              </a:rPr>
              <a:t>layer </a:t>
            </a:r>
            <a:r>
              <a:rPr lang="en-US" sz="1800" spc="5" dirty="0">
                <a:solidFill>
                  <a:srgbClr val="40424E"/>
                </a:solidFill>
                <a:latin typeface="Times New Roman" panose="02020603050405020304" pitchFamily="18" charset="0"/>
                <a:cs typeface="Times New Roman" panose="02020603050405020304" pitchFamily="18" charset="0"/>
              </a:rPr>
              <a:t>is referred </a:t>
            </a:r>
            <a:r>
              <a:rPr lang="en-US" sz="1800" dirty="0">
                <a:solidFill>
                  <a:srgbClr val="40424E"/>
                </a:solidFill>
                <a:latin typeface="Times New Roman" panose="02020603050405020304" pitchFamily="18" charset="0"/>
                <a:cs typeface="Times New Roman" panose="02020603050405020304" pitchFamily="18" charset="0"/>
              </a:rPr>
              <a:t>as</a:t>
            </a:r>
            <a:r>
              <a:rPr lang="en-US" sz="1800" spc="105" dirty="0">
                <a:solidFill>
                  <a:srgbClr val="40424E"/>
                </a:solidFill>
                <a:latin typeface="Times New Roman" panose="02020603050405020304" pitchFamily="18" charset="0"/>
                <a:cs typeface="Times New Roman" panose="02020603050405020304" pitchFamily="18" charset="0"/>
              </a:rPr>
              <a:t> </a:t>
            </a:r>
            <a:r>
              <a:rPr lang="en-US" sz="1800" b="1" spc="5" dirty="0">
                <a:solidFill>
                  <a:srgbClr val="40424E"/>
                </a:solidFill>
                <a:latin typeface="Times New Roman" panose="02020603050405020304" pitchFamily="18" charset="0"/>
                <a:cs typeface="Times New Roman" panose="02020603050405020304" pitchFamily="18" charset="0"/>
              </a:rPr>
              <a:t>Frame</a:t>
            </a:r>
            <a:r>
              <a:rPr lang="en-US" sz="1800" spc="5" dirty="0">
                <a:solidFill>
                  <a:srgbClr val="40424E"/>
                </a:solidFill>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12700">
              <a:lnSpc>
                <a:spcPct val="150000"/>
              </a:lnSpc>
              <a:spcBef>
                <a:spcPts val="25"/>
              </a:spcBef>
            </a:pPr>
            <a:r>
              <a:rPr lang="en-US" sz="1800" b="1" dirty="0">
                <a:solidFill>
                  <a:srgbClr val="40424E"/>
                </a:solidFill>
                <a:latin typeface="Times New Roman" panose="02020603050405020304" pitchFamily="18" charset="0"/>
                <a:cs typeface="Times New Roman" panose="02020603050405020304" pitchFamily="18" charset="0"/>
              </a:rPr>
              <a:t>** </a:t>
            </a:r>
            <a:r>
              <a:rPr lang="en-US" sz="1800" b="1" spc="5" dirty="0">
                <a:solidFill>
                  <a:srgbClr val="40424E"/>
                </a:solidFill>
                <a:latin typeface="Times New Roman" panose="02020603050405020304" pitchFamily="18" charset="0"/>
                <a:cs typeface="Times New Roman" panose="02020603050405020304" pitchFamily="18" charset="0"/>
              </a:rPr>
              <a:t>Switch </a:t>
            </a:r>
            <a:r>
              <a:rPr lang="en-US" sz="1800" b="1" dirty="0">
                <a:solidFill>
                  <a:srgbClr val="40424E"/>
                </a:solidFill>
                <a:latin typeface="Times New Roman" panose="02020603050405020304" pitchFamily="18" charset="0"/>
                <a:cs typeface="Times New Roman" panose="02020603050405020304" pitchFamily="18" charset="0"/>
              </a:rPr>
              <a:t>&amp; </a:t>
            </a:r>
            <a:r>
              <a:rPr lang="en-US" sz="1800" b="1" spc="5" dirty="0">
                <a:solidFill>
                  <a:srgbClr val="40424E"/>
                </a:solidFill>
                <a:latin typeface="Times New Roman" panose="02020603050405020304" pitchFamily="18" charset="0"/>
                <a:cs typeface="Times New Roman" panose="02020603050405020304" pitchFamily="18" charset="0"/>
              </a:rPr>
              <a:t>Bridge </a:t>
            </a:r>
            <a:r>
              <a:rPr lang="en-US" sz="1800" b="1" dirty="0">
                <a:solidFill>
                  <a:srgbClr val="40424E"/>
                </a:solidFill>
                <a:latin typeface="Times New Roman" panose="02020603050405020304" pitchFamily="18" charset="0"/>
                <a:cs typeface="Times New Roman" panose="02020603050405020304" pitchFamily="18" charset="0"/>
              </a:rPr>
              <a:t>are </a:t>
            </a:r>
            <a:r>
              <a:rPr lang="en-US" sz="1800" b="1" spc="5" dirty="0">
                <a:solidFill>
                  <a:srgbClr val="40424E"/>
                </a:solidFill>
                <a:latin typeface="Times New Roman" panose="02020603050405020304" pitchFamily="18" charset="0"/>
                <a:cs typeface="Times New Roman" panose="02020603050405020304" pitchFamily="18" charset="0"/>
              </a:rPr>
              <a:t>Data Link </a:t>
            </a:r>
            <a:r>
              <a:rPr lang="en-US" sz="1800" b="1" dirty="0">
                <a:solidFill>
                  <a:srgbClr val="40424E"/>
                </a:solidFill>
                <a:latin typeface="Times New Roman" panose="02020603050405020304" pitchFamily="18" charset="0"/>
                <a:cs typeface="Times New Roman" panose="02020603050405020304" pitchFamily="18" charset="0"/>
              </a:rPr>
              <a:t>Layer</a:t>
            </a:r>
            <a:r>
              <a:rPr lang="en-US" sz="1800" b="1" spc="125" dirty="0">
                <a:solidFill>
                  <a:srgbClr val="40424E"/>
                </a:solidFill>
                <a:latin typeface="Times New Roman" panose="02020603050405020304" pitchFamily="18" charset="0"/>
                <a:cs typeface="Times New Roman" panose="02020603050405020304" pitchFamily="18" charset="0"/>
              </a:rPr>
              <a:t> </a:t>
            </a:r>
            <a:r>
              <a:rPr lang="en-US" sz="1800" b="1" spc="5" dirty="0">
                <a:solidFill>
                  <a:srgbClr val="40424E"/>
                </a:solidFill>
                <a:latin typeface="Times New Roman" panose="02020603050405020304" pitchFamily="18" charset="0"/>
                <a:cs typeface="Times New Roman" panose="02020603050405020304" pitchFamily="18" charset="0"/>
              </a:rPr>
              <a:t>devices</a:t>
            </a:r>
            <a:endParaRPr lang="en-US" sz="1800" b="1" dirty="0">
              <a:latin typeface="Times New Roman" panose="02020603050405020304" pitchFamily="18" charset="0"/>
              <a:cs typeface="Times New Roman" panose="02020603050405020304" pitchFamily="18" charset="0"/>
            </a:endParaRPr>
          </a:p>
          <a:p>
            <a:pPr algn="just">
              <a:lnSpc>
                <a:spcPct val="150000"/>
              </a:lnSpc>
            </a:pPr>
            <a:endParaRPr lang="en-US" dirty="0"/>
          </a:p>
        </p:txBody>
      </p:sp>
      <p:sp>
        <p:nvSpPr>
          <p:cNvPr id="7" name="object 7"/>
          <p:cNvSpPr txBox="1">
            <a:spLocks noGrp="1"/>
          </p:cNvSpPr>
          <p:nvPr>
            <p:ph type="title"/>
          </p:nvPr>
        </p:nvSpPr>
        <p:spPr>
          <a:xfrm>
            <a:off x="1" y="460065"/>
            <a:ext cx="12420600" cy="750847"/>
          </a:xfrm>
          <a:prstGeom prst="rect">
            <a:avLst/>
          </a:prstGeom>
        </p:spPr>
        <p:txBody>
          <a:bodyPr vert="horz" wrap="square" lIns="0" tIns="12065" rIns="0" bIns="0" rtlCol="0" anchor="b">
            <a:spAutoFit/>
          </a:bodyPr>
          <a:lstStyle/>
          <a:p>
            <a:pPr marL="12700" algn="ctr">
              <a:lnSpc>
                <a:spcPct val="100000"/>
              </a:lnSpc>
              <a:spcBef>
                <a:spcPts val="95"/>
              </a:spcBef>
            </a:pPr>
            <a:r>
              <a:rPr lang="en-US" b="1" spc="-5"/>
              <a:t>Data link Layer</a:t>
            </a:r>
            <a:r>
              <a:rPr lang="en-US" b="1" spc="-25"/>
              <a:t> </a:t>
            </a:r>
            <a:r>
              <a:rPr lang="en-US" b="1" spc="-5"/>
              <a:t>Responsibilities</a:t>
            </a:r>
            <a:endParaRPr lang="en-US" b="1" spc="-5" dirty="0"/>
          </a:p>
        </p:txBody>
      </p:sp>
      <p:sp>
        <p:nvSpPr>
          <p:cNvPr id="3" name="object 9">
            <a:extLst>
              <a:ext uri="{FF2B5EF4-FFF2-40B4-BE49-F238E27FC236}">
                <a16:creationId xmlns:a16="http://schemas.microsoft.com/office/drawing/2014/main" id="{60265867-4AE6-7ECD-38E7-B147EB04179F}"/>
              </a:ext>
            </a:extLst>
          </p:cNvPr>
          <p:cNvSpPr/>
          <p:nvPr/>
        </p:nvSpPr>
        <p:spPr>
          <a:xfrm>
            <a:off x="6477000" y="5293537"/>
            <a:ext cx="4876800" cy="12966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8114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76200"/>
            <a:ext cx="11506200" cy="6858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381000" y="152400"/>
            <a:ext cx="11811000" cy="689291"/>
          </a:xfrm>
          <a:prstGeom prst="rect">
            <a:avLst/>
          </a:prstGeom>
        </p:spPr>
        <p:txBody>
          <a:bodyPr vert="horz" wrap="square" lIns="0" tIns="12065" rIns="0" bIns="0" rtlCol="0" anchor="b">
            <a:spAutoFit/>
          </a:bodyPr>
          <a:lstStyle/>
          <a:p>
            <a:pPr marL="12700" algn="ctr">
              <a:lnSpc>
                <a:spcPct val="100000"/>
              </a:lnSpc>
              <a:spcBef>
                <a:spcPts val="95"/>
              </a:spcBef>
            </a:pPr>
            <a:r>
              <a:rPr lang="en-US" sz="4400" b="1" spc="-5" dirty="0"/>
              <a:t>Functions of </a:t>
            </a:r>
            <a:r>
              <a:rPr sz="4400" b="1" spc="-5" dirty="0"/>
              <a:t>Network Layer</a:t>
            </a:r>
            <a:r>
              <a:rPr lang="en-US" sz="4400" b="1" spc="-5" dirty="0"/>
              <a:t> </a:t>
            </a:r>
            <a:r>
              <a:rPr sz="4400" b="1" spc="-5" dirty="0"/>
              <a:t>Responsibilities</a:t>
            </a:r>
          </a:p>
        </p:txBody>
      </p:sp>
      <p:sp>
        <p:nvSpPr>
          <p:cNvPr id="8" name="object 8"/>
          <p:cNvSpPr txBox="1"/>
          <p:nvPr/>
        </p:nvSpPr>
        <p:spPr>
          <a:xfrm>
            <a:off x="533400" y="994091"/>
            <a:ext cx="11277600" cy="4217179"/>
          </a:xfrm>
          <a:prstGeom prst="rect">
            <a:avLst/>
          </a:prstGeom>
        </p:spPr>
        <p:txBody>
          <a:bodyPr vert="horz" wrap="square" lIns="0" tIns="104139" rIns="0" bIns="0" rtlCol="0">
            <a:spAutoFit/>
          </a:bodyPr>
          <a:lstStyle/>
          <a:p>
            <a:pPr marL="342900" indent="-342900">
              <a:lnSpc>
                <a:spcPct val="150000"/>
              </a:lnSpc>
              <a:buFont typeface="+mj-lt"/>
              <a:buAutoNum type="arabicPeriod"/>
            </a:pPr>
            <a:r>
              <a:rPr lang="en-US" b="1" dirty="0"/>
              <a:t>Internetworking:</a:t>
            </a:r>
            <a:r>
              <a:rPr lang="en-US" dirty="0"/>
              <a:t> It provides a logical connection between different devices.</a:t>
            </a:r>
          </a:p>
          <a:p>
            <a:pPr marL="342900" indent="-342900">
              <a:lnSpc>
                <a:spcPct val="150000"/>
              </a:lnSpc>
              <a:buFont typeface="+mj-lt"/>
              <a:buAutoNum type="arabicPeriod"/>
            </a:pPr>
            <a:r>
              <a:rPr lang="en-US" b="1" dirty="0"/>
              <a:t>Addressing:</a:t>
            </a:r>
            <a:r>
              <a:rPr lang="en-US" dirty="0"/>
              <a:t> A Network layer adds the source and destination address to the header of the frame. Addressing is used to identify the device on the internet.</a:t>
            </a:r>
          </a:p>
          <a:p>
            <a:pPr marL="342900" indent="-342900">
              <a:lnSpc>
                <a:spcPct val="150000"/>
              </a:lnSpc>
              <a:buFont typeface="+mj-lt"/>
              <a:buAutoNum type="arabicPeriod"/>
            </a:pPr>
            <a:r>
              <a:rPr lang="en-US" b="1" dirty="0"/>
              <a:t>Routing:</a:t>
            </a:r>
            <a:r>
              <a:rPr lang="en-US" dirty="0"/>
              <a:t> It determines the best optimal path out of the multiple paths from source to the destination i.e. it</a:t>
            </a:r>
            <a:r>
              <a:rPr lang="en-US" sz="1800" dirty="0">
                <a:solidFill>
                  <a:srgbClr val="40424E"/>
                </a:solidFill>
                <a:latin typeface="Carlito"/>
                <a:cs typeface="Carlito"/>
              </a:rPr>
              <a:t> </a:t>
            </a:r>
            <a:r>
              <a:rPr lang="en-US" sz="1800" spc="5" dirty="0">
                <a:solidFill>
                  <a:srgbClr val="40424E"/>
                </a:solidFill>
                <a:latin typeface="Carlito"/>
                <a:cs typeface="Carlito"/>
              </a:rPr>
              <a:t>takes care of </a:t>
            </a:r>
            <a:r>
              <a:rPr lang="en-US" sz="1800" dirty="0">
                <a:solidFill>
                  <a:srgbClr val="40424E"/>
                </a:solidFill>
                <a:latin typeface="Carlito"/>
                <a:cs typeface="Carlito"/>
              </a:rPr>
              <a:t>packet </a:t>
            </a:r>
            <a:r>
              <a:rPr lang="en-US" sz="1800" spc="5" dirty="0">
                <a:solidFill>
                  <a:srgbClr val="40424E"/>
                </a:solidFill>
                <a:latin typeface="Carlito"/>
                <a:cs typeface="Carlito"/>
              </a:rPr>
              <a:t>routing </a:t>
            </a:r>
            <a:r>
              <a:rPr lang="en-US" sz="1800" dirty="0">
                <a:solidFill>
                  <a:srgbClr val="40424E"/>
                </a:solidFill>
                <a:latin typeface="Carlito"/>
                <a:cs typeface="Carlito"/>
              </a:rPr>
              <a:t>i.e. </a:t>
            </a:r>
            <a:r>
              <a:rPr lang="en-US" sz="1800" spc="5" dirty="0">
                <a:solidFill>
                  <a:srgbClr val="40424E"/>
                </a:solidFill>
                <a:latin typeface="Carlito"/>
                <a:cs typeface="Carlito"/>
              </a:rPr>
              <a:t>selection of the shortest </a:t>
            </a:r>
            <a:r>
              <a:rPr lang="en-US" sz="1800" dirty="0">
                <a:solidFill>
                  <a:srgbClr val="40424E"/>
                </a:solidFill>
                <a:latin typeface="Carlito"/>
                <a:cs typeface="Carlito"/>
              </a:rPr>
              <a:t>path to </a:t>
            </a:r>
            <a:r>
              <a:rPr lang="en-US" sz="1800" spc="5" dirty="0">
                <a:solidFill>
                  <a:srgbClr val="40424E"/>
                </a:solidFill>
                <a:latin typeface="Carlito"/>
                <a:cs typeface="Carlito"/>
              </a:rPr>
              <a:t>transmit the  packet, </a:t>
            </a:r>
            <a:r>
              <a:rPr lang="en-US" sz="1800" dirty="0">
                <a:solidFill>
                  <a:srgbClr val="40424E"/>
                </a:solidFill>
                <a:latin typeface="Carlito"/>
                <a:cs typeface="Carlito"/>
              </a:rPr>
              <a:t>from </a:t>
            </a:r>
            <a:r>
              <a:rPr lang="en-US" sz="1800" spc="5" dirty="0">
                <a:solidFill>
                  <a:srgbClr val="40424E"/>
                </a:solidFill>
                <a:latin typeface="Carlito"/>
                <a:cs typeface="Carlito"/>
              </a:rPr>
              <a:t>the number of routes available. </a:t>
            </a:r>
            <a:endParaRPr lang="en-US" dirty="0"/>
          </a:p>
          <a:p>
            <a:pPr marL="342900" indent="-342900">
              <a:lnSpc>
                <a:spcPct val="150000"/>
              </a:lnSpc>
              <a:buFont typeface="+mj-lt"/>
              <a:buAutoNum type="arabicPeriod"/>
            </a:pPr>
            <a:r>
              <a:rPr lang="en-US" b="1" dirty="0"/>
              <a:t>Packetizing:</a:t>
            </a:r>
            <a:r>
              <a:rPr lang="en-US" dirty="0"/>
              <a:t> A Network Layer receives the data from the upper layer and converts them into packets. This process is known as Packetizing. It is achieved by internet protocol (IP).</a:t>
            </a:r>
            <a:r>
              <a:rPr lang="en-US" sz="1800" spc="5" dirty="0">
                <a:solidFill>
                  <a:srgbClr val="40424E"/>
                </a:solidFill>
                <a:latin typeface="Carlito"/>
                <a:cs typeface="Carlito"/>
              </a:rPr>
              <a:t> </a:t>
            </a:r>
          </a:p>
          <a:p>
            <a:pPr>
              <a:lnSpc>
                <a:spcPct val="150000"/>
              </a:lnSpc>
            </a:pPr>
            <a:r>
              <a:rPr lang="en-US" sz="1800" b="1" i="1" dirty="0">
                <a:solidFill>
                  <a:srgbClr val="40424E"/>
                </a:solidFill>
                <a:latin typeface="Carlito"/>
                <a:cs typeface="Carlito"/>
              </a:rPr>
              <a:t>* </a:t>
            </a:r>
            <a:r>
              <a:rPr lang="en-US" sz="1800" b="1" i="1" spc="5" dirty="0">
                <a:solidFill>
                  <a:srgbClr val="40424E"/>
                </a:solidFill>
                <a:latin typeface="Carlito"/>
                <a:cs typeface="Carlito"/>
              </a:rPr>
              <a:t>Segment </a:t>
            </a:r>
            <a:r>
              <a:rPr lang="en-US" sz="1800" b="1" dirty="0">
                <a:solidFill>
                  <a:srgbClr val="40424E"/>
                </a:solidFill>
                <a:latin typeface="Carlito"/>
                <a:cs typeface="Carlito"/>
              </a:rPr>
              <a:t>in </a:t>
            </a:r>
            <a:r>
              <a:rPr lang="en-US" sz="1800" b="1" spc="5" dirty="0">
                <a:solidFill>
                  <a:srgbClr val="40424E"/>
                </a:solidFill>
                <a:latin typeface="Carlito"/>
                <a:cs typeface="Carlito"/>
              </a:rPr>
              <a:t>Network </a:t>
            </a:r>
            <a:r>
              <a:rPr lang="en-US" sz="1800" b="1" dirty="0">
                <a:solidFill>
                  <a:srgbClr val="40424E"/>
                </a:solidFill>
                <a:latin typeface="Carlito"/>
                <a:cs typeface="Carlito"/>
              </a:rPr>
              <a:t>layer is </a:t>
            </a:r>
            <a:r>
              <a:rPr lang="en-US" sz="1800" b="1" spc="5" dirty="0">
                <a:solidFill>
                  <a:srgbClr val="40424E"/>
                </a:solidFill>
                <a:latin typeface="Carlito"/>
                <a:cs typeface="Carlito"/>
              </a:rPr>
              <a:t>referred as</a:t>
            </a:r>
            <a:r>
              <a:rPr lang="en-US" sz="1800" b="1" spc="140" dirty="0">
                <a:solidFill>
                  <a:srgbClr val="40424E"/>
                </a:solidFill>
                <a:latin typeface="Carlito"/>
                <a:cs typeface="Carlito"/>
              </a:rPr>
              <a:t> </a:t>
            </a:r>
            <a:r>
              <a:rPr lang="en-US" sz="1800" b="1" spc="5" dirty="0">
                <a:solidFill>
                  <a:srgbClr val="40424E"/>
                </a:solidFill>
                <a:latin typeface="Carlito"/>
                <a:cs typeface="Carlito"/>
              </a:rPr>
              <a:t>Packet.</a:t>
            </a:r>
            <a:endParaRPr lang="en-US" sz="1800" b="1" dirty="0">
              <a:latin typeface="Carlito"/>
              <a:cs typeface="Carlito"/>
            </a:endParaRPr>
          </a:p>
          <a:p>
            <a:pPr>
              <a:lnSpc>
                <a:spcPct val="150000"/>
              </a:lnSpc>
            </a:pPr>
            <a:endParaRPr lang="en-US" sz="1800" dirty="0">
              <a:latin typeface="Carlito"/>
              <a:cs typeface="Carlito"/>
            </a:endParaRPr>
          </a:p>
          <a:p>
            <a:pPr marL="342900" indent="-342900">
              <a:lnSpc>
                <a:spcPct val="150000"/>
              </a:lnSpc>
              <a:buFont typeface="+mj-lt"/>
              <a:buAutoNum type="arabicPeriod"/>
            </a:pPr>
            <a:endParaRPr lang="en-US" dirty="0"/>
          </a:p>
        </p:txBody>
      </p:sp>
      <p:sp>
        <p:nvSpPr>
          <p:cNvPr id="9" name="object 9"/>
          <p:cNvSpPr/>
          <p:nvPr/>
        </p:nvSpPr>
        <p:spPr>
          <a:xfrm>
            <a:off x="2133600" y="4516397"/>
            <a:ext cx="7391399" cy="236220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81000" y="344216"/>
            <a:ext cx="11811000" cy="750847"/>
          </a:xfrm>
          <a:prstGeom prst="rect">
            <a:avLst/>
          </a:prstGeom>
        </p:spPr>
        <p:txBody>
          <a:bodyPr vert="horz" wrap="square" lIns="0" tIns="12065" rIns="0" bIns="0" rtlCol="0" anchor="b">
            <a:spAutoFit/>
          </a:bodyPr>
          <a:lstStyle/>
          <a:p>
            <a:pPr marL="12700">
              <a:lnSpc>
                <a:spcPct val="100000"/>
              </a:lnSpc>
              <a:spcBef>
                <a:spcPts val="95"/>
              </a:spcBef>
            </a:pPr>
            <a:r>
              <a:rPr b="1" spc="-15" dirty="0"/>
              <a:t>Transport </a:t>
            </a:r>
            <a:r>
              <a:rPr b="1" spc="-5" dirty="0"/>
              <a:t>Layer</a:t>
            </a:r>
            <a:r>
              <a:rPr lang="en-US" b="1" spc="-5" dirty="0"/>
              <a:t>/Segment unit</a:t>
            </a:r>
            <a:r>
              <a:rPr b="1" spc="-10" dirty="0"/>
              <a:t> </a:t>
            </a:r>
            <a:r>
              <a:rPr b="1" spc="-5" dirty="0"/>
              <a:t>Responsibilities</a:t>
            </a:r>
          </a:p>
        </p:txBody>
      </p:sp>
      <p:sp>
        <p:nvSpPr>
          <p:cNvPr id="8" name="object 8"/>
          <p:cNvSpPr txBox="1"/>
          <p:nvPr/>
        </p:nvSpPr>
        <p:spPr>
          <a:xfrm>
            <a:off x="685800" y="1219200"/>
            <a:ext cx="11049000" cy="4161588"/>
          </a:xfrm>
          <a:prstGeom prst="rect">
            <a:avLst/>
          </a:prstGeom>
        </p:spPr>
        <p:txBody>
          <a:bodyPr vert="horz" wrap="square" lIns="0" tIns="104140" rIns="0" bIns="0" rtlCol="0">
            <a:spAutoFit/>
          </a:bodyPr>
          <a:lstStyle/>
          <a:p>
            <a:pPr marL="12700" algn="just">
              <a:lnSpc>
                <a:spcPct val="100000"/>
              </a:lnSpc>
            </a:pPr>
            <a:r>
              <a:rPr lang="en-US" sz="2400" dirty="0">
                <a:solidFill>
                  <a:srgbClr val="40424E"/>
                </a:solidFill>
                <a:latin typeface="Times New Roman" panose="02020603050405020304" pitchFamily="18" charset="0"/>
                <a:cs typeface="Times New Roman" panose="02020603050405020304" pitchFamily="18" charset="0"/>
              </a:rPr>
              <a:t>The  </a:t>
            </a:r>
            <a:r>
              <a:rPr lang="en-US" sz="2400" spc="5" dirty="0">
                <a:solidFill>
                  <a:srgbClr val="40424E"/>
                </a:solidFill>
                <a:latin typeface="Times New Roman" panose="02020603050405020304" pitchFamily="18" charset="0"/>
                <a:cs typeface="Times New Roman" panose="02020603050405020304" pitchFamily="18" charset="0"/>
              </a:rPr>
              <a:t>data in </a:t>
            </a:r>
            <a:r>
              <a:rPr lang="en-US" sz="2400" dirty="0">
                <a:solidFill>
                  <a:srgbClr val="40424E"/>
                </a:solidFill>
                <a:latin typeface="Times New Roman" panose="02020603050405020304" pitchFamily="18" charset="0"/>
                <a:cs typeface="Times New Roman" panose="02020603050405020304" pitchFamily="18" charset="0"/>
              </a:rPr>
              <a:t>the </a:t>
            </a:r>
            <a:r>
              <a:rPr lang="en-US" sz="2400" spc="5" dirty="0">
                <a:solidFill>
                  <a:srgbClr val="40424E"/>
                </a:solidFill>
                <a:latin typeface="Times New Roman" panose="02020603050405020304" pitchFamily="18" charset="0"/>
                <a:cs typeface="Times New Roman" panose="02020603050405020304" pitchFamily="18" charset="0"/>
              </a:rPr>
              <a:t>transport layer is referred </a:t>
            </a:r>
            <a:r>
              <a:rPr lang="en-US" sz="2400" dirty="0">
                <a:solidFill>
                  <a:srgbClr val="40424E"/>
                </a:solidFill>
                <a:latin typeface="Times New Roman" panose="02020603050405020304" pitchFamily="18" charset="0"/>
                <a:cs typeface="Times New Roman" panose="02020603050405020304" pitchFamily="18" charset="0"/>
              </a:rPr>
              <a:t>to as </a:t>
            </a:r>
            <a:r>
              <a:rPr lang="en-US" sz="2400" i="1" spc="5" dirty="0">
                <a:solidFill>
                  <a:srgbClr val="40424E"/>
                </a:solidFill>
                <a:latin typeface="Times New Roman" panose="02020603050405020304" pitchFamily="18" charset="0"/>
                <a:cs typeface="Times New Roman" panose="02020603050405020304" pitchFamily="18" charset="0"/>
              </a:rPr>
              <a:t>Segments</a:t>
            </a:r>
            <a:r>
              <a:rPr lang="en-US" sz="2400" spc="5" dirty="0">
                <a:solidFill>
                  <a:srgbClr val="40424E"/>
                </a:solidFill>
                <a:latin typeface="Times New Roman" panose="02020603050405020304" pitchFamily="18" charset="0"/>
                <a:cs typeface="Times New Roman" panose="02020603050405020304" pitchFamily="18" charset="0"/>
              </a:rPr>
              <a:t>. </a:t>
            </a:r>
            <a:r>
              <a:rPr lang="en-US" sz="2400" dirty="0">
                <a:solidFill>
                  <a:srgbClr val="40424E"/>
                </a:solidFill>
                <a:latin typeface="Times New Roman" panose="02020603050405020304" pitchFamily="18" charset="0"/>
                <a:cs typeface="Times New Roman" panose="02020603050405020304" pitchFamily="18" charset="0"/>
              </a:rPr>
              <a:t>It </a:t>
            </a:r>
            <a:r>
              <a:rPr lang="en-US" sz="2400" spc="5" dirty="0">
                <a:solidFill>
                  <a:srgbClr val="40424E"/>
                </a:solidFill>
                <a:latin typeface="Times New Roman" panose="02020603050405020304" pitchFamily="18" charset="0"/>
                <a:cs typeface="Times New Roman" panose="02020603050405020304" pitchFamily="18" charset="0"/>
              </a:rPr>
              <a:t>is responsible </a:t>
            </a:r>
            <a:r>
              <a:rPr lang="en-US" sz="2400" dirty="0">
                <a:solidFill>
                  <a:srgbClr val="40424E"/>
                </a:solidFill>
                <a:latin typeface="Times New Roman" panose="02020603050405020304" pitchFamily="18" charset="0"/>
                <a:cs typeface="Times New Roman" panose="02020603050405020304" pitchFamily="18" charset="0"/>
              </a:rPr>
              <a:t>for </a:t>
            </a:r>
            <a:r>
              <a:rPr lang="en-US" sz="2400" spc="5" dirty="0">
                <a:solidFill>
                  <a:srgbClr val="40424E"/>
                </a:solidFill>
                <a:latin typeface="Times New Roman" panose="02020603050405020304" pitchFamily="18" charset="0"/>
                <a:cs typeface="Times New Roman" panose="02020603050405020304" pitchFamily="18" charset="0"/>
              </a:rPr>
              <a:t>the </a:t>
            </a:r>
            <a:r>
              <a:rPr lang="en-US" sz="2400" dirty="0">
                <a:solidFill>
                  <a:srgbClr val="40424E"/>
                </a:solidFill>
                <a:latin typeface="Times New Roman" panose="02020603050405020304" pitchFamily="18" charset="0"/>
                <a:cs typeface="Times New Roman" panose="02020603050405020304" pitchFamily="18" charset="0"/>
              </a:rPr>
              <a:t>End to </a:t>
            </a:r>
            <a:r>
              <a:rPr lang="en-US" sz="2400" spc="5" dirty="0">
                <a:solidFill>
                  <a:srgbClr val="40424E"/>
                </a:solidFill>
                <a:latin typeface="Times New Roman" panose="02020603050405020304" pitchFamily="18" charset="0"/>
                <a:cs typeface="Times New Roman" panose="02020603050405020304" pitchFamily="18" charset="0"/>
              </a:rPr>
              <a:t>End( process to process) delivery  of the complete message. The transport layer </a:t>
            </a:r>
            <a:r>
              <a:rPr lang="en-US" sz="2400" dirty="0">
                <a:solidFill>
                  <a:srgbClr val="40424E"/>
                </a:solidFill>
                <a:latin typeface="Times New Roman" panose="02020603050405020304" pitchFamily="18" charset="0"/>
                <a:cs typeface="Times New Roman" panose="02020603050405020304" pitchFamily="18" charset="0"/>
              </a:rPr>
              <a:t>also </a:t>
            </a:r>
            <a:r>
              <a:rPr lang="en-US" sz="2400" b="1" spc="5" dirty="0">
                <a:solidFill>
                  <a:srgbClr val="40424E"/>
                </a:solidFill>
                <a:latin typeface="Times New Roman" panose="02020603050405020304" pitchFamily="18" charset="0"/>
                <a:cs typeface="Times New Roman" panose="02020603050405020304" pitchFamily="18" charset="0"/>
              </a:rPr>
              <a:t>provides </a:t>
            </a:r>
            <a:r>
              <a:rPr lang="en-US" sz="2400" b="1" dirty="0">
                <a:solidFill>
                  <a:srgbClr val="40424E"/>
                </a:solidFill>
                <a:latin typeface="Times New Roman" panose="02020603050405020304" pitchFamily="18" charset="0"/>
                <a:cs typeface="Times New Roman" panose="02020603050405020304" pitchFamily="18" charset="0"/>
              </a:rPr>
              <a:t>the </a:t>
            </a:r>
            <a:r>
              <a:rPr lang="en-US" sz="2400" b="1" spc="5" dirty="0">
                <a:solidFill>
                  <a:srgbClr val="40424E"/>
                </a:solidFill>
                <a:latin typeface="Times New Roman" panose="02020603050405020304" pitchFamily="18" charset="0"/>
                <a:cs typeface="Times New Roman" panose="02020603050405020304" pitchFamily="18" charset="0"/>
              </a:rPr>
              <a:t>acknowledgement </a:t>
            </a:r>
            <a:r>
              <a:rPr lang="en-US" sz="2400" spc="5" dirty="0">
                <a:solidFill>
                  <a:srgbClr val="40424E"/>
                </a:solidFill>
                <a:latin typeface="Times New Roman" panose="02020603050405020304" pitchFamily="18" charset="0"/>
                <a:cs typeface="Times New Roman" panose="02020603050405020304" pitchFamily="18" charset="0"/>
              </a:rPr>
              <a:t>of </a:t>
            </a:r>
            <a:r>
              <a:rPr lang="en-US" sz="2400" dirty="0">
                <a:solidFill>
                  <a:srgbClr val="40424E"/>
                </a:solidFill>
                <a:latin typeface="Times New Roman" panose="02020603050405020304" pitchFamily="18" charset="0"/>
                <a:cs typeface="Times New Roman" panose="02020603050405020304" pitchFamily="18" charset="0"/>
              </a:rPr>
              <a:t>the  </a:t>
            </a:r>
            <a:r>
              <a:rPr lang="en-US" sz="2400" spc="5" dirty="0">
                <a:solidFill>
                  <a:srgbClr val="40424E"/>
                </a:solidFill>
                <a:latin typeface="Times New Roman" panose="02020603050405020304" pitchFamily="18" charset="0"/>
                <a:cs typeface="Times New Roman" panose="02020603050405020304" pitchFamily="18" charset="0"/>
              </a:rPr>
              <a:t>successful data transmission and re-transmits the data </a:t>
            </a:r>
            <a:r>
              <a:rPr lang="en-US" sz="2400" dirty="0">
                <a:solidFill>
                  <a:srgbClr val="40424E"/>
                </a:solidFill>
                <a:latin typeface="Times New Roman" panose="02020603050405020304" pitchFamily="18" charset="0"/>
                <a:cs typeface="Times New Roman" panose="02020603050405020304" pitchFamily="18" charset="0"/>
              </a:rPr>
              <a:t>if an </a:t>
            </a:r>
            <a:r>
              <a:rPr lang="en-US" sz="2400" spc="5" dirty="0">
                <a:solidFill>
                  <a:srgbClr val="40424E"/>
                </a:solidFill>
                <a:latin typeface="Times New Roman" panose="02020603050405020304" pitchFamily="18" charset="0"/>
                <a:cs typeface="Times New Roman" panose="02020603050405020304" pitchFamily="18" charset="0"/>
              </a:rPr>
              <a:t>error </a:t>
            </a:r>
            <a:r>
              <a:rPr lang="en-US" sz="2400" dirty="0">
                <a:solidFill>
                  <a:srgbClr val="40424E"/>
                </a:solidFill>
                <a:latin typeface="Times New Roman" panose="02020603050405020304" pitchFamily="18" charset="0"/>
                <a:cs typeface="Times New Roman" panose="02020603050405020304" pitchFamily="18" charset="0"/>
              </a:rPr>
              <a:t>is</a:t>
            </a:r>
            <a:r>
              <a:rPr lang="en-US" sz="2400" spc="120" dirty="0">
                <a:solidFill>
                  <a:srgbClr val="40424E"/>
                </a:solidFill>
                <a:latin typeface="Times New Roman" panose="02020603050405020304" pitchFamily="18" charset="0"/>
                <a:cs typeface="Times New Roman" panose="02020603050405020304" pitchFamily="18" charset="0"/>
              </a:rPr>
              <a:t> </a:t>
            </a:r>
            <a:r>
              <a:rPr lang="en-US" sz="2400" spc="10" dirty="0">
                <a:solidFill>
                  <a:srgbClr val="40424E"/>
                </a:solidFill>
                <a:latin typeface="Times New Roman" panose="02020603050405020304" pitchFamily="18" charset="0"/>
                <a:cs typeface="Times New Roman" panose="02020603050405020304" pitchFamily="18" charset="0"/>
              </a:rPr>
              <a:t>found.</a:t>
            </a:r>
          </a:p>
          <a:p>
            <a:pPr marL="12700" algn="just">
              <a:lnSpc>
                <a:spcPct val="100000"/>
              </a:lnSpc>
            </a:pPr>
            <a:endParaRPr lang="en-US" sz="2400" dirty="0">
              <a:latin typeface="Times New Roman" panose="02020603050405020304" pitchFamily="18" charset="0"/>
              <a:cs typeface="Times New Roman" panose="02020603050405020304" pitchFamily="18" charset="0"/>
            </a:endParaRPr>
          </a:p>
          <a:p>
            <a:pPr marL="116205" indent="-104139" algn="just">
              <a:lnSpc>
                <a:spcPct val="100000"/>
              </a:lnSpc>
              <a:spcBef>
                <a:spcPts val="25"/>
              </a:spcBef>
              <a:buChar char="•"/>
              <a:tabLst>
                <a:tab pos="116839" algn="l"/>
              </a:tabLst>
            </a:pPr>
            <a:r>
              <a:rPr lang="en-US" sz="2400" b="1" spc="5" dirty="0">
                <a:solidFill>
                  <a:srgbClr val="40424E"/>
                </a:solidFill>
                <a:latin typeface="Times New Roman" panose="02020603050405020304" pitchFamily="18" charset="0"/>
                <a:cs typeface="Times New Roman" panose="02020603050405020304" pitchFamily="18" charset="0"/>
              </a:rPr>
              <a:t>At sender’s</a:t>
            </a:r>
            <a:r>
              <a:rPr lang="en-US" sz="2400" b="1" spc="20" dirty="0">
                <a:solidFill>
                  <a:srgbClr val="40424E"/>
                </a:solidFill>
                <a:latin typeface="Times New Roman" panose="02020603050405020304" pitchFamily="18" charset="0"/>
                <a:cs typeface="Times New Roman" panose="02020603050405020304" pitchFamily="18" charset="0"/>
              </a:rPr>
              <a:t> </a:t>
            </a:r>
            <a:r>
              <a:rPr lang="en-US" sz="2400" b="1" spc="5" dirty="0">
                <a:solidFill>
                  <a:srgbClr val="40424E"/>
                </a:solidFill>
                <a:latin typeface="Times New Roman" panose="02020603050405020304" pitchFamily="18" charset="0"/>
                <a:cs typeface="Times New Roman" panose="02020603050405020304" pitchFamily="18" charset="0"/>
              </a:rPr>
              <a:t>side</a:t>
            </a:r>
          </a:p>
          <a:p>
            <a:pPr marL="116205" indent="-104139" algn="just">
              <a:lnSpc>
                <a:spcPct val="100000"/>
              </a:lnSpc>
              <a:spcBef>
                <a:spcPts val="25"/>
              </a:spcBef>
              <a:buChar char="•"/>
              <a:tabLst>
                <a:tab pos="116839" algn="l"/>
              </a:tabLst>
            </a:pPr>
            <a:endParaRPr lang="en-US" sz="2400" dirty="0">
              <a:latin typeface="Times New Roman" panose="02020603050405020304" pitchFamily="18" charset="0"/>
              <a:cs typeface="Times New Roman" panose="02020603050405020304" pitchFamily="18" charset="0"/>
            </a:endParaRPr>
          </a:p>
          <a:p>
            <a:pPr marL="12700" marR="35560" algn="just">
              <a:lnSpc>
                <a:spcPct val="101400"/>
              </a:lnSpc>
              <a:spcBef>
                <a:spcPts val="5"/>
              </a:spcBef>
            </a:pPr>
            <a:r>
              <a:rPr lang="en-US" sz="2400" spc="5" dirty="0">
                <a:solidFill>
                  <a:srgbClr val="40424E"/>
                </a:solidFill>
                <a:latin typeface="Times New Roman" panose="02020603050405020304" pitchFamily="18" charset="0"/>
                <a:cs typeface="Times New Roman" panose="02020603050405020304" pitchFamily="18" charset="0"/>
              </a:rPr>
              <a:t>Transport </a:t>
            </a:r>
            <a:r>
              <a:rPr lang="en-US" sz="2400" dirty="0">
                <a:solidFill>
                  <a:srgbClr val="40424E"/>
                </a:solidFill>
                <a:latin typeface="Times New Roman" panose="02020603050405020304" pitchFamily="18" charset="0"/>
                <a:cs typeface="Times New Roman" panose="02020603050405020304" pitchFamily="18" charset="0"/>
              </a:rPr>
              <a:t>layer </a:t>
            </a:r>
            <a:r>
              <a:rPr lang="en-US" sz="2400" spc="5" dirty="0">
                <a:solidFill>
                  <a:srgbClr val="40424E"/>
                </a:solidFill>
                <a:latin typeface="Times New Roman" panose="02020603050405020304" pitchFamily="18" charset="0"/>
                <a:cs typeface="Times New Roman" panose="02020603050405020304" pitchFamily="18" charset="0"/>
              </a:rPr>
              <a:t>receives the formatted </a:t>
            </a:r>
            <a:r>
              <a:rPr lang="en-US" sz="2400" dirty="0">
                <a:solidFill>
                  <a:srgbClr val="40424E"/>
                </a:solidFill>
                <a:latin typeface="Times New Roman" panose="02020603050405020304" pitchFamily="18" charset="0"/>
                <a:cs typeface="Times New Roman" panose="02020603050405020304" pitchFamily="18" charset="0"/>
              </a:rPr>
              <a:t>data from </a:t>
            </a:r>
            <a:r>
              <a:rPr lang="en-US" sz="2400" spc="5" dirty="0">
                <a:solidFill>
                  <a:srgbClr val="40424E"/>
                </a:solidFill>
                <a:latin typeface="Times New Roman" panose="02020603050405020304" pitchFamily="18" charset="0"/>
                <a:cs typeface="Times New Roman" panose="02020603050405020304" pitchFamily="18" charset="0"/>
              </a:rPr>
              <a:t>the upper layers, performs </a:t>
            </a:r>
            <a:r>
              <a:rPr lang="en-US" sz="2400" b="1" spc="5" dirty="0">
                <a:solidFill>
                  <a:srgbClr val="40424E"/>
                </a:solidFill>
                <a:latin typeface="Times New Roman" panose="02020603050405020304" pitchFamily="18" charset="0"/>
                <a:cs typeface="Times New Roman" panose="02020603050405020304" pitchFamily="18" charset="0"/>
              </a:rPr>
              <a:t>Segmentation </a:t>
            </a:r>
            <a:r>
              <a:rPr lang="en-US" sz="2400" spc="5" dirty="0">
                <a:solidFill>
                  <a:srgbClr val="40424E"/>
                </a:solidFill>
                <a:latin typeface="Times New Roman" panose="02020603050405020304" pitchFamily="18" charset="0"/>
                <a:cs typeface="Times New Roman" panose="02020603050405020304" pitchFamily="18" charset="0"/>
              </a:rPr>
              <a:t>and  </a:t>
            </a:r>
            <a:r>
              <a:rPr lang="en-US" sz="2400" dirty="0">
                <a:solidFill>
                  <a:srgbClr val="40424E"/>
                </a:solidFill>
                <a:latin typeface="Times New Roman" panose="02020603050405020304" pitchFamily="18" charset="0"/>
                <a:cs typeface="Times New Roman" panose="02020603050405020304" pitchFamily="18" charset="0"/>
              </a:rPr>
              <a:t>also </a:t>
            </a:r>
            <a:r>
              <a:rPr lang="en-US" sz="2400" spc="5" dirty="0">
                <a:solidFill>
                  <a:srgbClr val="40424E"/>
                </a:solidFill>
                <a:latin typeface="Times New Roman" panose="02020603050405020304" pitchFamily="18" charset="0"/>
                <a:cs typeface="Times New Roman" panose="02020603050405020304" pitchFamily="18" charset="0"/>
              </a:rPr>
              <a:t>implements </a:t>
            </a:r>
            <a:r>
              <a:rPr lang="en-US" sz="2400" b="1" dirty="0">
                <a:solidFill>
                  <a:srgbClr val="40424E"/>
                </a:solidFill>
                <a:latin typeface="Times New Roman" panose="02020603050405020304" pitchFamily="18" charset="0"/>
                <a:cs typeface="Times New Roman" panose="02020603050405020304" pitchFamily="18" charset="0"/>
              </a:rPr>
              <a:t>Flow &amp; </a:t>
            </a:r>
            <a:r>
              <a:rPr lang="en-US" sz="2400" b="1" spc="5" dirty="0">
                <a:solidFill>
                  <a:srgbClr val="40424E"/>
                </a:solidFill>
                <a:latin typeface="Times New Roman" panose="02020603050405020304" pitchFamily="18" charset="0"/>
                <a:cs typeface="Times New Roman" panose="02020603050405020304" pitchFamily="18" charset="0"/>
              </a:rPr>
              <a:t>Error </a:t>
            </a:r>
            <a:r>
              <a:rPr lang="en-US" sz="2400" b="1" dirty="0">
                <a:solidFill>
                  <a:srgbClr val="40424E"/>
                </a:solidFill>
                <a:latin typeface="Times New Roman" panose="02020603050405020304" pitchFamily="18" charset="0"/>
                <a:cs typeface="Times New Roman" panose="02020603050405020304" pitchFamily="18" charset="0"/>
              </a:rPr>
              <a:t>control </a:t>
            </a:r>
            <a:r>
              <a:rPr lang="en-US" sz="2400" spc="5" dirty="0">
                <a:solidFill>
                  <a:srgbClr val="40424E"/>
                </a:solidFill>
                <a:latin typeface="Times New Roman" panose="02020603050405020304" pitchFamily="18" charset="0"/>
                <a:cs typeface="Times New Roman" panose="02020603050405020304" pitchFamily="18" charset="0"/>
              </a:rPr>
              <a:t>to ensure proper data transmission. </a:t>
            </a:r>
            <a:r>
              <a:rPr lang="en-US" sz="2400" dirty="0">
                <a:solidFill>
                  <a:srgbClr val="40424E"/>
                </a:solidFill>
                <a:latin typeface="Times New Roman" panose="02020603050405020304" pitchFamily="18" charset="0"/>
                <a:cs typeface="Times New Roman" panose="02020603050405020304" pitchFamily="18" charset="0"/>
              </a:rPr>
              <a:t>It also </a:t>
            </a:r>
            <a:r>
              <a:rPr lang="en-US" sz="2400" spc="5" dirty="0">
                <a:solidFill>
                  <a:srgbClr val="40424E"/>
                </a:solidFill>
                <a:latin typeface="Times New Roman" panose="02020603050405020304" pitchFamily="18" charset="0"/>
                <a:cs typeface="Times New Roman" panose="02020603050405020304" pitchFamily="18" charset="0"/>
              </a:rPr>
              <a:t>adds Source and  Destination </a:t>
            </a:r>
            <a:r>
              <a:rPr lang="en-US" sz="2400" dirty="0">
                <a:solidFill>
                  <a:srgbClr val="40424E"/>
                </a:solidFill>
                <a:latin typeface="Times New Roman" panose="02020603050405020304" pitchFamily="18" charset="0"/>
                <a:cs typeface="Times New Roman" panose="02020603050405020304" pitchFamily="18" charset="0"/>
              </a:rPr>
              <a:t>port </a:t>
            </a:r>
            <a:r>
              <a:rPr lang="en-US" sz="2400" spc="5" dirty="0">
                <a:solidFill>
                  <a:srgbClr val="40424E"/>
                </a:solidFill>
                <a:latin typeface="Times New Roman" panose="02020603050405020304" pitchFamily="18" charset="0"/>
                <a:cs typeface="Times New Roman" panose="02020603050405020304" pitchFamily="18" charset="0"/>
              </a:rPr>
              <a:t>number </a:t>
            </a:r>
            <a:r>
              <a:rPr lang="en-US" sz="2400" dirty="0">
                <a:solidFill>
                  <a:srgbClr val="40424E"/>
                </a:solidFill>
                <a:latin typeface="Times New Roman" panose="02020603050405020304" pitchFamily="18" charset="0"/>
                <a:cs typeface="Times New Roman" panose="02020603050405020304" pitchFamily="18" charset="0"/>
              </a:rPr>
              <a:t>in </a:t>
            </a:r>
            <a:r>
              <a:rPr lang="en-US" sz="2400" spc="5" dirty="0">
                <a:solidFill>
                  <a:srgbClr val="40424E"/>
                </a:solidFill>
                <a:latin typeface="Times New Roman" panose="02020603050405020304" pitchFamily="18" charset="0"/>
                <a:cs typeface="Times New Roman" panose="02020603050405020304" pitchFamily="18" charset="0"/>
              </a:rPr>
              <a:t>its header and forwards the </a:t>
            </a:r>
            <a:r>
              <a:rPr lang="en-US" sz="2400" spc="10" dirty="0">
                <a:solidFill>
                  <a:srgbClr val="40424E"/>
                </a:solidFill>
                <a:latin typeface="Times New Roman" panose="02020603050405020304" pitchFamily="18" charset="0"/>
                <a:cs typeface="Times New Roman" panose="02020603050405020304" pitchFamily="18" charset="0"/>
              </a:rPr>
              <a:t>segmented </a:t>
            </a:r>
            <a:r>
              <a:rPr lang="en-US" sz="2400" dirty="0">
                <a:solidFill>
                  <a:srgbClr val="40424E"/>
                </a:solidFill>
                <a:latin typeface="Times New Roman" panose="02020603050405020304" pitchFamily="18" charset="0"/>
                <a:cs typeface="Times New Roman" panose="02020603050405020304" pitchFamily="18" charset="0"/>
              </a:rPr>
              <a:t>data to </a:t>
            </a:r>
            <a:r>
              <a:rPr lang="en-US" sz="2400" spc="5" dirty="0">
                <a:solidFill>
                  <a:srgbClr val="40424E"/>
                </a:solidFill>
                <a:latin typeface="Times New Roman" panose="02020603050405020304" pitchFamily="18" charset="0"/>
                <a:cs typeface="Times New Roman" panose="02020603050405020304" pitchFamily="18" charset="0"/>
              </a:rPr>
              <a:t>the Network</a:t>
            </a:r>
            <a:r>
              <a:rPr lang="en-US" sz="2400" spc="190" dirty="0">
                <a:solidFill>
                  <a:srgbClr val="40424E"/>
                </a:solidFill>
                <a:latin typeface="Times New Roman" panose="02020603050405020304" pitchFamily="18" charset="0"/>
                <a:cs typeface="Times New Roman" panose="02020603050405020304" pitchFamily="18" charset="0"/>
              </a:rPr>
              <a:t> </a:t>
            </a:r>
            <a:r>
              <a:rPr lang="en-US" sz="2400" spc="10" dirty="0">
                <a:solidFill>
                  <a:srgbClr val="40424E"/>
                </a:solidFill>
                <a:latin typeface="Times New Roman" panose="02020603050405020304" pitchFamily="18" charset="0"/>
                <a:cs typeface="Times New Roman" panose="02020603050405020304" pitchFamily="18" charset="0"/>
              </a:rPr>
              <a:t>Layer.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81000" y="344216"/>
            <a:ext cx="11811000" cy="750847"/>
          </a:xfrm>
          <a:prstGeom prst="rect">
            <a:avLst/>
          </a:prstGeom>
        </p:spPr>
        <p:txBody>
          <a:bodyPr vert="horz" wrap="square" lIns="0" tIns="12065" rIns="0" bIns="0" rtlCol="0" anchor="b">
            <a:spAutoFit/>
          </a:bodyPr>
          <a:lstStyle/>
          <a:p>
            <a:pPr marL="12700">
              <a:lnSpc>
                <a:spcPct val="100000"/>
              </a:lnSpc>
              <a:spcBef>
                <a:spcPts val="95"/>
              </a:spcBef>
            </a:pPr>
            <a:r>
              <a:rPr b="1" spc="-15" dirty="0"/>
              <a:t>Transport </a:t>
            </a:r>
            <a:r>
              <a:rPr b="1" spc="-5" dirty="0"/>
              <a:t>Layer</a:t>
            </a:r>
            <a:r>
              <a:rPr lang="en-US" b="1" spc="-5" dirty="0"/>
              <a:t>/Segment unit</a:t>
            </a:r>
            <a:r>
              <a:rPr b="1" spc="-10" dirty="0"/>
              <a:t> </a:t>
            </a:r>
            <a:r>
              <a:rPr b="1" spc="-5" dirty="0"/>
              <a:t>Responsibilities</a:t>
            </a:r>
          </a:p>
        </p:txBody>
      </p:sp>
      <p:sp>
        <p:nvSpPr>
          <p:cNvPr id="3" name="TextBox 2">
            <a:extLst>
              <a:ext uri="{FF2B5EF4-FFF2-40B4-BE49-F238E27FC236}">
                <a16:creationId xmlns:a16="http://schemas.microsoft.com/office/drawing/2014/main" id="{AB410D20-EBE0-AC3E-CC3B-FF4D031D05CD}"/>
              </a:ext>
            </a:extLst>
          </p:cNvPr>
          <p:cNvSpPr txBox="1"/>
          <p:nvPr/>
        </p:nvSpPr>
        <p:spPr>
          <a:xfrm>
            <a:off x="1295400" y="1724160"/>
            <a:ext cx="9372600" cy="1690527"/>
          </a:xfrm>
          <a:prstGeom prst="rect">
            <a:avLst/>
          </a:prstGeom>
          <a:noFill/>
        </p:spPr>
        <p:txBody>
          <a:bodyPr wrap="square">
            <a:spAutoFit/>
          </a:bodyPr>
          <a:lstStyle/>
          <a:p>
            <a:pPr marL="12066">
              <a:lnSpc>
                <a:spcPts val="1300"/>
              </a:lnSpc>
              <a:tabLst>
                <a:tab pos="116839" algn="l"/>
              </a:tabLst>
            </a:pPr>
            <a:endParaRPr lang="en-US" sz="2400" b="1" spc="5" dirty="0">
              <a:solidFill>
                <a:srgbClr val="40424E"/>
              </a:solidFill>
              <a:latin typeface="Times New Roman" panose="02020603050405020304" pitchFamily="18" charset="0"/>
              <a:cs typeface="Times New Roman" panose="02020603050405020304" pitchFamily="18" charset="0"/>
            </a:endParaRPr>
          </a:p>
          <a:p>
            <a:pPr marL="12066">
              <a:lnSpc>
                <a:spcPts val="1300"/>
              </a:lnSpc>
              <a:tabLst>
                <a:tab pos="116839" algn="l"/>
              </a:tabLst>
            </a:pPr>
            <a:r>
              <a:rPr lang="en-US" sz="2400" b="1" spc="5" dirty="0">
                <a:solidFill>
                  <a:srgbClr val="40424E"/>
                </a:solidFill>
                <a:latin typeface="Times New Roman" panose="02020603050405020304" pitchFamily="18" charset="0"/>
                <a:cs typeface="Times New Roman" panose="02020603050405020304" pitchFamily="18" charset="0"/>
              </a:rPr>
              <a:t>At receiver’s</a:t>
            </a:r>
            <a:r>
              <a:rPr lang="en-US" sz="2400" b="1" spc="30" dirty="0">
                <a:solidFill>
                  <a:srgbClr val="40424E"/>
                </a:solidFill>
                <a:latin typeface="Times New Roman" panose="02020603050405020304" pitchFamily="18" charset="0"/>
                <a:cs typeface="Times New Roman" panose="02020603050405020304" pitchFamily="18" charset="0"/>
              </a:rPr>
              <a:t> </a:t>
            </a:r>
            <a:r>
              <a:rPr lang="en-US" sz="2400" b="1" spc="5" dirty="0">
                <a:solidFill>
                  <a:srgbClr val="40424E"/>
                </a:solidFill>
                <a:latin typeface="Times New Roman" panose="02020603050405020304" pitchFamily="18" charset="0"/>
                <a:cs typeface="Times New Roman" panose="02020603050405020304" pitchFamily="18" charset="0"/>
              </a:rPr>
              <a:t>side:</a:t>
            </a:r>
          </a:p>
          <a:p>
            <a:pPr marL="116205" indent="-104139">
              <a:lnSpc>
                <a:spcPts val="1300"/>
              </a:lnSpc>
              <a:buChar char="•"/>
              <a:tabLst>
                <a:tab pos="116839" algn="l"/>
              </a:tabLst>
            </a:pPr>
            <a:endParaRPr lang="en-US" sz="2400" b="1" spc="5" dirty="0">
              <a:solidFill>
                <a:srgbClr val="40424E"/>
              </a:solidFill>
              <a:latin typeface="Times New Roman" panose="02020603050405020304" pitchFamily="18" charset="0"/>
              <a:cs typeface="Times New Roman" panose="02020603050405020304" pitchFamily="18" charset="0"/>
            </a:endParaRPr>
          </a:p>
          <a:p>
            <a:pPr marL="12700" marR="420370" algn="just">
              <a:lnSpc>
                <a:spcPct val="101400"/>
              </a:lnSpc>
              <a:spcBef>
                <a:spcPts val="5"/>
              </a:spcBef>
            </a:pPr>
            <a:r>
              <a:rPr lang="en-US" sz="2400" spc="5" dirty="0">
                <a:solidFill>
                  <a:srgbClr val="40424E"/>
                </a:solidFill>
                <a:latin typeface="Times New Roman" panose="02020603050405020304" pitchFamily="18" charset="0"/>
                <a:cs typeface="Times New Roman" panose="02020603050405020304" pitchFamily="18" charset="0"/>
              </a:rPr>
              <a:t>Transport Layer reads </a:t>
            </a:r>
            <a:r>
              <a:rPr lang="en-US" sz="2400" dirty="0">
                <a:solidFill>
                  <a:srgbClr val="40424E"/>
                </a:solidFill>
                <a:latin typeface="Times New Roman" panose="02020603050405020304" pitchFamily="18" charset="0"/>
                <a:cs typeface="Times New Roman" panose="02020603050405020304" pitchFamily="18" charset="0"/>
              </a:rPr>
              <a:t>the </a:t>
            </a:r>
            <a:r>
              <a:rPr lang="en-US" sz="2400" spc="5" dirty="0">
                <a:solidFill>
                  <a:srgbClr val="40424E"/>
                </a:solidFill>
                <a:latin typeface="Times New Roman" panose="02020603050405020304" pitchFamily="18" charset="0"/>
                <a:cs typeface="Times New Roman" panose="02020603050405020304" pitchFamily="18" charset="0"/>
              </a:rPr>
              <a:t>port number </a:t>
            </a:r>
            <a:r>
              <a:rPr lang="en-US" sz="2400" dirty="0">
                <a:solidFill>
                  <a:srgbClr val="40424E"/>
                </a:solidFill>
                <a:latin typeface="Times New Roman" panose="02020603050405020304" pitchFamily="18" charset="0"/>
                <a:cs typeface="Times New Roman" panose="02020603050405020304" pitchFamily="18" charset="0"/>
              </a:rPr>
              <a:t>from its header </a:t>
            </a:r>
            <a:r>
              <a:rPr lang="en-US" sz="2400" spc="5" dirty="0">
                <a:solidFill>
                  <a:srgbClr val="40424E"/>
                </a:solidFill>
                <a:latin typeface="Times New Roman" panose="02020603050405020304" pitchFamily="18" charset="0"/>
                <a:cs typeface="Times New Roman" panose="02020603050405020304" pitchFamily="18" charset="0"/>
              </a:rPr>
              <a:t>and forwards </a:t>
            </a:r>
            <a:r>
              <a:rPr lang="en-US" sz="2400" dirty="0">
                <a:solidFill>
                  <a:srgbClr val="40424E"/>
                </a:solidFill>
                <a:latin typeface="Times New Roman" panose="02020603050405020304" pitchFamily="18" charset="0"/>
                <a:cs typeface="Times New Roman" panose="02020603050405020304" pitchFamily="18" charset="0"/>
              </a:rPr>
              <a:t>the </a:t>
            </a:r>
            <a:r>
              <a:rPr lang="en-US" sz="2400" spc="5" dirty="0">
                <a:solidFill>
                  <a:srgbClr val="40424E"/>
                </a:solidFill>
                <a:latin typeface="Times New Roman" panose="02020603050405020304" pitchFamily="18" charset="0"/>
                <a:cs typeface="Times New Roman" panose="02020603050405020304" pitchFamily="18" charset="0"/>
              </a:rPr>
              <a:t>Data which </a:t>
            </a:r>
            <a:r>
              <a:rPr lang="en-US" sz="2400" dirty="0">
                <a:solidFill>
                  <a:srgbClr val="40424E"/>
                </a:solidFill>
                <a:latin typeface="Times New Roman" panose="02020603050405020304" pitchFamily="18" charset="0"/>
                <a:cs typeface="Times New Roman" panose="02020603050405020304" pitchFamily="18" charset="0"/>
              </a:rPr>
              <a:t>it </a:t>
            </a:r>
            <a:r>
              <a:rPr lang="en-US" sz="2400" spc="5" dirty="0">
                <a:solidFill>
                  <a:srgbClr val="40424E"/>
                </a:solidFill>
                <a:latin typeface="Times New Roman" panose="02020603050405020304" pitchFamily="18" charset="0"/>
                <a:cs typeface="Times New Roman" panose="02020603050405020304" pitchFamily="18" charset="0"/>
              </a:rPr>
              <a:t>has  received </a:t>
            </a:r>
            <a:r>
              <a:rPr lang="en-US" sz="2400" dirty="0">
                <a:solidFill>
                  <a:srgbClr val="40424E"/>
                </a:solidFill>
                <a:latin typeface="Times New Roman" panose="02020603050405020304" pitchFamily="18" charset="0"/>
                <a:cs typeface="Times New Roman" panose="02020603050405020304" pitchFamily="18" charset="0"/>
              </a:rPr>
              <a:t>to </a:t>
            </a:r>
            <a:r>
              <a:rPr lang="en-US" sz="2400" spc="5" dirty="0">
                <a:solidFill>
                  <a:srgbClr val="40424E"/>
                </a:solidFill>
                <a:latin typeface="Times New Roman" panose="02020603050405020304" pitchFamily="18" charset="0"/>
                <a:cs typeface="Times New Roman" panose="02020603050405020304" pitchFamily="18" charset="0"/>
              </a:rPr>
              <a:t>the respective application. </a:t>
            </a:r>
            <a:r>
              <a:rPr lang="en-US" sz="2400" dirty="0">
                <a:solidFill>
                  <a:srgbClr val="40424E"/>
                </a:solidFill>
                <a:latin typeface="Times New Roman" panose="02020603050405020304" pitchFamily="18" charset="0"/>
                <a:cs typeface="Times New Roman" panose="02020603050405020304" pitchFamily="18" charset="0"/>
              </a:rPr>
              <a:t>It also </a:t>
            </a:r>
            <a:r>
              <a:rPr lang="en-US" sz="2400" spc="5" dirty="0">
                <a:solidFill>
                  <a:srgbClr val="40424E"/>
                </a:solidFill>
                <a:latin typeface="Times New Roman" panose="02020603050405020304" pitchFamily="18" charset="0"/>
                <a:cs typeface="Times New Roman" panose="02020603050405020304" pitchFamily="18" charset="0"/>
              </a:rPr>
              <a:t>performs sequencing and reassembling </a:t>
            </a:r>
            <a:r>
              <a:rPr lang="en-US" sz="2400" dirty="0">
                <a:solidFill>
                  <a:srgbClr val="40424E"/>
                </a:solidFill>
                <a:latin typeface="Times New Roman" panose="02020603050405020304" pitchFamily="18" charset="0"/>
                <a:cs typeface="Times New Roman" panose="02020603050405020304" pitchFamily="18" charset="0"/>
              </a:rPr>
              <a:t>of </a:t>
            </a:r>
            <a:r>
              <a:rPr lang="en-US" sz="2400" spc="5" dirty="0">
                <a:solidFill>
                  <a:srgbClr val="40424E"/>
                </a:solidFill>
                <a:latin typeface="Times New Roman" panose="02020603050405020304" pitchFamily="18" charset="0"/>
                <a:cs typeface="Times New Roman" panose="02020603050405020304" pitchFamily="18" charset="0"/>
              </a:rPr>
              <a:t>the  segmented data.</a:t>
            </a:r>
            <a:endParaRPr lang="en-US" sz="2400" dirty="0">
              <a:latin typeface="Times New Roman" panose="02020603050405020304" pitchFamily="18" charset="0"/>
              <a:cs typeface="Times New Roman" panose="02020603050405020304" pitchFamily="18" charset="0"/>
            </a:endParaRPr>
          </a:p>
        </p:txBody>
      </p:sp>
      <p:sp>
        <p:nvSpPr>
          <p:cNvPr id="4" name="object 9">
            <a:extLst>
              <a:ext uri="{FF2B5EF4-FFF2-40B4-BE49-F238E27FC236}">
                <a16:creationId xmlns:a16="http://schemas.microsoft.com/office/drawing/2014/main" id="{203A485F-F058-5C42-28BD-652C3C14D78F}"/>
              </a:ext>
            </a:extLst>
          </p:cNvPr>
          <p:cNvSpPr/>
          <p:nvPr/>
        </p:nvSpPr>
        <p:spPr>
          <a:xfrm>
            <a:off x="1981200" y="3478364"/>
            <a:ext cx="9067800" cy="30479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9455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81000" y="344216"/>
            <a:ext cx="11811000" cy="750847"/>
          </a:xfrm>
          <a:prstGeom prst="rect">
            <a:avLst/>
          </a:prstGeom>
        </p:spPr>
        <p:txBody>
          <a:bodyPr vert="horz" wrap="square" lIns="0" tIns="12065" rIns="0" bIns="0" rtlCol="0" anchor="b">
            <a:spAutoFit/>
          </a:bodyPr>
          <a:lstStyle/>
          <a:p>
            <a:pPr marL="12700">
              <a:lnSpc>
                <a:spcPct val="100000"/>
              </a:lnSpc>
              <a:spcBef>
                <a:spcPts val="95"/>
              </a:spcBef>
            </a:pPr>
            <a:r>
              <a:rPr b="1" spc="-15" dirty="0"/>
              <a:t>Transport </a:t>
            </a:r>
            <a:r>
              <a:rPr b="1" spc="-5" dirty="0"/>
              <a:t>Layer</a:t>
            </a:r>
            <a:r>
              <a:rPr lang="en-US" b="1" spc="-5" dirty="0"/>
              <a:t>/Segment unit</a:t>
            </a:r>
            <a:r>
              <a:rPr b="1" spc="-10" dirty="0"/>
              <a:t> </a:t>
            </a:r>
            <a:r>
              <a:rPr b="1" spc="-5" dirty="0"/>
              <a:t>Responsibilities</a:t>
            </a:r>
          </a:p>
        </p:txBody>
      </p:sp>
      <p:sp>
        <p:nvSpPr>
          <p:cNvPr id="8" name="object 8"/>
          <p:cNvSpPr txBox="1"/>
          <p:nvPr/>
        </p:nvSpPr>
        <p:spPr>
          <a:xfrm>
            <a:off x="685800" y="1106900"/>
            <a:ext cx="11049000" cy="5658729"/>
          </a:xfrm>
          <a:prstGeom prst="rect">
            <a:avLst/>
          </a:prstGeom>
        </p:spPr>
        <p:txBody>
          <a:bodyPr vert="horz" wrap="square" lIns="0" tIns="104140" rIns="0" bIns="0" rtlCol="0">
            <a:spAutoFit/>
          </a:bodyPr>
          <a:lstStyle/>
          <a:p>
            <a:pPr marL="241300" marR="33655" indent="-228600">
              <a:lnSpc>
                <a:spcPct val="101400"/>
              </a:lnSpc>
              <a:spcBef>
                <a:spcPts val="760"/>
              </a:spcBef>
              <a:buFont typeface="Carlito"/>
              <a:buAutoNum type="arabicPeriod"/>
              <a:tabLst>
                <a:tab pos="241300" algn="l"/>
              </a:tabLst>
            </a:pPr>
            <a:endParaRPr lang="en-US" sz="1100" b="1" spc="5" dirty="0">
              <a:solidFill>
                <a:srgbClr val="40424E"/>
              </a:solidFill>
              <a:latin typeface="Carlito"/>
              <a:cs typeface="Carlito"/>
            </a:endParaRPr>
          </a:p>
          <a:p>
            <a:pPr marL="241300" marR="33655" indent="-228600">
              <a:lnSpc>
                <a:spcPct val="101400"/>
              </a:lnSpc>
              <a:spcBef>
                <a:spcPts val="760"/>
              </a:spcBef>
              <a:buFont typeface="Carlito"/>
              <a:buAutoNum type="arabicPeriod"/>
              <a:tabLst>
                <a:tab pos="241300" algn="l"/>
              </a:tabLst>
            </a:pPr>
            <a:endParaRPr lang="en-US" sz="1100" b="1" spc="5" dirty="0">
              <a:solidFill>
                <a:srgbClr val="40424E"/>
              </a:solidFill>
              <a:latin typeface="Carlito"/>
              <a:cs typeface="Carlito"/>
            </a:endParaRPr>
          </a:p>
          <a:p>
            <a:pPr marL="241300" marR="33655" indent="-228600" algn="just">
              <a:lnSpc>
                <a:spcPct val="150000"/>
              </a:lnSpc>
              <a:spcBef>
                <a:spcPts val="760"/>
              </a:spcBef>
              <a:buFont typeface="Carlito"/>
              <a:buAutoNum type="arabicPeriod"/>
              <a:tabLst>
                <a:tab pos="241300" algn="l"/>
              </a:tabLst>
            </a:pPr>
            <a:r>
              <a:rPr lang="en-US" sz="1600" b="1" spc="5" dirty="0">
                <a:solidFill>
                  <a:srgbClr val="40424E"/>
                </a:solidFill>
                <a:latin typeface="Times New Roman" panose="02020603050405020304" pitchFamily="18" charset="0"/>
                <a:cs typeface="Times New Roman" panose="02020603050405020304" pitchFamily="18" charset="0"/>
              </a:rPr>
              <a:t>Segmentation and Reassembly: </a:t>
            </a:r>
            <a:r>
              <a:rPr lang="en-US" sz="1600" spc="5" dirty="0">
                <a:solidFill>
                  <a:srgbClr val="40424E"/>
                </a:solidFill>
                <a:latin typeface="Times New Roman" panose="02020603050405020304" pitchFamily="18" charset="0"/>
                <a:cs typeface="Times New Roman" panose="02020603050405020304" pitchFamily="18" charset="0"/>
              </a:rPr>
              <a:t>This layer accepts </a:t>
            </a:r>
            <a:r>
              <a:rPr lang="en-US" sz="1600" dirty="0">
                <a:solidFill>
                  <a:srgbClr val="40424E"/>
                </a:solidFill>
                <a:latin typeface="Times New Roman" panose="02020603050405020304" pitchFamily="18" charset="0"/>
                <a:cs typeface="Times New Roman" panose="02020603050405020304" pitchFamily="18" charset="0"/>
              </a:rPr>
              <a:t>the </a:t>
            </a:r>
            <a:r>
              <a:rPr lang="en-US" sz="1600" spc="5" dirty="0">
                <a:solidFill>
                  <a:srgbClr val="40424E"/>
                </a:solidFill>
                <a:latin typeface="Times New Roman" panose="02020603050405020304" pitchFamily="18" charset="0"/>
                <a:cs typeface="Times New Roman" panose="02020603050405020304" pitchFamily="18" charset="0"/>
              </a:rPr>
              <a:t>message </a:t>
            </a:r>
            <a:r>
              <a:rPr lang="en-US" sz="1600" dirty="0">
                <a:solidFill>
                  <a:srgbClr val="40424E"/>
                </a:solidFill>
                <a:latin typeface="Times New Roman" panose="02020603050405020304" pitchFamily="18" charset="0"/>
                <a:cs typeface="Times New Roman" panose="02020603050405020304" pitchFamily="18" charset="0"/>
              </a:rPr>
              <a:t>from the </a:t>
            </a:r>
            <a:r>
              <a:rPr lang="en-US" sz="1600" spc="5" dirty="0">
                <a:solidFill>
                  <a:srgbClr val="40424E"/>
                </a:solidFill>
                <a:latin typeface="Times New Roman" panose="02020603050405020304" pitchFamily="18" charset="0"/>
                <a:cs typeface="Times New Roman" panose="02020603050405020304" pitchFamily="18" charset="0"/>
              </a:rPr>
              <a:t>(session) </a:t>
            </a:r>
            <a:r>
              <a:rPr lang="en-US" sz="1600" spc="10" dirty="0">
                <a:solidFill>
                  <a:srgbClr val="40424E"/>
                </a:solidFill>
                <a:latin typeface="Times New Roman" panose="02020603050405020304" pitchFamily="18" charset="0"/>
                <a:cs typeface="Times New Roman" panose="02020603050405020304" pitchFamily="18" charset="0"/>
              </a:rPr>
              <a:t>layer,  </a:t>
            </a:r>
            <a:r>
              <a:rPr lang="en-US" sz="1600" spc="5" dirty="0">
                <a:solidFill>
                  <a:srgbClr val="40424E"/>
                </a:solidFill>
                <a:latin typeface="Times New Roman" panose="02020603050405020304" pitchFamily="18" charset="0"/>
                <a:cs typeface="Times New Roman" panose="02020603050405020304" pitchFamily="18" charset="0"/>
              </a:rPr>
              <a:t>breaks the message </a:t>
            </a:r>
            <a:r>
              <a:rPr lang="en-US" sz="1600" dirty="0">
                <a:solidFill>
                  <a:srgbClr val="40424E"/>
                </a:solidFill>
                <a:latin typeface="Times New Roman" panose="02020603050405020304" pitchFamily="18" charset="0"/>
                <a:cs typeface="Times New Roman" panose="02020603050405020304" pitchFamily="18" charset="0"/>
              </a:rPr>
              <a:t>into </a:t>
            </a:r>
            <a:r>
              <a:rPr lang="en-US" sz="1600" spc="5" dirty="0">
                <a:solidFill>
                  <a:srgbClr val="40424E"/>
                </a:solidFill>
                <a:latin typeface="Times New Roman" panose="02020603050405020304" pitchFamily="18" charset="0"/>
                <a:cs typeface="Times New Roman" panose="02020603050405020304" pitchFamily="18" charset="0"/>
              </a:rPr>
              <a:t>smaller units. Each </a:t>
            </a:r>
            <a:r>
              <a:rPr lang="en-US" sz="1600" dirty="0">
                <a:solidFill>
                  <a:srgbClr val="40424E"/>
                </a:solidFill>
                <a:latin typeface="Times New Roman" panose="02020603050405020304" pitchFamily="18" charset="0"/>
                <a:cs typeface="Times New Roman" panose="02020603050405020304" pitchFamily="18" charset="0"/>
              </a:rPr>
              <a:t>of the </a:t>
            </a:r>
            <a:r>
              <a:rPr lang="en-US" sz="1600" spc="5" dirty="0">
                <a:solidFill>
                  <a:srgbClr val="40424E"/>
                </a:solidFill>
                <a:latin typeface="Times New Roman" panose="02020603050405020304" pitchFamily="18" charset="0"/>
                <a:cs typeface="Times New Roman" panose="02020603050405020304" pitchFamily="18" charset="0"/>
              </a:rPr>
              <a:t>segment produced </a:t>
            </a:r>
            <a:r>
              <a:rPr lang="en-US" sz="1600" dirty="0">
                <a:solidFill>
                  <a:srgbClr val="40424E"/>
                </a:solidFill>
                <a:latin typeface="Times New Roman" panose="02020603050405020304" pitchFamily="18" charset="0"/>
                <a:cs typeface="Times New Roman" panose="02020603050405020304" pitchFamily="18" charset="0"/>
              </a:rPr>
              <a:t>has a </a:t>
            </a:r>
            <a:r>
              <a:rPr lang="en-US" sz="1600" spc="5" dirty="0">
                <a:solidFill>
                  <a:srgbClr val="40424E"/>
                </a:solidFill>
                <a:latin typeface="Times New Roman" panose="02020603050405020304" pitchFamily="18" charset="0"/>
                <a:cs typeface="Times New Roman" panose="02020603050405020304" pitchFamily="18" charset="0"/>
              </a:rPr>
              <a:t>header associated  with it. </a:t>
            </a:r>
            <a:r>
              <a:rPr lang="en-US" sz="1600" dirty="0">
                <a:solidFill>
                  <a:srgbClr val="40424E"/>
                </a:solidFill>
                <a:latin typeface="Times New Roman" panose="02020603050405020304" pitchFamily="18" charset="0"/>
                <a:cs typeface="Times New Roman" panose="02020603050405020304" pitchFamily="18" charset="0"/>
              </a:rPr>
              <a:t>The </a:t>
            </a:r>
            <a:r>
              <a:rPr lang="en-US" sz="1600" spc="5" dirty="0">
                <a:solidFill>
                  <a:srgbClr val="40424E"/>
                </a:solidFill>
                <a:latin typeface="Times New Roman" panose="02020603050405020304" pitchFamily="18" charset="0"/>
                <a:cs typeface="Times New Roman" panose="02020603050405020304" pitchFamily="18" charset="0"/>
              </a:rPr>
              <a:t>transport </a:t>
            </a:r>
            <a:r>
              <a:rPr lang="en-US" sz="1600" dirty="0">
                <a:solidFill>
                  <a:srgbClr val="40424E"/>
                </a:solidFill>
                <a:latin typeface="Times New Roman" panose="02020603050405020304" pitchFamily="18" charset="0"/>
                <a:cs typeface="Times New Roman" panose="02020603050405020304" pitchFamily="18" charset="0"/>
              </a:rPr>
              <a:t>layer at the </a:t>
            </a:r>
            <a:r>
              <a:rPr lang="en-US" sz="1600" spc="5" dirty="0">
                <a:solidFill>
                  <a:srgbClr val="40424E"/>
                </a:solidFill>
                <a:latin typeface="Times New Roman" panose="02020603050405020304" pitchFamily="18" charset="0"/>
                <a:cs typeface="Times New Roman" panose="02020603050405020304" pitchFamily="18" charset="0"/>
              </a:rPr>
              <a:t>destination station reassembles </a:t>
            </a:r>
            <a:r>
              <a:rPr lang="en-US" sz="1600" dirty="0">
                <a:solidFill>
                  <a:srgbClr val="40424E"/>
                </a:solidFill>
                <a:latin typeface="Times New Roman" panose="02020603050405020304" pitchFamily="18" charset="0"/>
                <a:cs typeface="Times New Roman" panose="02020603050405020304" pitchFamily="18" charset="0"/>
              </a:rPr>
              <a:t>the</a:t>
            </a:r>
            <a:r>
              <a:rPr lang="en-US" sz="1600" spc="135" dirty="0">
                <a:solidFill>
                  <a:srgbClr val="40424E"/>
                </a:solidFill>
                <a:latin typeface="Times New Roman" panose="02020603050405020304" pitchFamily="18" charset="0"/>
                <a:cs typeface="Times New Roman" panose="02020603050405020304" pitchFamily="18" charset="0"/>
              </a:rPr>
              <a:t> </a:t>
            </a:r>
            <a:r>
              <a:rPr lang="en-US" sz="1600" spc="5" dirty="0">
                <a:solidFill>
                  <a:srgbClr val="40424E"/>
                </a:solidFill>
                <a:latin typeface="Times New Roman" panose="02020603050405020304" pitchFamily="18" charset="0"/>
                <a:cs typeface="Times New Roman" panose="02020603050405020304" pitchFamily="18" charset="0"/>
              </a:rPr>
              <a:t>message.</a:t>
            </a:r>
            <a:endParaRPr lang="en-US" sz="1600" dirty="0">
              <a:latin typeface="Times New Roman" panose="02020603050405020304" pitchFamily="18" charset="0"/>
              <a:cs typeface="Times New Roman" panose="02020603050405020304" pitchFamily="18" charset="0"/>
            </a:endParaRPr>
          </a:p>
          <a:p>
            <a:pPr marL="241300" indent="-228600" algn="just">
              <a:lnSpc>
                <a:spcPct val="150000"/>
              </a:lnSpc>
              <a:spcBef>
                <a:spcPts val="25"/>
              </a:spcBef>
              <a:buFont typeface="Carlito"/>
              <a:buAutoNum type="arabicPeriod"/>
              <a:tabLst>
                <a:tab pos="241300" algn="l"/>
              </a:tabLst>
            </a:pPr>
            <a:r>
              <a:rPr lang="en-US" sz="1600" b="1" spc="5" dirty="0">
                <a:solidFill>
                  <a:srgbClr val="40424E"/>
                </a:solidFill>
                <a:latin typeface="Times New Roman" panose="02020603050405020304" pitchFamily="18" charset="0"/>
                <a:cs typeface="Times New Roman" panose="02020603050405020304" pitchFamily="18" charset="0"/>
              </a:rPr>
              <a:t>Service Point Addressing: </a:t>
            </a:r>
            <a:r>
              <a:rPr lang="en-US" sz="1600" spc="5" dirty="0">
                <a:solidFill>
                  <a:srgbClr val="40424E"/>
                </a:solidFill>
                <a:latin typeface="Times New Roman" panose="02020603050405020304" pitchFamily="18" charset="0"/>
                <a:cs typeface="Times New Roman" panose="02020603050405020304" pitchFamily="18" charset="0"/>
              </a:rPr>
              <a:t>To deliver </a:t>
            </a:r>
            <a:r>
              <a:rPr lang="en-US" sz="1600" dirty="0">
                <a:solidFill>
                  <a:srgbClr val="40424E"/>
                </a:solidFill>
                <a:latin typeface="Times New Roman" panose="02020603050405020304" pitchFamily="18" charset="0"/>
                <a:cs typeface="Times New Roman" panose="02020603050405020304" pitchFamily="18" charset="0"/>
              </a:rPr>
              <a:t>the </a:t>
            </a:r>
            <a:r>
              <a:rPr lang="en-US" sz="1600" spc="5" dirty="0">
                <a:solidFill>
                  <a:srgbClr val="40424E"/>
                </a:solidFill>
                <a:latin typeface="Times New Roman" panose="02020603050405020304" pitchFamily="18" charset="0"/>
                <a:cs typeface="Times New Roman" panose="02020603050405020304" pitchFamily="18" charset="0"/>
              </a:rPr>
              <a:t>message </a:t>
            </a:r>
            <a:r>
              <a:rPr lang="en-US" sz="1600" dirty="0">
                <a:solidFill>
                  <a:srgbClr val="40424E"/>
                </a:solidFill>
                <a:latin typeface="Times New Roman" panose="02020603050405020304" pitchFamily="18" charset="0"/>
                <a:cs typeface="Times New Roman" panose="02020603050405020304" pitchFamily="18" charset="0"/>
              </a:rPr>
              <a:t>to </a:t>
            </a:r>
            <a:r>
              <a:rPr lang="en-US" sz="1600" spc="5" dirty="0">
                <a:solidFill>
                  <a:srgbClr val="40424E"/>
                </a:solidFill>
                <a:latin typeface="Times New Roman" panose="02020603050405020304" pitchFamily="18" charset="0"/>
                <a:cs typeface="Times New Roman" panose="02020603050405020304" pitchFamily="18" charset="0"/>
              </a:rPr>
              <a:t>correct process, transport layer</a:t>
            </a:r>
            <a:r>
              <a:rPr lang="en-US" sz="1600" spc="204" dirty="0">
                <a:solidFill>
                  <a:srgbClr val="40424E"/>
                </a:solidFill>
                <a:latin typeface="Times New Roman" panose="02020603050405020304" pitchFamily="18" charset="0"/>
                <a:cs typeface="Times New Roman" panose="02020603050405020304" pitchFamily="18" charset="0"/>
              </a:rPr>
              <a:t> </a:t>
            </a:r>
            <a:r>
              <a:rPr lang="en-US" sz="1600" dirty="0">
                <a:solidFill>
                  <a:srgbClr val="40424E"/>
                </a:solidFill>
                <a:latin typeface="Times New Roman" panose="02020603050405020304" pitchFamily="18" charset="0"/>
                <a:cs typeface="Times New Roman" panose="02020603050405020304" pitchFamily="18" charset="0"/>
              </a:rPr>
              <a:t>header</a:t>
            </a:r>
            <a:r>
              <a:rPr lang="en-US" sz="1600" dirty="0">
                <a:latin typeface="Times New Roman" panose="02020603050405020304" pitchFamily="18" charset="0"/>
                <a:cs typeface="Times New Roman" panose="02020603050405020304" pitchFamily="18" charset="0"/>
              </a:rPr>
              <a:t> </a:t>
            </a:r>
            <a:r>
              <a:rPr lang="en-US" sz="1600" spc="5" dirty="0">
                <a:solidFill>
                  <a:srgbClr val="40424E"/>
                </a:solidFill>
                <a:latin typeface="Times New Roman" panose="02020603050405020304" pitchFamily="18" charset="0"/>
                <a:cs typeface="Times New Roman" panose="02020603050405020304" pitchFamily="18" charset="0"/>
              </a:rPr>
              <a:t>includes </a:t>
            </a:r>
            <a:r>
              <a:rPr lang="en-US" sz="1600" dirty="0">
                <a:solidFill>
                  <a:srgbClr val="40424E"/>
                </a:solidFill>
                <a:latin typeface="Times New Roman" panose="02020603050405020304" pitchFamily="18" charset="0"/>
                <a:cs typeface="Times New Roman" panose="02020603050405020304" pitchFamily="18" charset="0"/>
              </a:rPr>
              <a:t>a </a:t>
            </a:r>
            <a:r>
              <a:rPr lang="en-US" sz="1600" spc="5" dirty="0">
                <a:solidFill>
                  <a:srgbClr val="40424E"/>
                </a:solidFill>
                <a:latin typeface="Times New Roman" panose="02020603050405020304" pitchFamily="18" charset="0"/>
                <a:cs typeface="Times New Roman" panose="02020603050405020304" pitchFamily="18" charset="0"/>
              </a:rPr>
              <a:t>type of address called </a:t>
            </a:r>
            <a:r>
              <a:rPr lang="en-US" sz="1600" dirty="0">
                <a:solidFill>
                  <a:srgbClr val="40424E"/>
                </a:solidFill>
                <a:latin typeface="Times New Roman" panose="02020603050405020304" pitchFamily="18" charset="0"/>
                <a:cs typeface="Times New Roman" panose="02020603050405020304" pitchFamily="18" charset="0"/>
              </a:rPr>
              <a:t>service point address </a:t>
            </a:r>
            <a:r>
              <a:rPr lang="en-US" sz="1600" spc="5" dirty="0">
                <a:solidFill>
                  <a:srgbClr val="40424E"/>
                </a:solidFill>
                <a:latin typeface="Times New Roman" panose="02020603050405020304" pitchFamily="18" charset="0"/>
                <a:cs typeface="Times New Roman" panose="02020603050405020304" pitchFamily="18" charset="0"/>
              </a:rPr>
              <a:t>or </a:t>
            </a:r>
            <a:r>
              <a:rPr lang="en-US" sz="1600" dirty="0">
                <a:solidFill>
                  <a:srgbClr val="40424E"/>
                </a:solidFill>
                <a:latin typeface="Times New Roman" panose="02020603050405020304" pitchFamily="18" charset="0"/>
                <a:cs typeface="Times New Roman" panose="02020603050405020304" pitchFamily="18" charset="0"/>
              </a:rPr>
              <a:t>port </a:t>
            </a:r>
            <a:r>
              <a:rPr lang="en-US" sz="1600" spc="5" dirty="0">
                <a:solidFill>
                  <a:srgbClr val="40424E"/>
                </a:solidFill>
                <a:latin typeface="Times New Roman" panose="02020603050405020304" pitchFamily="18" charset="0"/>
                <a:cs typeface="Times New Roman" panose="02020603050405020304" pitchFamily="18" charset="0"/>
              </a:rPr>
              <a:t>address. Thus, </a:t>
            </a:r>
            <a:r>
              <a:rPr lang="en-US" sz="1600" b="1" dirty="0">
                <a:solidFill>
                  <a:srgbClr val="40424E"/>
                </a:solidFill>
                <a:latin typeface="Times New Roman" panose="02020603050405020304" pitchFamily="18" charset="0"/>
                <a:cs typeface="Times New Roman" panose="02020603050405020304" pitchFamily="18" charset="0"/>
              </a:rPr>
              <a:t>by </a:t>
            </a:r>
            <a:r>
              <a:rPr lang="en-US" sz="1600" b="1" spc="5" dirty="0">
                <a:solidFill>
                  <a:srgbClr val="40424E"/>
                </a:solidFill>
                <a:latin typeface="Times New Roman" panose="02020603050405020304" pitchFamily="18" charset="0"/>
                <a:cs typeface="Times New Roman" panose="02020603050405020304" pitchFamily="18" charset="0"/>
              </a:rPr>
              <a:t>specifying this  address, transport layer makes sure that the message </a:t>
            </a:r>
            <a:r>
              <a:rPr lang="en-US" sz="1600" b="1" dirty="0">
                <a:solidFill>
                  <a:srgbClr val="40424E"/>
                </a:solidFill>
                <a:latin typeface="Times New Roman" panose="02020603050405020304" pitchFamily="18" charset="0"/>
                <a:cs typeface="Times New Roman" panose="02020603050405020304" pitchFamily="18" charset="0"/>
              </a:rPr>
              <a:t>is </a:t>
            </a:r>
            <a:r>
              <a:rPr lang="en-US" sz="1600" b="1" spc="5" dirty="0">
                <a:solidFill>
                  <a:srgbClr val="40424E"/>
                </a:solidFill>
                <a:latin typeface="Times New Roman" panose="02020603050405020304" pitchFamily="18" charset="0"/>
                <a:cs typeface="Times New Roman" panose="02020603050405020304" pitchFamily="18" charset="0"/>
              </a:rPr>
              <a:t>delivered to </a:t>
            </a:r>
            <a:r>
              <a:rPr lang="en-US" sz="1600" b="1" dirty="0">
                <a:solidFill>
                  <a:srgbClr val="40424E"/>
                </a:solidFill>
                <a:latin typeface="Times New Roman" panose="02020603050405020304" pitchFamily="18" charset="0"/>
                <a:cs typeface="Times New Roman" panose="02020603050405020304" pitchFamily="18" charset="0"/>
              </a:rPr>
              <a:t>the </a:t>
            </a:r>
            <a:r>
              <a:rPr lang="en-US" sz="1600" b="1" spc="5" dirty="0">
                <a:solidFill>
                  <a:srgbClr val="40424E"/>
                </a:solidFill>
                <a:latin typeface="Times New Roman" panose="02020603050405020304" pitchFamily="18" charset="0"/>
                <a:cs typeface="Times New Roman" panose="02020603050405020304" pitchFamily="18" charset="0"/>
              </a:rPr>
              <a:t>correct</a:t>
            </a:r>
            <a:r>
              <a:rPr lang="en-US" sz="1600" b="1" spc="135" dirty="0">
                <a:solidFill>
                  <a:srgbClr val="40424E"/>
                </a:solidFill>
                <a:latin typeface="Times New Roman" panose="02020603050405020304" pitchFamily="18" charset="0"/>
                <a:cs typeface="Times New Roman" panose="02020603050405020304" pitchFamily="18" charset="0"/>
              </a:rPr>
              <a:t> </a:t>
            </a:r>
            <a:r>
              <a:rPr lang="en-US" sz="1600" b="1" spc="5" dirty="0">
                <a:solidFill>
                  <a:srgbClr val="40424E"/>
                </a:solidFill>
                <a:latin typeface="Times New Roman" panose="02020603050405020304" pitchFamily="18" charset="0"/>
                <a:cs typeface="Times New Roman" panose="02020603050405020304" pitchFamily="18" charset="0"/>
              </a:rPr>
              <a:t>process.</a:t>
            </a:r>
          </a:p>
          <a:p>
            <a:pPr marL="241300" indent="-228600" algn="just">
              <a:lnSpc>
                <a:spcPct val="150000"/>
              </a:lnSpc>
              <a:spcBef>
                <a:spcPts val="25"/>
              </a:spcBef>
              <a:buFont typeface="Carlito"/>
              <a:buAutoNum type="arabicPeriod"/>
              <a:tabLst>
                <a:tab pos="241300" algn="l"/>
              </a:tabLst>
            </a:pPr>
            <a:r>
              <a:rPr lang="en-US" sz="1600" spc="5" dirty="0">
                <a:solidFill>
                  <a:srgbClr val="40424E"/>
                </a:solidFill>
                <a:latin typeface="Times New Roman" panose="02020603050405020304" pitchFamily="18" charset="0"/>
                <a:cs typeface="Times New Roman" panose="02020603050405020304" pitchFamily="18" charset="0"/>
              </a:rPr>
              <a:t>Error control and Flow control</a:t>
            </a:r>
            <a:endParaRPr lang="en-US" sz="1600" dirty="0">
              <a:latin typeface="Times New Roman" panose="02020603050405020304" pitchFamily="18" charset="0"/>
              <a:cs typeface="Times New Roman" panose="02020603050405020304" pitchFamily="18" charset="0"/>
            </a:endParaRPr>
          </a:p>
          <a:p>
            <a:pPr marL="12700" algn="just">
              <a:lnSpc>
                <a:spcPct val="150000"/>
              </a:lnSpc>
              <a:spcBef>
                <a:spcPts val="25"/>
              </a:spcBef>
            </a:pPr>
            <a:r>
              <a:rPr lang="en-US" sz="1600" b="1" spc="5" dirty="0">
                <a:solidFill>
                  <a:srgbClr val="40424E"/>
                </a:solidFill>
                <a:latin typeface="Times New Roman" panose="02020603050405020304" pitchFamily="18" charset="0"/>
                <a:cs typeface="Times New Roman" panose="02020603050405020304" pitchFamily="18" charset="0"/>
              </a:rPr>
              <a:t>The services provided </a:t>
            </a:r>
            <a:r>
              <a:rPr lang="en-US" sz="1600" b="1" spc="-5" dirty="0">
                <a:solidFill>
                  <a:srgbClr val="40424E"/>
                </a:solidFill>
                <a:latin typeface="Times New Roman" panose="02020603050405020304" pitchFamily="18" charset="0"/>
                <a:cs typeface="Times New Roman" panose="02020603050405020304" pitchFamily="18" charset="0"/>
              </a:rPr>
              <a:t>by </a:t>
            </a:r>
            <a:r>
              <a:rPr lang="en-US" sz="1600" b="1" dirty="0">
                <a:solidFill>
                  <a:srgbClr val="40424E"/>
                </a:solidFill>
                <a:latin typeface="Times New Roman" panose="02020603050405020304" pitchFamily="18" charset="0"/>
                <a:cs typeface="Times New Roman" panose="02020603050405020304" pitchFamily="18" charset="0"/>
              </a:rPr>
              <a:t>the </a:t>
            </a:r>
            <a:r>
              <a:rPr lang="en-US" sz="1600" b="1" spc="5" dirty="0">
                <a:solidFill>
                  <a:srgbClr val="40424E"/>
                </a:solidFill>
                <a:latin typeface="Times New Roman" panose="02020603050405020304" pitchFamily="18" charset="0"/>
                <a:cs typeface="Times New Roman" panose="02020603050405020304" pitchFamily="18" charset="0"/>
              </a:rPr>
              <a:t>transport</a:t>
            </a:r>
            <a:r>
              <a:rPr lang="en-US" sz="1600" b="1" spc="135" dirty="0">
                <a:solidFill>
                  <a:srgbClr val="40424E"/>
                </a:solidFill>
                <a:latin typeface="Times New Roman" panose="02020603050405020304" pitchFamily="18" charset="0"/>
                <a:cs typeface="Times New Roman" panose="02020603050405020304" pitchFamily="18" charset="0"/>
              </a:rPr>
              <a:t> </a:t>
            </a:r>
            <a:r>
              <a:rPr lang="en-US" sz="1600" b="1" dirty="0">
                <a:solidFill>
                  <a:srgbClr val="40424E"/>
                </a:solidFill>
                <a:latin typeface="Times New Roman" panose="02020603050405020304" pitchFamily="18" charset="0"/>
                <a:cs typeface="Times New Roman" panose="02020603050405020304" pitchFamily="18" charset="0"/>
              </a:rPr>
              <a:t>layer:</a:t>
            </a:r>
            <a:endParaRPr lang="en-US" sz="1600" b="1" dirty="0">
              <a:latin typeface="Times New Roman" panose="02020603050405020304" pitchFamily="18" charset="0"/>
              <a:cs typeface="Times New Roman" panose="02020603050405020304" pitchFamily="18" charset="0"/>
            </a:endParaRPr>
          </a:p>
          <a:p>
            <a:pPr marL="241300" indent="-228600" algn="just">
              <a:lnSpc>
                <a:spcPct val="150000"/>
              </a:lnSpc>
              <a:spcBef>
                <a:spcPts val="770"/>
              </a:spcBef>
              <a:buFont typeface="Carlito"/>
              <a:buAutoNum type="arabicPeriod"/>
              <a:tabLst>
                <a:tab pos="241300" algn="l"/>
              </a:tabLst>
            </a:pPr>
            <a:r>
              <a:rPr lang="en-US" sz="1600" b="1" spc="5" dirty="0">
                <a:solidFill>
                  <a:srgbClr val="40424E"/>
                </a:solidFill>
                <a:latin typeface="Times New Roman" panose="02020603050405020304" pitchFamily="18" charset="0"/>
                <a:cs typeface="Times New Roman" panose="02020603050405020304" pitchFamily="18" charset="0"/>
              </a:rPr>
              <a:t>Connection Oriented Service: </a:t>
            </a:r>
            <a:r>
              <a:rPr lang="en-US" sz="1600" dirty="0">
                <a:solidFill>
                  <a:srgbClr val="40424E"/>
                </a:solidFill>
                <a:latin typeface="Times New Roman" panose="02020603050405020304" pitchFamily="18" charset="0"/>
                <a:cs typeface="Times New Roman" panose="02020603050405020304" pitchFamily="18" charset="0"/>
              </a:rPr>
              <a:t>It is a </a:t>
            </a:r>
            <a:r>
              <a:rPr lang="en-US" sz="1600" spc="5" dirty="0">
                <a:solidFill>
                  <a:srgbClr val="40424E"/>
                </a:solidFill>
                <a:latin typeface="Times New Roman" panose="02020603050405020304" pitchFamily="18" charset="0"/>
                <a:cs typeface="Times New Roman" panose="02020603050405020304" pitchFamily="18" charset="0"/>
              </a:rPr>
              <a:t>three-phase process which</a:t>
            </a:r>
            <a:r>
              <a:rPr lang="en-US" sz="1600" spc="140" dirty="0">
                <a:solidFill>
                  <a:srgbClr val="40424E"/>
                </a:solidFill>
                <a:latin typeface="Times New Roman" panose="02020603050405020304" pitchFamily="18" charset="0"/>
                <a:cs typeface="Times New Roman" panose="02020603050405020304" pitchFamily="18" charset="0"/>
              </a:rPr>
              <a:t> </a:t>
            </a:r>
            <a:r>
              <a:rPr lang="en-US" sz="1600" spc="5" dirty="0">
                <a:solidFill>
                  <a:srgbClr val="40424E"/>
                </a:solidFill>
                <a:latin typeface="Times New Roman" panose="02020603050405020304" pitchFamily="18" charset="0"/>
                <a:cs typeface="Times New Roman" panose="02020603050405020304" pitchFamily="18" charset="0"/>
              </a:rPr>
              <a:t>include</a:t>
            </a:r>
            <a:endParaRPr lang="en-US" sz="1600" dirty="0">
              <a:latin typeface="Times New Roman" panose="02020603050405020304" pitchFamily="18" charset="0"/>
              <a:cs typeface="Times New Roman" panose="02020603050405020304" pitchFamily="18" charset="0"/>
            </a:endParaRPr>
          </a:p>
          <a:p>
            <a:pPr marL="346075" lvl="1" indent="-105410" algn="just">
              <a:lnSpc>
                <a:spcPct val="150000"/>
              </a:lnSpc>
              <a:spcBef>
                <a:spcPts val="25"/>
              </a:spcBef>
              <a:buChar char="–"/>
              <a:tabLst>
                <a:tab pos="346710" algn="l"/>
              </a:tabLst>
            </a:pPr>
            <a:r>
              <a:rPr lang="en-US" sz="1600" spc="5" dirty="0">
                <a:solidFill>
                  <a:srgbClr val="40424E"/>
                </a:solidFill>
                <a:latin typeface="Times New Roman" panose="02020603050405020304" pitchFamily="18" charset="0"/>
                <a:cs typeface="Times New Roman" panose="02020603050405020304" pitchFamily="18" charset="0"/>
              </a:rPr>
              <a:t>Connection Establishment</a:t>
            </a:r>
            <a:r>
              <a:rPr lang="en-US" sz="1600" dirty="0">
                <a:latin typeface="Times New Roman" panose="02020603050405020304" pitchFamily="18" charset="0"/>
                <a:cs typeface="Times New Roman" panose="02020603050405020304" pitchFamily="18" charset="0"/>
              </a:rPr>
              <a:t>                                           -</a:t>
            </a:r>
            <a:r>
              <a:rPr lang="en-US" sz="1600" spc="5" dirty="0">
                <a:solidFill>
                  <a:srgbClr val="40424E"/>
                </a:solidFill>
                <a:latin typeface="Times New Roman" panose="02020603050405020304" pitchFamily="18" charset="0"/>
                <a:cs typeface="Times New Roman" panose="02020603050405020304" pitchFamily="18" charset="0"/>
              </a:rPr>
              <a:t>Data Transfer</a:t>
            </a:r>
            <a:r>
              <a:rPr lang="en-US" sz="1600" dirty="0">
                <a:latin typeface="Times New Roman" panose="02020603050405020304" pitchFamily="18" charset="0"/>
                <a:cs typeface="Times New Roman" panose="02020603050405020304" pitchFamily="18" charset="0"/>
              </a:rPr>
              <a:t>                               - </a:t>
            </a:r>
            <a:r>
              <a:rPr lang="en-US" sz="1600" spc="5" dirty="0">
                <a:solidFill>
                  <a:srgbClr val="40424E"/>
                </a:solidFill>
                <a:latin typeface="Times New Roman" panose="02020603050405020304" pitchFamily="18" charset="0"/>
                <a:cs typeface="Times New Roman" panose="02020603050405020304" pitchFamily="18" charset="0"/>
              </a:rPr>
              <a:t>Termination </a:t>
            </a:r>
            <a:r>
              <a:rPr lang="en-US" sz="1600" dirty="0">
                <a:solidFill>
                  <a:srgbClr val="40424E"/>
                </a:solidFill>
                <a:latin typeface="Times New Roman" panose="02020603050405020304" pitchFamily="18" charset="0"/>
                <a:cs typeface="Times New Roman" panose="02020603050405020304" pitchFamily="18" charset="0"/>
              </a:rPr>
              <a:t>/</a:t>
            </a:r>
            <a:r>
              <a:rPr lang="en-US" sz="1600" spc="15" dirty="0">
                <a:solidFill>
                  <a:srgbClr val="40424E"/>
                </a:solidFill>
                <a:latin typeface="Times New Roman" panose="02020603050405020304" pitchFamily="18" charset="0"/>
                <a:cs typeface="Times New Roman" panose="02020603050405020304" pitchFamily="18" charset="0"/>
              </a:rPr>
              <a:t> </a:t>
            </a:r>
            <a:r>
              <a:rPr lang="en-US" sz="1600" spc="5" dirty="0">
                <a:solidFill>
                  <a:srgbClr val="40424E"/>
                </a:solidFill>
                <a:latin typeface="Times New Roman" panose="02020603050405020304" pitchFamily="18" charset="0"/>
                <a:cs typeface="Times New Roman" panose="02020603050405020304" pitchFamily="18" charset="0"/>
              </a:rPr>
              <a:t>disconnection</a:t>
            </a:r>
            <a:endParaRPr lang="en-US" sz="1600" dirty="0">
              <a:latin typeface="Times New Roman" panose="02020603050405020304" pitchFamily="18" charset="0"/>
              <a:cs typeface="Times New Roman" panose="02020603050405020304" pitchFamily="18" charset="0"/>
            </a:endParaRPr>
          </a:p>
          <a:p>
            <a:pPr marL="241300" marR="150495" algn="just">
              <a:lnSpc>
                <a:spcPct val="150000"/>
              </a:lnSpc>
            </a:pPr>
            <a:r>
              <a:rPr lang="en-US" sz="1600" dirty="0">
                <a:solidFill>
                  <a:srgbClr val="40424E"/>
                </a:solidFill>
                <a:latin typeface="Times New Roman" panose="02020603050405020304" pitchFamily="18" charset="0"/>
                <a:cs typeface="Times New Roman" panose="02020603050405020304" pitchFamily="18" charset="0"/>
              </a:rPr>
              <a:t>In </a:t>
            </a:r>
            <a:r>
              <a:rPr lang="en-US" sz="1600" spc="5" dirty="0">
                <a:solidFill>
                  <a:srgbClr val="40424E"/>
                </a:solidFill>
                <a:latin typeface="Times New Roman" panose="02020603050405020304" pitchFamily="18" charset="0"/>
                <a:cs typeface="Times New Roman" panose="02020603050405020304" pitchFamily="18" charset="0"/>
              </a:rPr>
              <a:t>this </a:t>
            </a:r>
            <a:r>
              <a:rPr lang="en-US" sz="1600" dirty="0">
                <a:solidFill>
                  <a:srgbClr val="40424E"/>
                </a:solidFill>
                <a:latin typeface="Times New Roman" panose="02020603050405020304" pitchFamily="18" charset="0"/>
                <a:cs typeface="Times New Roman" panose="02020603050405020304" pitchFamily="18" charset="0"/>
              </a:rPr>
              <a:t>type </a:t>
            </a:r>
            <a:r>
              <a:rPr lang="en-US" sz="1600" spc="5" dirty="0">
                <a:solidFill>
                  <a:srgbClr val="40424E"/>
                </a:solidFill>
                <a:latin typeface="Times New Roman" panose="02020603050405020304" pitchFamily="18" charset="0"/>
                <a:cs typeface="Times New Roman" panose="02020603050405020304" pitchFamily="18" charset="0"/>
              </a:rPr>
              <a:t>of transmission, </a:t>
            </a:r>
            <a:r>
              <a:rPr lang="en-US" sz="1600" dirty="0">
                <a:solidFill>
                  <a:srgbClr val="40424E"/>
                </a:solidFill>
                <a:latin typeface="Times New Roman" panose="02020603050405020304" pitchFamily="18" charset="0"/>
                <a:cs typeface="Times New Roman" panose="02020603050405020304" pitchFamily="18" charset="0"/>
              </a:rPr>
              <a:t>the </a:t>
            </a:r>
            <a:r>
              <a:rPr lang="en-US" sz="1600" spc="5" dirty="0">
                <a:solidFill>
                  <a:srgbClr val="40424E"/>
                </a:solidFill>
                <a:latin typeface="Times New Roman" panose="02020603050405020304" pitchFamily="18" charset="0"/>
                <a:cs typeface="Times New Roman" panose="02020603050405020304" pitchFamily="18" charset="0"/>
              </a:rPr>
              <a:t>receiving </a:t>
            </a:r>
            <a:r>
              <a:rPr lang="en-US" sz="1600" dirty="0">
                <a:solidFill>
                  <a:srgbClr val="40424E"/>
                </a:solidFill>
                <a:latin typeface="Times New Roman" panose="02020603050405020304" pitchFamily="18" charset="0"/>
                <a:cs typeface="Times New Roman" panose="02020603050405020304" pitchFamily="18" charset="0"/>
              </a:rPr>
              <a:t>device </a:t>
            </a:r>
            <a:r>
              <a:rPr lang="en-US" sz="1600" spc="5" dirty="0">
                <a:solidFill>
                  <a:srgbClr val="40424E"/>
                </a:solidFill>
                <a:latin typeface="Times New Roman" panose="02020603050405020304" pitchFamily="18" charset="0"/>
                <a:cs typeface="Times New Roman" panose="02020603050405020304" pitchFamily="18" charset="0"/>
              </a:rPr>
              <a:t>sends </a:t>
            </a:r>
            <a:r>
              <a:rPr lang="en-US" sz="1600" dirty="0">
                <a:solidFill>
                  <a:srgbClr val="40424E"/>
                </a:solidFill>
                <a:latin typeface="Times New Roman" panose="02020603050405020304" pitchFamily="18" charset="0"/>
                <a:cs typeface="Times New Roman" panose="02020603050405020304" pitchFamily="18" charset="0"/>
              </a:rPr>
              <a:t>an </a:t>
            </a:r>
            <a:r>
              <a:rPr lang="en-US" sz="1600" spc="5" dirty="0">
                <a:solidFill>
                  <a:srgbClr val="40424E"/>
                </a:solidFill>
                <a:latin typeface="Times New Roman" panose="02020603050405020304" pitchFamily="18" charset="0"/>
                <a:cs typeface="Times New Roman" panose="02020603050405020304" pitchFamily="18" charset="0"/>
              </a:rPr>
              <a:t>acknowledgement, </a:t>
            </a:r>
            <a:r>
              <a:rPr lang="en-US" sz="1600" dirty="0">
                <a:solidFill>
                  <a:srgbClr val="40424E"/>
                </a:solidFill>
                <a:latin typeface="Times New Roman" panose="02020603050405020304" pitchFamily="18" charset="0"/>
                <a:cs typeface="Times New Roman" panose="02020603050405020304" pitchFamily="18" charset="0"/>
              </a:rPr>
              <a:t>back to </a:t>
            </a:r>
            <a:r>
              <a:rPr lang="en-US" sz="1600" spc="5" dirty="0">
                <a:solidFill>
                  <a:srgbClr val="40424E"/>
                </a:solidFill>
                <a:latin typeface="Times New Roman" panose="02020603050405020304" pitchFamily="18" charset="0"/>
                <a:cs typeface="Times New Roman" panose="02020603050405020304" pitchFamily="18" charset="0"/>
              </a:rPr>
              <a:t>the  source after </a:t>
            </a:r>
            <a:r>
              <a:rPr lang="en-US" sz="1600" dirty="0">
                <a:solidFill>
                  <a:srgbClr val="40424E"/>
                </a:solidFill>
                <a:latin typeface="Times New Roman" panose="02020603050405020304" pitchFamily="18" charset="0"/>
                <a:cs typeface="Times New Roman" panose="02020603050405020304" pitchFamily="18" charset="0"/>
              </a:rPr>
              <a:t>a </a:t>
            </a:r>
            <a:r>
              <a:rPr lang="en-US" sz="1600" spc="5" dirty="0">
                <a:solidFill>
                  <a:srgbClr val="40424E"/>
                </a:solidFill>
                <a:latin typeface="Times New Roman" panose="02020603050405020304" pitchFamily="18" charset="0"/>
                <a:cs typeface="Times New Roman" panose="02020603050405020304" pitchFamily="18" charset="0"/>
              </a:rPr>
              <a:t>packet or group of packet </a:t>
            </a:r>
            <a:r>
              <a:rPr lang="en-US" sz="1600" dirty="0">
                <a:solidFill>
                  <a:srgbClr val="40424E"/>
                </a:solidFill>
                <a:latin typeface="Times New Roman" panose="02020603050405020304" pitchFamily="18" charset="0"/>
                <a:cs typeface="Times New Roman" panose="02020603050405020304" pitchFamily="18" charset="0"/>
              </a:rPr>
              <a:t>is </a:t>
            </a:r>
            <a:r>
              <a:rPr lang="en-US" sz="1600" spc="5" dirty="0">
                <a:solidFill>
                  <a:srgbClr val="40424E"/>
                </a:solidFill>
                <a:latin typeface="Times New Roman" panose="02020603050405020304" pitchFamily="18" charset="0"/>
                <a:cs typeface="Times New Roman" panose="02020603050405020304" pitchFamily="18" charset="0"/>
              </a:rPr>
              <a:t>received. This type </a:t>
            </a:r>
            <a:r>
              <a:rPr lang="en-US" sz="1600" dirty="0">
                <a:solidFill>
                  <a:srgbClr val="40424E"/>
                </a:solidFill>
                <a:latin typeface="Times New Roman" panose="02020603050405020304" pitchFamily="18" charset="0"/>
                <a:cs typeface="Times New Roman" panose="02020603050405020304" pitchFamily="18" charset="0"/>
              </a:rPr>
              <a:t>of </a:t>
            </a:r>
            <a:r>
              <a:rPr lang="en-US" sz="1600" spc="5" dirty="0">
                <a:solidFill>
                  <a:srgbClr val="40424E"/>
                </a:solidFill>
                <a:latin typeface="Times New Roman" panose="02020603050405020304" pitchFamily="18" charset="0"/>
                <a:cs typeface="Times New Roman" panose="02020603050405020304" pitchFamily="18" charset="0"/>
              </a:rPr>
              <a:t>transmission </a:t>
            </a:r>
            <a:r>
              <a:rPr lang="en-US" sz="1600" dirty="0">
                <a:solidFill>
                  <a:srgbClr val="40424E"/>
                </a:solidFill>
                <a:latin typeface="Times New Roman" panose="02020603050405020304" pitchFamily="18" charset="0"/>
                <a:cs typeface="Times New Roman" panose="02020603050405020304" pitchFamily="18" charset="0"/>
              </a:rPr>
              <a:t>is </a:t>
            </a:r>
            <a:r>
              <a:rPr lang="en-US" sz="1600" spc="5" dirty="0">
                <a:solidFill>
                  <a:srgbClr val="40424E"/>
                </a:solidFill>
                <a:latin typeface="Times New Roman" panose="02020603050405020304" pitchFamily="18" charset="0"/>
                <a:cs typeface="Times New Roman" panose="02020603050405020304" pitchFamily="18" charset="0"/>
              </a:rPr>
              <a:t>reliable and  secure.</a:t>
            </a:r>
            <a:endParaRPr lang="en-US" sz="1600" dirty="0">
              <a:latin typeface="Times New Roman" panose="02020603050405020304" pitchFamily="18" charset="0"/>
              <a:cs typeface="Times New Roman" panose="02020603050405020304" pitchFamily="18" charset="0"/>
            </a:endParaRPr>
          </a:p>
          <a:p>
            <a:pPr marL="355600" indent="-342900">
              <a:spcBef>
                <a:spcPts val="820"/>
              </a:spcBef>
              <a:buFont typeface="Wingdings"/>
              <a:buChar char=""/>
              <a:tabLst>
                <a:tab pos="355600" algn="l"/>
              </a:tabLst>
            </a:pPr>
            <a:endParaRPr sz="2400" dirty="0">
              <a:latin typeface="Times New Roman"/>
              <a:cs typeface="Times New Roman"/>
            </a:endParaRPr>
          </a:p>
        </p:txBody>
      </p:sp>
    </p:spTree>
    <p:extLst>
      <p:ext uri="{BB962C8B-B14F-4D97-AF65-F5344CB8AC3E}">
        <p14:creationId xmlns:p14="http://schemas.microsoft.com/office/powerpoint/2010/main" val="270735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84997"/>
          </a:xfrm>
        </p:spPr>
        <p:txBody>
          <a:bodyPr>
            <a:normAutofit/>
          </a:bodyPr>
          <a:lstStyle/>
          <a:p>
            <a:pPr lvl="0" algn="ctr"/>
            <a:r>
              <a:rPr lang="en-IN" b="1" spc="-5" dirty="0">
                <a:solidFill>
                  <a:srgbClr val="C00000"/>
                </a:solidFill>
                <a:latin typeface="Times New Roman" panose="02020603050405020304" pitchFamily="18" charset="0"/>
                <a:cs typeface="Times New Roman" panose="02020603050405020304" pitchFamily="18" charset="0"/>
              </a:rPr>
              <a:t>Data Communication</a:t>
            </a:r>
            <a:endParaRPr lang="en-US" b="1" spc="-5"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Text Placeholder 2">
            <a:extLst>
              <a:ext uri="{FF2B5EF4-FFF2-40B4-BE49-F238E27FC236}">
                <a16:creationId xmlns:a16="http://schemas.microsoft.com/office/drawing/2014/main" id="{4B68EAA6-106D-4F0F-B022-6C5AE835EA73}"/>
              </a:ext>
            </a:extLst>
          </p:cNvPr>
          <p:cNvGraphicFramePr>
            <a:graphicFrameLocks noGrp="1"/>
          </p:cNvGraphicFramePr>
          <p:nvPr>
            <p:ph idx="1"/>
            <p:extLst>
              <p:ext uri="{D42A27DB-BD31-4B8C-83A1-F6EECF244321}">
                <p14:modId xmlns:p14="http://schemas.microsoft.com/office/powerpoint/2010/main" val="294853986"/>
              </p:ext>
            </p:extLst>
          </p:nvPr>
        </p:nvGraphicFramePr>
        <p:xfrm>
          <a:off x="571341" y="1676400"/>
          <a:ext cx="11049317"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81000" y="344216"/>
            <a:ext cx="11811000" cy="750847"/>
          </a:xfrm>
          <a:prstGeom prst="rect">
            <a:avLst/>
          </a:prstGeom>
        </p:spPr>
        <p:txBody>
          <a:bodyPr vert="horz" wrap="square" lIns="0" tIns="12065" rIns="0" bIns="0" rtlCol="0" anchor="b">
            <a:spAutoFit/>
          </a:bodyPr>
          <a:lstStyle/>
          <a:p>
            <a:pPr marL="12700">
              <a:lnSpc>
                <a:spcPct val="100000"/>
              </a:lnSpc>
              <a:spcBef>
                <a:spcPts val="95"/>
              </a:spcBef>
            </a:pPr>
            <a:r>
              <a:rPr b="1" spc="-15" dirty="0"/>
              <a:t>Transport </a:t>
            </a:r>
            <a:r>
              <a:rPr b="1" spc="-5" dirty="0"/>
              <a:t>Lay</a:t>
            </a:r>
            <a:r>
              <a:rPr lang="en-US" b="1" spc="-5" dirty="0"/>
              <a:t>er</a:t>
            </a:r>
            <a:r>
              <a:rPr b="1" spc="-10" dirty="0"/>
              <a:t> </a:t>
            </a:r>
            <a:r>
              <a:rPr b="1" spc="-5" dirty="0"/>
              <a:t>Responsibilities</a:t>
            </a:r>
          </a:p>
        </p:txBody>
      </p:sp>
      <p:sp>
        <p:nvSpPr>
          <p:cNvPr id="3" name="TextBox 2">
            <a:extLst>
              <a:ext uri="{FF2B5EF4-FFF2-40B4-BE49-F238E27FC236}">
                <a16:creationId xmlns:a16="http://schemas.microsoft.com/office/drawing/2014/main" id="{3D694A64-9436-00BA-48D6-28B8F6171DF6}"/>
              </a:ext>
            </a:extLst>
          </p:cNvPr>
          <p:cNvSpPr txBox="1"/>
          <p:nvPr/>
        </p:nvSpPr>
        <p:spPr>
          <a:xfrm>
            <a:off x="914400" y="1836744"/>
            <a:ext cx="10744200" cy="2120068"/>
          </a:xfrm>
          <a:prstGeom prst="rect">
            <a:avLst/>
          </a:prstGeom>
          <a:noFill/>
        </p:spPr>
        <p:txBody>
          <a:bodyPr wrap="square">
            <a:spAutoFit/>
          </a:bodyPr>
          <a:lstStyle/>
          <a:p>
            <a:pPr marL="241300" marR="84455" indent="-228600" algn="just">
              <a:lnSpc>
                <a:spcPct val="150000"/>
              </a:lnSpc>
              <a:spcBef>
                <a:spcPts val="975"/>
              </a:spcBef>
            </a:pPr>
            <a:r>
              <a:rPr lang="en-US" sz="1800" spc="5" dirty="0">
                <a:solidFill>
                  <a:srgbClr val="40424E"/>
                </a:solidFill>
                <a:latin typeface="Carlito"/>
                <a:cs typeface="Carlito"/>
              </a:rPr>
              <a:t>2. </a:t>
            </a:r>
            <a:r>
              <a:rPr lang="en-US" sz="1800" b="1" spc="5" dirty="0">
                <a:solidFill>
                  <a:srgbClr val="40424E"/>
                </a:solidFill>
                <a:latin typeface="Times New Roman" panose="02020603050405020304" pitchFamily="18" charset="0"/>
                <a:cs typeface="Times New Roman" panose="02020603050405020304" pitchFamily="18" charset="0"/>
              </a:rPr>
              <a:t>Connection less service: </a:t>
            </a:r>
            <a:r>
              <a:rPr lang="en-US" sz="1800" dirty="0">
                <a:solidFill>
                  <a:srgbClr val="40424E"/>
                </a:solidFill>
                <a:latin typeface="Times New Roman" panose="02020603050405020304" pitchFamily="18" charset="0"/>
                <a:cs typeface="Times New Roman" panose="02020603050405020304" pitchFamily="18" charset="0"/>
              </a:rPr>
              <a:t>It is a </a:t>
            </a:r>
            <a:r>
              <a:rPr lang="en-US" sz="1800" spc="5" dirty="0">
                <a:solidFill>
                  <a:srgbClr val="40424E"/>
                </a:solidFill>
                <a:latin typeface="Times New Roman" panose="02020603050405020304" pitchFamily="18" charset="0"/>
                <a:cs typeface="Times New Roman" panose="02020603050405020304" pitchFamily="18" charset="0"/>
              </a:rPr>
              <a:t>one-phase process </a:t>
            </a:r>
            <a:r>
              <a:rPr lang="en-US" sz="1800" dirty="0">
                <a:solidFill>
                  <a:srgbClr val="40424E"/>
                </a:solidFill>
                <a:latin typeface="Times New Roman" panose="02020603050405020304" pitchFamily="18" charset="0"/>
                <a:cs typeface="Times New Roman" panose="02020603050405020304" pitchFamily="18" charset="0"/>
              </a:rPr>
              <a:t>and </a:t>
            </a:r>
            <a:r>
              <a:rPr lang="en-US" sz="1800" spc="5" dirty="0">
                <a:solidFill>
                  <a:srgbClr val="40424E"/>
                </a:solidFill>
                <a:latin typeface="Times New Roman" panose="02020603050405020304" pitchFamily="18" charset="0"/>
                <a:cs typeface="Times New Roman" panose="02020603050405020304" pitchFamily="18" charset="0"/>
              </a:rPr>
              <a:t>includes Data Transfer. </a:t>
            </a:r>
            <a:r>
              <a:rPr lang="en-US" sz="1800" dirty="0">
                <a:solidFill>
                  <a:srgbClr val="40424E"/>
                </a:solidFill>
                <a:latin typeface="Times New Roman" panose="02020603050405020304" pitchFamily="18" charset="0"/>
                <a:cs typeface="Times New Roman" panose="02020603050405020304" pitchFamily="18" charset="0"/>
              </a:rPr>
              <a:t>In </a:t>
            </a:r>
            <a:r>
              <a:rPr lang="en-US" sz="1800" spc="5" dirty="0">
                <a:solidFill>
                  <a:srgbClr val="40424E"/>
                </a:solidFill>
                <a:latin typeface="Times New Roman" panose="02020603050405020304" pitchFamily="18" charset="0"/>
                <a:cs typeface="Times New Roman" panose="02020603050405020304" pitchFamily="18" charset="0"/>
              </a:rPr>
              <a:t>this type of  transmission, </a:t>
            </a:r>
            <a:r>
              <a:rPr lang="en-US" sz="1800" dirty="0">
                <a:solidFill>
                  <a:srgbClr val="40424E"/>
                </a:solidFill>
                <a:latin typeface="Times New Roman" panose="02020603050405020304" pitchFamily="18" charset="0"/>
                <a:cs typeface="Times New Roman" panose="02020603050405020304" pitchFamily="18" charset="0"/>
              </a:rPr>
              <a:t>the </a:t>
            </a:r>
            <a:r>
              <a:rPr lang="en-US" sz="1800" spc="5" dirty="0">
                <a:solidFill>
                  <a:srgbClr val="40424E"/>
                </a:solidFill>
                <a:latin typeface="Times New Roman" panose="02020603050405020304" pitchFamily="18" charset="0"/>
                <a:cs typeface="Times New Roman" panose="02020603050405020304" pitchFamily="18" charset="0"/>
              </a:rPr>
              <a:t>receiver does not acknowledge receipt </a:t>
            </a:r>
            <a:r>
              <a:rPr lang="en-US" sz="1800" dirty="0">
                <a:solidFill>
                  <a:srgbClr val="40424E"/>
                </a:solidFill>
                <a:latin typeface="Times New Roman" panose="02020603050405020304" pitchFamily="18" charset="0"/>
                <a:cs typeface="Times New Roman" panose="02020603050405020304" pitchFamily="18" charset="0"/>
              </a:rPr>
              <a:t>of a </a:t>
            </a:r>
            <a:r>
              <a:rPr lang="en-US" sz="1800" spc="5" dirty="0">
                <a:solidFill>
                  <a:srgbClr val="40424E"/>
                </a:solidFill>
                <a:latin typeface="Times New Roman" panose="02020603050405020304" pitchFamily="18" charset="0"/>
                <a:cs typeface="Times New Roman" panose="02020603050405020304" pitchFamily="18" charset="0"/>
              </a:rPr>
              <a:t>packet. This approach allows </a:t>
            </a:r>
            <a:r>
              <a:rPr lang="en-US" sz="1800" dirty="0">
                <a:solidFill>
                  <a:srgbClr val="40424E"/>
                </a:solidFill>
                <a:latin typeface="Times New Roman" panose="02020603050405020304" pitchFamily="18" charset="0"/>
                <a:cs typeface="Times New Roman" panose="02020603050405020304" pitchFamily="18" charset="0"/>
              </a:rPr>
              <a:t>for  </a:t>
            </a:r>
            <a:r>
              <a:rPr lang="en-US" sz="1800" spc="5" dirty="0">
                <a:solidFill>
                  <a:srgbClr val="40424E"/>
                </a:solidFill>
                <a:latin typeface="Times New Roman" panose="02020603050405020304" pitchFamily="18" charset="0"/>
                <a:cs typeface="Times New Roman" panose="02020603050405020304" pitchFamily="18" charset="0"/>
              </a:rPr>
              <a:t>much faster communication between devices. Connection-oriented </a:t>
            </a:r>
            <a:r>
              <a:rPr lang="en-US" sz="1800" dirty="0">
                <a:solidFill>
                  <a:srgbClr val="40424E"/>
                </a:solidFill>
                <a:latin typeface="Times New Roman" panose="02020603050405020304" pitchFamily="18" charset="0"/>
                <a:cs typeface="Times New Roman" panose="02020603050405020304" pitchFamily="18" charset="0"/>
              </a:rPr>
              <a:t>service </a:t>
            </a:r>
            <a:r>
              <a:rPr lang="en-US" sz="1800" spc="5" dirty="0">
                <a:solidFill>
                  <a:srgbClr val="40424E"/>
                </a:solidFill>
                <a:latin typeface="Times New Roman" panose="02020603050405020304" pitchFamily="18" charset="0"/>
                <a:cs typeface="Times New Roman" panose="02020603050405020304" pitchFamily="18" charset="0"/>
              </a:rPr>
              <a:t>is more reliable  than connectionless Service.</a:t>
            </a:r>
            <a:endParaRPr lang="en-US" sz="1800" dirty="0">
              <a:latin typeface="Times New Roman" panose="02020603050405020304" pitchFamily="18" charset="0"/>
              <a:cs typeface="Times New Roman" panose="02020603050405020304" pitchFamily="18" charset="0"/>
            </a:endParaRPr>
          </a:p>
          <a:p>
            <a:pPr marL="12700" algn="just">
              <a:lnSpc>
                <a:spcPct val="150000"/>
              </a:lnSpc>
              <a:spcBef>
                <a:spcPts val="10"/>
              </a:spcBef>
            </a:pPr>
            <a:r>
              <a:rPr lang="en-US" sz="1800" i="1" dirty="0">
                <a:solidFill>
                  <a:srgbClr val="40424E"/>
                </a:solidFill>
                <a:latin typeface="Times New Roman" panose="02020603050405020304" pitchFamily="18" charset="0"/>
                <a:cs typeface="Times New Roman" panose="02020603050405020304" pitchFamily="18" charset="0"/>
              </a:rPr>
              <a:t>* </a:t>
            </a:r>
            <a:r>
              <a:rPr lang="en-US" sz="1800" i="1" spc="5" dirty="0">
                <a:solidFill>
                  <a:srgbClr val="40424E"/>
                </a:solidFill>
                <a:latin typeface="Times New Roman" panose="02020603050405020304" pitchFamily="18" charset="0"/>
                <a:cs typeface="Times New Roman" panose="02020603050405020304" pitchFamily="18" charset="0"/>
              </a:rPr>
              <a:t>Data in the Transport Layer is </a:t>
            </a:r>
            <a:r>
              <a:rPr lang="en-US" sz="1800" i="1" dirty="0">
                <a:solidFill>
                  <a:srgbClr val="40424E"/>
                </a:solidFill>
                <a:latin typeface="Times New Roman" panose="02020603050405020304" pitchFamily="18" charset="0"/>
                <a:cs typeface="Times New Roman" panose="02020603050405020304" pitchFamily="18" charset="0"/>
              </a:rPr>
              <a:t>called as</a:t>
            </a:r>
            <a:r>
              <a:rPr lang="en-US" sz="1800" i="1" spc="114" dirty="0">
                <a:solidFill>
                  <a:srgbClr val="40424E"/>
                </a:solidFill>
                <a:latin typeface="Times New Roman" panose="02020603050405020304" pitchFamily="18" charset="0"/>
                <a:cs typeface="Times New Roman" panose="02020603050405020304" pitchFamily="18" charset="0"/>
              </a:rPr>
              <a:t> </a:t>
            </a:r>
            <a:r>
              <a:rPr lang="en-US" sz="1800" b="1" i="1" spc="5" dirty="0">
                <a:solidFill>
                  <a:srgbClr val="40424E"/>
                </a:solidFill>
                <a:latin typeface="Times New Roman" panose="02020603050405020304" pitchFamily="18" charset="0"/>
                <a:cs typeface="Times New Roman" panose="02020603050405020304" pitchFamily="18" charset="0"/>
              </a:rPr>
              <a:t>Segments</a:t>
            </a:r>
            <a:r>
              <a:rPr lang="en-US" sz="1800" i="1" spc="5" dirty="0">
                <a:solidFill>
                  <a:srgbClr val="40424E"/>
                </a:solidFill>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12700" algn="just">
              <a:lnSpc>
                <a:spcPct val="150000"/>
              </a:lnSpc>
              <a:spcBef>
                <a:spcPts val="25"/>
              </a:spcBef>
            </a:pPr>
            <a:r>
              <a:rPr lang="en-US" sz="1800" i="1" spc="5" dirty="0">
                <a:solidFill>
                  <a:srgbClr val="40424E"/>
                </a:solidFill>
                <a:latin typeface="Times New Roman" panose="02020603050405020304" pitchFamily="18" charset="0"/>
                <a:cs typeface="Times New Roman" panose="02020603050405020304" pitchFamily="18" charset="0"/>
              </a:rPr>
              <a:t>Transport </a:t>
            </a:r>
            <a:r>
              <a:rPr lang="en-US" sz="1800" i="1" dirty="0">
                <a:solidFill>
                  <a:srgbClr val="40424E"/>
                </a:solidFill>
                <a:latin typeface="Times New Roman" panose="02020603050405020304" pitchFamily="18" charset="0"/>
                <a:cs typeface="Times New Roman" panose="02020603050405020304" pitchFamily="18" charset="0"/>
              </a:rPr>
              <a:t>Layer </a:t>
            </a:r>
            <a:r>
              <a:rPr lang="en-US" sz="1800" i="1" spc="-5" dirty="0">
                <a:solidFill>
                  <a:srgbClr val="40424E"/>
                </a:solidFill>
                <a:latin typeface="Times New Roman" panose="02020603050405020304" pitchFamily="18" charset="0"/>
                <a:cs typeface="Times New Roman" panose="02020603050405020304" pitchFamily="18" charset="0"/>
              </a:rPr>
              <a:t>is </a:t>
            </a:r>
            <a:r>
              <a:rPr lang="en-US" sz="1800" i="1" dirty="0">
                <a:solidFill>
                  <a:srgbClr val="40424E"/>
                </a:solidFill>
                <a:latin typeface="Times New Roman" panose="02020603050405020304" pitchFamily="18" charset="0"/>
                <a:cs typeface="Times New Roman" panose="02020603050405020304" pitchFamily="18" charset="0"/>
              </a:rPr>
              <a:t>called </a:t>
            </a:r>
            <a:r>
              <a:rPr lang="en-US" sz="1800" i="1" spc="-5" dirty="0">
                <a:solidFill>
                  <a:srgbClr val="40424E"/>
                </a:solidFill>
                <a:latin typeface="Times New Roman" panose="02020603050405020304" pitchFamily="18" charset="0"/>
                <a:cs typeface="Times New Roman" panose="02020603050405020304" pitchFamily="18" charset="0"/>
              </a:rPr>
              <a:t>as </a:t>
            </a:r>
            <a:r>
              <a:rPr lang="en-US" sz="1800" b="1" i="1" spc="5" dirty="0">
                <a:solidFill>
                  <a:srgbClr val="40424E"/>
                </a:solidFill>
                <a:latin typeface="Times New Roman" panose="02020603050405020304" pitchFamily="18" charset="0"/>
                <a:cs typeface="Times New Roman" panose="02020603050405020304" pitchFamily="18" charset="0"/>
              </a:rPr>
              <a:t>Heart of OSI</a:t>
            </a:r>
            <a:r>
              <a:rPr lang="en-US" sz="1800" b="1" i="1" spc="150" dirty="0">
                <a:solidFill>
                  <a:srgbClr val="40424E"/>
                </a:solidFill>
                <a:latin typeface="Times New Roman" panose="02020603050405020304" pitchFamily="18" charset="0"/>
                <a:cs typeface="Times New Roman" panose="02020603050405020304" pitchFamily="18" charset="0"/>
              </a:rPr>
              <a:t> </a:t>
            </a:r>
            <a:r>
              <a:rPr lang="en-US" sz="1800" i="1" spc="5" dirty="0">
                <a:solidFill>
                  <a:srgbClr val="40424E"/>
                </a:solidFill>
                <a:latin typeface="Times New Roman" panose="02020603050405020304" pitchFamily="18" charset="0"/>
                <a:cs typeface="Times New Roman" panose="02020603050405020304" pitchFamily="18" charset="0"/>
              </a:rPr>
              <a:t>model.</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560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00201" y="469115"/>
            <a:ext cx="9699880" cy="750847"/>
          </a:xfrm>
          <a:prstGeom prst="rect">
            <a:avLst/>
          </a:prstGeom>
        </p:spPr>
        <p:txBody>
          <a:bodyPr vert="horz" wrap="square" lIns="0" tIns="12065" rIns="0" bIns="0" rtlCol="0" anchor="b">
            <a:spAutoFit/>
          </a:bodyPr>
          <a:lstStyle/>
          <a:p>
            <a:pPr marL="12700">
              <a:lnSpc>
                <a:spcPct val="100000"/>
              </a:lnSpc>
              <a:spcBef>
                <a:spcPts val="95"/>
              </a:spcBef>
            </a:pPr>
            <a:r>
              <a:rPr spc="-5" dirty="0"/>
              <a:t>Session Layer</a:t>
            </a:r>
            <a:r>
              <a:rPr spc="-15" dirty="0"/>
              <a:t> </a:t>
            </a:r>
            <a:r>
              <a:rPr spc="-5" dirty="0"/>
              <a:t>Responsibilities</a:t>
            </a:r>
          </a:p>
        </p:txBody>
      </p:sp>
      <p:sp>
        <p:nvSpPr>
          <p:cNvPr id="4" name="TextBox 3"/>
          <p:cNvSpPr txBox="1"/>
          <p:nvPr/>
        </p:nvSpPr>
        <p:spPr>
          <a:xfrm>
            <a:off x="609600" y="1862816"/>
            <a:ext cx="10614281" cy="4108817"/>
          </a:xfrm>
          <a:prstGeom prst="rect">
            <a:avLst/>
          </a:prstGeom>
          <a:noFill/>
        </p:spPr>
        <p:txBody>
          <a:bodyPr wrap="squar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The Session layer is used to establish, maintain and synchronizes the interaction between communicating devices.</a:t>
            </a:r>
          </a:p>
          <a:p>
            <a:pPr>
              <a:lnSpc>
                <a:spcPct val="150000"/>
              </a:lnSpc>
            </a:pPr>
            <a:r>
              <a:rPr lang="en-US" b="1" dirty="0">
                <a:latin typeface="Times New Roman" panose="02020603050405020304" pitchFamily="18" charset="0"/>
                <a:cs typeface="Times New Roman" panose="02020603050405020304" pitchFamily="18" charset="0"/>
              </a:rPr>
              <a:t>Services</a:t>
            </a:r>
          </a:p>
          <a:p>
            <a:pPr marL="342900"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Dialog control:</a:t>
            </a:r>
            <a:r>
              <a:rPr lang="en-US" dirty="0">
                <a:latin typeface="Times New Roman" panose="02020603050405020304" pitchFamily="18" charset="0"/>
                <a:cs typeface="Times New Roman" panose="02020603050405020304" pitchFamily="18" charset="0"/>
              </a:rPr>
              <a:t> Session layer acts as a dialog controller that creates a dialog between two processes that allows the communication between two processes which can be either half-duplex or full-duplex.</a:t>
            </a:r>
          </a:p>
          <a:p>
            <a:pPr marL="342900"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Synchronization:</a:t>
            </a:r>
            <a:r>
              <a:rPr lang="en-US" dirty="0">
                <a:latin typeface="Times New Roman" panose="02020603050405020304" pitchFamily="18" charset="0"/>
                <a:cs typeface="Times New Roman" panose="02020603050405020304" pitchFamily="18" charset="0"/>
              </a:rPr>
              <a:t> Session layer </a:t>
            </a:r>
            <a:r>
              <a:rPr lang="en-US" b="1" dirty="0">
                <a:latin typeface="Times New Roman" panose="02020603050405020304" pitchFamily="18" charset="0"/>
                <a:cs typeface="Times New Roman" panose="02020603050405020304" pitchFamily="18" charset="0"/>
              </a:rPr>
              <a:t>adds some checkpoints </a:t>
            </a:r>
            <a:r>
              <a:rPr lang="en-US" dirty="0">
                <a:latin typeface="Times New Roman" panose="02020603050405020304" pitchFamily="18" charset="0"/>
                <a:cs typeface="Times New Roman" panose="02020603050405020304" pitchFamily="18" charset="0"/>
              </a:rPr>
              <a:t>when transmitting the data in a sequence. If some error occurs in the middle of the transmission of data, then the transmission will take place again from the checkpoint. This process is known as Synchronization and recovery.</a:t>
            </a:r>
          </a:p>
          <a:p>
            <a:pPr marL="342900" indent="-342900">
              <a:lnSpc>
                <a:spcPct val="150000"/>
              </a:lnSpc>
              <a:buFont typeface="+mj-lt"/>
              <a:buAutoNum type="arabicPeriod"/>
            </a:pPr>
            <a:endParaRPr lang="en-US" dirty="0"/>
          </a:p>
          <a:p>
            <a:pPr marL="342900" indent="-342900">
              <a:buFont typeface="+mj-lt"/>
              <a:buAutoNum type="arabicPeriod"/>
            </a:pP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411075"/>
            <a:ext cx="11353800"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t>Presentation Layer Responsibilities</a:t>
            </a:r>
          </a:p>
        </p:txBody>
      </p:sp>
      <p:sp>
        <p:nvSpPr>
          <p:cNvPr id="3" name="object 3"/>
          <p:cNvSpPr txBox="1"/>
          <p:nvPr/>
        </p:nvSpPr>
        <p:spPr>
          <a:xfrm>
            <a:off x="533400" y="1165621"/>
            <a:ext cx="11353800" cy="5193728"/>
          </a:xfrm>
          <a:prstGeom prst="rect">
            <a:avLst/>
          </a:prstGeom>
        </p:spPr>
        <p:txBody>
          <a:bodyPr vert="horz" wrap="square" lIns="0" tIns="104139" rIns="0" bIns="0" rtlCol="0">
            <a:spAutoFit/>
          </a:bodyPr>
          <a:lstStyle/>
          <a:p>
            <a:pPr marL="12700">
              <a:lnSpc>
                <a:spcPct val="150000"/>
              </a:lnSpc>
              <a:spcBef>
                <a:spcPts val="819"/>
              </a:spcBef>
              <a:tabLst>
                <a:tab pos="355600" algn="l"/>
              </a:tabLst>
            </a:pPr>
            <a:r>
              <a:rPr lang="en-US" spc="5" dirty="0">
                <a:solidFill>
                  <a:srgbClr val="40424E"/>
                </a:solidFill>
                <a:latin typeface="Times New Roman" panose="02020603050405020304" pitchFamily="18" charset="0"/>
                <a:cs typeface="Times New Roman" panose="02020603050405020304" pitchFamily="18" charset="0"/>
              </a:rPr>
              <a:t>Presentation layer </a:t>
            </a:r>
            <a:r>
              <a:rPr lang="en-US" dirty="0">
                <a:solidFill>
                  <a:srgbClr val="40424E"/>
                </a:solidFill>
                <a:latin typeface="Times New Roman" panose="02020603050405020304" pitchFamily="18" charset="0"/>
                <a:cs typeface="Times New Roman" panose="02020603050405020304" pitchFamily="18" charset="0"/>
              </a:rPr>
              <a:t>is also </a:t>
            </a:r>
            <a:r>
              <a:rPr lang="en-US" spc="5" dirty="0">
                <a:solidFill>
                  <a:srgbClr val="40424E"/>
                </a:solidFill>
                <a:latin typeface="Times New Roman" panose="02020603050405020304" pitchFamily="18" charset="0"/>
                <a:cs typeface="Times New Roman" panose="02020603050405020304" pitchFamily="18" charset="0"/>
              </a:rPr>
              <a:t>called </a:t>
            </a:r>
            <a:r>
              <a:rPr lang="en-US" dirty="0">
                <a:solidFill>
                  <a:srgbClr val="40424E"/>
                </a:solidFill>
                <a:latin typeface="Times New Roman" panose="02020603050405020304" pitchFamily="18" charset="0"/>
                <a:cs typeface="Times New Roman" panose="02020603050405020304" pitchFamily="18" charset="0"/>
              </a:rPr>
              <a:t>the </a:t>
            </a:r>
            <a:r>
              <a:rPr lang="en-US" b="1" spc="5" dirty="0">
                <a:solidFill>
                  <a:srgbClr val="40424E"/>
                </a:solidFill>
                <a:latin typeface="Times New Roman" panose="02020603050405020304" pitchFamily="18" charset="0"/>
                <a:cs typeface="Times New Roman" panose="02020603050405020304" pitchFamily="18" charset="0"/>
              </a:rPr>
              <a:t>Translation </a:t>
            </a:r>
            <a:r>
              <a:rPr lang="en-US" b="1" dirty="0">
                <a:solidFill>
                  <a:srgbClr val="40424E"/>
                </a:solidFill>
                <a:latin typeface="Times New Roman" panose="02020603050405020304" pitchFamily="18" charset="0"/>
                <a:cs typeface="Times New Roman" panose="02020603050405020304" pitchFamily="18" charset="0"/>
              </a:rPr>
              <a:t>layer</a:t>
            </a:r>
            <a:r>
              <a:rPr lang="en-US" dirty="0">
                <a:solidFill>
                  <a:srgbClr val="40424E"/>
                </a:solidFill>
                <a:latin typeface="Times New Roman" panose="02020603050405020304" pitchFamily="18" charset="0"/>
                <a:cs typeface="Times New Roman" panose="02020603050405020304" pitchFamily="18" charset="0"/>
              </a:rPr>
              <a:t>. The </a:t>
            </a:r>
            <a:r>
              <a:rPr lang="en-US" spc="5" dirty="0">
                <a:solidFill>
                  <a:srgbClr val="40424E"/>
                </a:solidFill>
                <a:latin typeface="Times New Roman" panose="02020603050405020304" pitchFamily="18" charset="0"/>
                <a:cs typeface="Times New Roman" panose="02020603050405020304" pitchFamily="18" charset="0"/>
              </a:rPr>
              <a:t>data </a:t>
            </a:r>
            <a:r>
              <a:rPr lang="en-US" dirty="0">
                <a:solidFill>
                  <a:srgbClr val="40424E"/>
                </a:solidFill>
                <a:latin typeface="Times New Roman" panose="02020603050405020304" pitchFamily="18" charset="0"/>
                <a:cs typeface="Times New Roman" panose="02020603050405020304" pitchFamily="18" charset="0"/>
              </a:rPr>
              <a:t>from the </a:t>
            </a:r>
            <a:r>
              <a:rPr lang="en-US" spc="5" dirty="0">
                <a:solidFill>
                  <a:srgbClr val="40424E"/>
                </a:solidFill>
                <a:latin typeface="Times New Roman" panose="02020603050405020304" pitchFamily="18" charset="0"/>
                <a:cs typeface="Times New Roman" panose="02020603050405020304" pitchFamily="18" charset="0"/>
              </a:rPr>
              <a:t>application layer </a:t>
            </a:r>
            <a:r>
              <a:rPr lang="en-US" dirty="0">
                <a:solidFill>
                  <a:srgbClr val="40424E"/>
                </a:solidFill>
                <a:latin typeface="Times New Roman" panose="02020603050405020304" pitchFamily="18" charset="0"/>
                <a:cs typeface="Times New Roman" panose="02020603050405020304" pitchFamily="18" charset="0"/>
              </a:rPr>
              <a:t>is  </a:t>
            </a:r>
            <a:r>
              <a:rPr lang="en-US" spc="5" dirty="0">
                <a:solidFill>
                  <a:srgbClr val="40424E"/>
                </a:solidFill>
                <a:latin typeface="Times New Roman" panose="02020603050405020304" pitchFamily="18" charset="0"/>
                <a:cs typeface="Times New Roman" panose="02020603050405020304" pitchFamily="18" charset="0"/>
              </a:rPr>
              <a:t>extracted here and manipulated </a:t>
            </a:r>
            <a:r>
              <a:rPr lang="en-US" dirty="0">
                <a:solidFill>
                  <a:srgbClr val="40424E"/>
                </a:solidFill>
                <a:latin typeface="Times New Roman" panose="02020603050405020304" pitchFamily="18" charset="0"/>
                <a:cs typeface="Times New Roman" panose="02020603050405020304" pitchFamily="18" charset="0"/>
              </a:rPr>
              <a:t>as per </a:t>
            </a:r>
            <a:r>
              <a:rPr lang="en-US" spc="5" dirty="0">
                <a:solidFill>
                  <a:srgbClr val="40424E"/>
                </a:solidFill>
                <a:latin typeface="Times New Roman" panose="02020603050405020304" pitchFamily="18" charset="0"/>
                <a:cs typeface="Times New Roman" panose="02020603050405020304" pitchFamily="18" charset="0"/>
              </a:rPr>
              <a:t>the required format </a:t>
            </a:r>
            <a:r>
              <a:rPr lang="en-US" dirty="0">
                <a:solidFill>
                  <a:srgbClr val="40424E"/>
                </a:solidFill>
                <a:latin typeface="Times New Roman" panose="02020603050405020304" pitchFamily="18" charset="0"/>
                <a:cs typeface="Times New Roman" panose="02020603050405020304" pitchFamily="18" charset="0"/>
              </a:rPr>
              <a:t>to </a:t>
            </a:r>
            <a:r>
              <a:rPr lang="en-US" spc="5" dirty="0">
                <a:solidFill>
                  <a:srgbClr val="40424E"/>
                </a:solidFill>
                <a:latin typeface="Times New Roman" panose="02020603050405020304" pitchFamily="18" charset="0"/>
                <a:cs typeface="Times New Roman" panose="02020603050405020304" pitchFamily="18" charset="0"/>
              </a:rPr>
              <a:t>transmit over </a:t>
            </a:r>
            <a:r>
              <a:rPr lang="en-US" dirty="0">
                <a:solidFill>
                  <a:srgbClr val="40424E"/>
                </a:solidFill>
                <a:latin typeface="Times New Roman" panose="02020603050405020304" pitchFamily="18" charset="0"/>
                <a:cs typeface="Times New Roman" panose="02020603050405020304" pitchFamily="18" charset="0"/>
              </a:rPr>
              <a:t>the </a:t>
            </a:r>
            <a:r>
              <a:rPr lang="en-US" spc="15" dirty="0">
                <a:solidFill>
                  <a:srgbClr val="40424E"/>
                </a:solidFill>
                <a:latin typeface="Times New Roman" panose="02020603050405020304" pitchFamily="18" charset="0"/>
                <a:cs typeface="Times New Roman" panose="02020603050405020304" pitchFamily="18" charset="0"/>
              </a:rPr>
              <a:t>network. </a:t>
            </a:r>
            <a:r>
              <a:rPr lang="en-US" spc="-10" dirty="0">
                <a:solidFill>
                  <a:srgbClr val="0D0D0D"/>
                </a:solidFill>
                <a:latin typeface="Times New Roman" panose="02020603050405020304" pitchFamily="18" charset="0"/>
                <a:cs typeface="Times New Roman" panose="02020603050405020304" pitchFamily="18" charset="0"/>
              </a:rPr>
              <a:t>It is concerned with the syntax (format) and semantics (meaning) of the information exchanged between two systems.</a:t>
            </a:r>
          </a:p>
          <a:p>
            <a:pPr marL="12700">
              <a:lnSpc>
                <a:spcPct val="150000"/>
              </a:lnSpc>
              <a:spcBef>
                <a:spcPts val="819"/>
              </a:spcBef>
              <a:tabLst>
                <a:tab pos="355600" algn="l"/>
              </a:tabLst>
            </a:pPr>
            <a:r>
              <a:rPr lang="en-US" b="1" spc="-10" dirty="0">
                <a:solidFill>
                  <a:srgbClr val="0D0D0D"/>
                </a:solidFill>
                <a:latin typeface="Times New Roman" panose="02020603050405020304" pitchFamily="18" charset="0"/>
                <a:cs typeface="Times New Roman" panose="02020603050405020304" pitchFamily="18" charset="0"/>
              </a:rPr>
              <a:t>Services provided by presentation layer</a:t>
            </a:r>
          </a:p>
          <a:p>
            <a:pPr marL="355600" indent="-342900">
              <a:lnSpc>
                <a:spcPct val="150000"/>
              </a:lnSpc>
              <a:spcBef>
                <a:spcPts val="819"/>
              </a:spcBef>
              <a:buFont typeface="Wingdings"/>
              <a:buChar char=""/>
              <a:tabLst>
                <a:tab pos="355600" algn="l"/>
              </a:tabLst>
            </a:pPr>
            <a:r>
              <a:rPr b="1" spc="-10" dirty="0">
                <a:solidFill>
                  <a:srgbClr val="0D0D0D"/>
                </a:solidFill>
                <a:latin typeface="Times New Roman" panose="02020603050405020304" pitchFamily="18" charset="0"/>
                <a:cs typeface="Times New Roman" panose="02020603050405020304" pitchFamily="18" charset="0"/>
              </a:rPr>
              <a:t>Translation</a:t>
            </a:r>
            <a:r>
              <a:rPr lang="en-US" b="1" spc="-10" dirty="0">
                <a:solidFill>
                  <a:srgbClr val="0D0D0D"/>
                </a:solidFill>
                <a:latin typeface="Times New Roman" panose="02020603050405020304" pitchFamily="18" charset="0"/>
                <a:cs typeface="Times New Roman" panose="02020603050405020304" pitchFamily="18" charset="0"/>
              </a:rPr>
              <a:t>: </a:t>
            </a:r>
            <a:r>
              <a:rPr lang="en-US" spc="-10" dirty="0">
                <a:solidFill>
                  <a:srgbClr val="0D0D0D"/>
                </a:solidFill>
                <a:latin typeface="Times New Roman" panose="02020603050405020304" pitchFamily="18" charset="0"/>
                <a:cs typeface="Times New Roman" panose="02020603050405020304" pitchFamily="18" charset="0"/>
              </a:rPr>
              <a:t>Converting the data into a common format so that both sender and receiver can accept it.</a:t>
            </a:r>
            <a:endParaRPr dirty="0">
              <a:latin typeface="Times New Roman" panose="02020603050405020304" pitchFamily="18" charset="0"/>
              <a:cs typeface="Times New Roman" panose="02020603050405020304" pitchFamily="18" charset="0"/>
            </a:endParaRPr>
          </a:p>
          <a:p>
            <a:pPr marL="355600" indent="-342900">
              <a:lnSpc>
                <a:spcPct val="150000"/>
              </a:lnSpc>
              <a:spcBef>
                <a:spcPts val="725"/>
              </a:spcBef>
              <a:buFont typeface="Wingdings"/>
              <a:buChar char=""/>
              <a:tabLst>
                <a:tab pos="355600" algn="l"/>
              </a:tabLst>
            </a:pPr>
            <a:r>
              <a:rPr b="1" dirty="0">
                <a:solidFill>
                  <a:srgbClr val="0D0D0D"/>
                </a:solidFill>
                <a:latin typeface="Times New Roman" panose="02020603050405020304" pitchFamily="18" charset="0"/>
                <a:cs typeface="Times New Roman" panose="02020603050405020304" pitchFamily="18" charset="0"/>
              </a:rPr>
              <a:t>Encryption /</a:t>
            </a:r>
            <a:r>
              <a:rPr b="1" spc="-120" dirty="0">
                <a:solidFill>
                  <a:srgbClr val="0D0D0D"/>
                </a:solidFill>
                <a:latin typeface="Times New Roman" panose="02020603050405020304" pitchFamily="18" charset="0"/>
                <a:cs typeface="Times New Roman" panose="02020603050405020304" pitchFamily="18" charset="0"/>
              </a:rPr>
              <a:t> </a:t>
            </a:r>
            <a:r>
              <a:rPr b="1" dirty="0">
                <a:solidFill>
                  <a:srgbClr val="0D0D0D"/>
                </a:solidFill>
                <a:latin typeface="Times New Roman" panose="02020603050405020304" pitchFamily="18" charset="0"/>
                <a:cs typeface="Times New Roman" panose="02020603050405020304" pitchFamily="18" charset="0"/>
              </a:rPr>
              <a:t>Decryption</a:t>
            </a:r>
            <a:r>
              <a:rPr lang="en-US" b="1" dirty="0">
                <a:solidFill>
                  <a:srgbClr val="0D0D0D"/>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Data encryption translates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data into another </a:t>
            </a:r>
            <a:r>
              <a:rPr lang="en-US" dirty="0">
                <a:solidFill>
                  <a:srgbClr val="40424E"/>
                </a:solidFill>
                <a:latin typeface="Times New Roman" panose="02020603050405020304" pitchFamily="18" charset="0"/>
                <a:cs typeface="Times New Roman" panose="02020603050405020304" pitchFamily="18" charset="0"/>
              </a:rPr>
              <a:t>form </a:t>
            </a:r>
            <a:r>
              <a:rPr lang="en-US" spc="5" dirty="0">
                <a:solidFill>
                  <a:srgbClr val="40424E"/>
                </a:solidFill>
                <a:latin typeface="Times New Roman" panose="02020603050405020304" pitchFamily="18" charset="0"/>
                <a:cs typeface="Times New Roman" panose="02020603050405020304" pitchFamily="18" charset="0"/>
              </a:rPr>
              <a:t>or code.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encrypted </a:t>
            </a:r>
            <a:r>
              <a:rPr lang="en-US" dirty="0">
                <a:solidFill>
                  <a:srgbClr val="40424E"/>
                </a:solidFill>
                <a:latin typeface="Times New Roman" panose="02020603050405020304" pitchFamily="18" charset="0"/>
                <a:cs typeface="Times New Roman" panose="02020603050405020304" pitchFamily="18" charset="0"/>
              </a:rPr>
              <a:t>data is </a:t>
            </a:r>
            <a:r>
              <a:rPr lang="en-US" spc="5" dirty="0">
                <a:solidFill>
                  <a:srgbClr val="40424E"/>
                </a:solidFill>
                <a:latin typeface="Times New Roman" panose="02020603050405020304" pitchFamily="18" charset="0"/>
                <a:cs typeface="Times New Roman" panose="02020603050405020304" pitchFamily="18" charset="0"/>
              </a:rPr>
              <a:t>known </a:t>
            </a:r>
            <a:r>
              <a:rPr lang="en-US" dirty="0">
                <a:solidFill>
                  <a:srgbClr val="40424E"/>
                </a:solidFill>
                <a:latin typeface="Times New Roman" panose="02020603050405020304" pitchFamily="18" charset="0"/>
                <a:cs typeface="Times New Roman" panose="02020603050405020304" pitchFamily="18" charset="0"/>
              </a:rPr>
              <a:t>as the </a:t>
            </a:r>
            <a:r>
              <a:rPr lang="en-US" spc="5" dirty="0">
                <a:solidFill>
                  <a:srgbClr val="40424E"/>
                </a:solidFill>
                <a:latin typeface="Times New Roman" panose="02020603050405020304" pitchFamily="18" charset="0"/>
                <a:cs typeface="Times New Roman" panose="02020603050405020304" pitchFamily="18" charset="0"/>
              </a:rPr>
              <a:t>cipher </a:t>
            </a:r>
            <a:r>
              <a:rPr lang="en-US" dirty="0">
                <a:solidFill>
                  <a:srgbClr val="40424E"/>
                </a:solidFill>
                <a:latin typeface="Times New Roman" panose="02020603050405020304" pitchFamily="18" charset="0"/>
                <a:cs typeface="Times New Roman" panose="02020603050405020304" pitchFamily="18" charset="0"/>
              </a:rPr>
              <a:t>text </a:t>
            </a:r>
            <a:r>
              <a:rPr lang="en-US" spc="5" dirty="0">
                <a:solidFill>
                  <a:srgbClr val="40424E"/>
                </a:solidFill>
                <a:latin typeface="Times New Roman" panose="02020603050405020304" pitchFamily="18" charset="0"/>
                <a:cs typeface="Times New Roman" panose="02020603050405020304" pitchFamily="18" charset="0"/>
              </a:rPr>
              <a:t>and </a:t>
            </a:r>
            <a:r>
              <a:rPr lang="en-US" dirty="0">
                <a:solidFill>
                  <a:srgbClr val="40424E"/>
                </a:solidFill>
                <a:latin typeface="Times New Roman" panose="02020603050405020304" pitchFamily="18" charset="0"/>
                <a:cs typeface="Times New Roman" panose="02020603050405020304" pitchFamily="18" charset="0"/>
              </a:rPr>
              <a:t>the </a:t>
            </a:r>
            <a:r>
              <a:rPr lang="en-US" spc="5" dirty="0">
                <a:solidFill>
                  <a:srgbClr val="40424E"/>
                </a:solidFill>
                <a:latin typeface="Times New Roman" panose="02020603050405020304" pitchFamily="18" charset="0"/>
                <a:cs typeface="Times New Roman" panose="02020603050405020304" pitchFamily="18" charset="0"/>
              </a:rPr>
              <a:t>decrypted </a:t>
            </a:r>
            <a:r>
              <a:rPr lang="en-US" dirty="0">
                <a:solidFill>
                  <a:srgbClr val="40424E"/>
                </a:solidFill>
                <a:latin typeface="Times New Roman" panose="02020603050405020304" pitchFamily="18" charset="0"/>
                <a:cs typeface="Times New Roman" panose="02020603050405020304" pitchFamily="18" charset="0"/>
              </a:rPr>
              <a:t>data is </a:t>
            </a:r>
            <a:r>
              <a:rPr lang="en-US" spc="5" dirty="0">
                <a:solidFill>
                  <a:srgbClr val="40424E"/>
                </a:solidFill>
                <a:latin typeface="Times New Roman" panose="02020603050405020304" pitchFamily="18" charset="0"/>
                <a:cs typeface="Times New Roman" panose="02020603050405020304" pitchFamily="18" charset="0"/>
              </a:rPr>
              <a:t>known </a:t>
            </a:r>
            <a:r>
              <a:rPr lang="en-US" dirty="0">
                <a:solidFill>
                  <a:srgbClr val="40424E"/>
                </a:solidFill>
                <a:latin typeface="Times New Roman" panose="02020603050405020304" pitchFamily="18" charset="0"/>
                <a:cs typeface="Times New Roman" panose="02020603050405020304" pitchFamily="18" charset="0"/>
              </a:rPr>
              <a:t>as </a:t>
            </a:r>
            <a:r>
              <a:rPr lang="en-US" spc="5" dirty="0">
                <a:solidFill>
                  <a:srgbClr val="40424E"/>
                </a:solidFill>
                <a:latin typeface="Times New Roman" panose="02020603050405020304" pitchFamily="18" charset="0"/>
                <a:cs typeface="Times New Roman" panose="02020603050405020304" pitchFamily="18" charset="0"/>
              </a:rPr>
              <a:t>plain text. </a:t>
            </a:r>
            <a:r>
              <a:rPr lang="en-US" dirty="0">
                <a:solidFill>
                  <a:srgbClr val="40424E"/>
                </a:solidFill>
                <a:latin typeface="Times New Roman" panose="02020603050405020304" pitchFamily="18" charset="0"/>
                <a:cs typeface="Times New Roman" panose="02020603050405020304" pitchFamily="18" charset="0"/>
              </a:rPr>
              <a:t>A  </a:t>
            </a:r>
            <a:r>
              <a:rPr lang="en-US" spc="5" dirty="0">
                <a:solidFill>
                  <a:srgbClr val="40424E"/>
                </a:solidFill>
                <a:latin typeface="Times New Roman" panose="02020603050405020304" pitchFamily="18" charset="0"/>
                <a:cs typeface="Times New Roman" panose="02020603050405020304" pitchFamily="18" charset="0"/>
              </a:rPr>
              <a:t>key value </a:t>
            </a:r>
            <a:r>
              <a:rPr lang="en-US" dirty="0">
                <a:solidFill>
                  <a:srgbClr val="40424E"/>
                </a:solidFill>
                <a:latin typeface="Times New Roman" panose="02020603050405020304" pitchFamily="18" charset="0"/>
                <a:cs typeface="Times New Roman" panose="02020603050405020304" pitchFamily="18" charset="0"/>
              </a:rPr>
              <a:t>is used </a:t>
            </a:r>
            <a:r>
              <a:rPr lang="en-US" spc="5" dirty="0">
                <a:solidFill>
                  <a:srgbClr val="40424E"/>
                </a:solidFill>
                <a:latin typeface="Times New Roman" panose="02020603050405020304" pitchFamily="18" charset="0"/>
                <a:cs typeface="Times New Roman" panose="02020603050405020304" pitchFamily="18" charset="0"/>
              </a:rPr>
              <a:t>for encrypting </a:t>
            </a:r>
            <a:r>
              <a:rPr lang="en-US" dirty="0">
                <a:solidFill>
                  <a:srgbClr val="40424E"/>
                </a:solidFill>
                <a:latin typeface="Times New Roman" panose="02020603050405020304" pitchFamily="18" charset="0"/>
                <a:cs typeface="Times New Roman" panose="02020603050405020304" pitchFamily="18" charset="0"/>
              </a:rPr>
              <a:t>as </a:t>
            </a:r>
            <a:r>
              <a:rPr lang="en-US" spc="5" dirty="0">
                <a:solidFill>
                  <a:srgbClr val="40424E"/>
                </a:solidFill>
                <a:latin typeface="Times New Roman" panose="02020603050405020304" pitchFamily="18" charset="0"/>
                <a:cs typeface="Times New Roman" panose="02020603050405020304" pitchFamily="18" charset="0"/>
              </a:rPr>
              <a:t>well </a:t>
            </a:r>
            <a:r>
              <a:rPr lang="en-US" dirty="0">
                <a:solidFill>
                  <a:srgbClr val="40424E"/>
                </a:solidFill>
                <a:latin typeface="Times New Roman" panose="02020603050405020304" pitchFamily="18" charset="0"/>
                <a:cs typeface="Times New Roman" panose="02020603050405020304" pitchFamily="18" charset="0"/>
              </a:rPr>
              <a:t>as </a:t>
            </a:r>
            <a:r>
              <a:rPr lang="en-US" spc="5" dirty="0">
                <a:solidFill>
                  <a:srgbClr val="40424E"/>
                </a:solidFill>
                <a:latin typeface="Times New Roman" panose="02020603050405020304" pitchFamily="18" charset="0"/>
                <a:cs typeface="Times New Roman" panose="02020603050405020304" pitchFamily="18" charset="0"/>
              </a:rPr>
              <a:t>decrypting</a:t>
            </a:r>
            <a:r>
              <a:rPr lang="en-US" spc="110" dirty="0">
                <a:solidFill>
                  <a:srgbClr val="40424E"/>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data.</a:t>
            </a:r>
            <a:endParaRPr dirty="0">
              <a:latin typeface="Times New Roman" panose="02020603050405020304" pitchFamily="18" charset="0"/>
              <a:cs typeface="Times New Roman" panose="02020603050405020304" pitchFamily="18" charset="0"/>
            </a:endParaRPr>
          </a:p>
          <a:p>
            <a:pPr marL="355600" indent="-342900">
              <a:lnSpc>
                <a:spcPct val="150000"/>
              </a:lnSpc>
              <a:spcBef>
                <a:spcPts val="720"/>
              </a:spcBef>
              <a:buFont typeface="Wingdings"/>
              <a:buChar char=""/>
              <a:tabLst>
                <a:tab pos="355600" algn="l"/>
              </a:tabLst>
            </a:pPr>
            <a:r>
              <a:rPr b="1" spc="-5" dirty="0">
                <a:solidFill>
                  <a:srgbClr val="0D0D0D"/>
                </a:solidFill>
                <a:latin typeface="Times New Roman" panose="02020603050405020304" pitchFamily="18" charset="0"/>
                <a:cs typeface="Times New Roman" panose="02020603050405020304" pitchFamily="18" charset="0"/>
              </a:rPr>
              <a:t>Compression</a:t>
            </a:r>
            <a:r>
              <a:rPr lang="en-US" b="1" spc="-5" dirty="0">
                <a:solidFill>
                  <a:srgbClr val="0D0D0D"/>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Reduces the number </a:t>
            </a:r>
            <a:r>
              <a:rPr lang="en-US" dirty="0">
                <a:solidFill>
                  <a:srgbClr val="40424E"/>
                </a:solidFill>
                <a:latin typeface="Times New Roman" panose="02020603050405020304" pitchFamily="18" charset="0"/>
                <a:cs typeface="Times New Roman" panose="02020603050405020304" pitchFamily="18" charset="0"/>
              </a:rPr>
              <a:t>of </a:t>
            </a:r>
            <a:r>
              <a:rPr lang="en-US" spc="5" dirty="0">
                <a:solidFill>
                  <a:srgbClr val="40424E"/>
                </a:solidFill>
                <a:latin typeface="Times New Roman" panose="02020603050405020304" pitchFamily="18" charset="0"/>
                <a:cs typeface="Times New Roman" panose="02020603050405020304" pitchFamily="18" charset="0"/>
              </a:rPr>
              <a:t>bits that need to </a:t>
            </a:r>
            <a:r>
              <a:rPr lang="en-US" dirty="0">
                <a:solidFill>
                  <a:srgbClr val="40424E"/>
                </a:solidFill>
                <a:latin typeface="Times New Roman" panose="02020603050405020304" pitchFamily="18" charset="0"/>
                <a:cs typeface="Times New Roman" panose="02020603050405020304" pitchFamily="18" charset="0"/>
              </a:rPr>
              <a:t>be </a:t>
            </a:r>
            <a:r>
              <a:rPr lang="en-US" spc="5" dirty="0">
                <a:solidFill>
                  <a:srgbClr val="40424E"/>
                </a:solidFill>
                <a:latin typeface="Times New Roman" panose="02020603050405020304" pitchFamily="18" charset="0"/>
                <a:cs typeface="Times New Roman" panose="02020603050405020304" pitchFamily="18" charset="0"/>
              </a:rPr>
              <a:t>transmitted </a:t>
            </a:r>
          </a:p>
          <a:p>
            <a:pPr marL="12700">
              <a:lnSpc>
                <a:spcPct val="150000"/>
              </a:lnSpc>
              <a:spcBef>
                <a:spcPts val="720"/>
              </a:spcBef>
              <a:tabLst>
                <a:tab pos="355600" algn="l"/>
              </a:tabLst>
            </a:pPr>
            <a:r>
              <a:rPr lang="en-US" spc="5" dirty="0">
                <a:solidFill>
                  <a:srgbClr val="40424E"/>
                </a:solidFill>
                <a:latin typeface="Times New Roman" panose="02020603050405020304" pitchFamily="18" charset="0"/>
                <a:cs typeface="Times New Roman" panose="02020603050405020304" pitchFamily="18" charset="0"/>
              </a:rPr>
              <a:t>on the</a:t>
            </a:r>
            <a:r>
              <a:rPr lang="en-US" spc="155" dirty="0">
                <a:solidFill>
                  <a:srgbClr val="40424E"/>
                </a:solidFill>
                <a:latin typeface="Times New Roman" panose="02020603050405020304" pitchFamily="18" charset="0"/>
                <a:cs typeface="Times New Roman" panose="02020603050405020304" pitchFamily="18" charset="0"/>
              </a:rPr>
              <a:t> </a:t>
            </a:r>
            <a:r>
              <a:rPr lang="en-US" spc="5" dirty="0">
                <a:solidFill>
                  <a:srgbClr val="40424E"/>
                </a:solidFill>
                <a:latin typeface="Times New Roman" panose="02020603050405020304" pitchFamily="18" charset="0"/>
                <a:cs typeface="Times New Roman" panose="02020603050405020304" pitchFamily="18" charset="0"/>
              </a:rPr>
              <a:t>network.</a:t>
            </a:r>
            <a:endParaRPr lang="en-US" spc="-5" dirty="0">
              <a:solidFill>
                <a:srgbClr val="0D0D0D"/>
              </a:solidFill>
              <a:latin typeface="Times New Roman" panose="02020603050405020304" pitchFamily="18" charset="0"/>
              <a:cs typeface="Times New Roman" panose="02020603050405020304" pitchFamily="18" charset="0"/>
            </a:endParaRPr>
          </a:p>
          <a:p>
            <a:pPr marL="12700">
              <a:spcBef>
                <a:spcPts val="720"/>
              </a:spcBef>
              <a:tabLst>
                <a:tab pos="355600" algn="l"/>
              </a:tabLst>
            </a:pPr>
            <a:endParaRPr sz="2400" dirty="0">
              <a:latin typeface="Times New Roman"/>
              <a:cs typeface="Times New Roman"/>
            </a:endParaRPr>
          </a:p>
        </p:txBody>
      </p:sp>
      <p:sp>
        <p:nvSpPr>
          <p:cNvPr id="4" name="object 4">
            <a:extLst>
              <a:ext uri="{FF2B5EF4-FFF2-40B4-BE49-F238E27FC236}">
                <a16:creationId xmlns:a16="http://schemas.microsoft.com/office/drawing/2014/main" id="{3F749F90-46B0-D5D8-F991-B3B87AB25FCC}"/>
              </a:ext>
            </a:extLst>
          </p:cNvPr>
          <p:cNvSpPr/>
          <p:nvPr/>
        </p:nvSpPr>
        <p:spPr>
          <a:xfrm>
            <a:off x="7708232" y="4507561"/>
            <a:ext cx="3962400" cy="18517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762000"/>
            <a:ext cx="10820400" cy="750847"/>
          </a:xfrm>
          <a:prstGeom prst="rect">
            <a:avLst/>
          </a:prstGeom>
        </p:spPr>
        <p:txBody>
          <a:bodyPr vert="horz" wrap="square" lIns="0" tIns="12065" rIns="0" bIns="0" rtlCol="0" anchor="b">
            <a:spAutoFit/>
          </a:bodyPr>
          <a:lstStyle/>
          <a:p>
            <a:pPr marL="12700">
              <a:lnSpc>
                <a:spcPct val="100000"/>
              </a:lnSpc>
              <a:spcBef>
                <a:spcPts val="95"/>
              </a:spcBef>
            </a:pPr>
            <a:r>
              <a:rPr b="1" spc="-5" dirty="0"/>
              <a:t>Application Layer</a:t>
            </a:r>
            <a:r>
              <a:rPr b="1" spc="-15" dirty="0"/>
              <a:t> </a:t>
            </a:r>
            <a:r>
              <a:rPr b="1" spc="-5" dirty="0"/>
              <a:t>Responsibilities</a:t>
            </a:r>
          </a:p>
        </p:txBody>
      </p:sp>
      <p:sp>
        <p:nvSpPr>
          <p:cNvPr id="3" name="object 3"/>
          <p:cNvSpPr txBox="1"/>
          <p:nvPr/>
        </p:nvSpPr>
        <p:spPr>
          <a:xfrm>
            <a:off x="762000" y="1924230"/>
            <a:ext cx="10820400" cy="4019370"/>
          </a:xfrm>
          <a:prstGeom prst="rect">
            <a:avLst/>
          </a:prstGeom>
        </p:spPr>
        <p:txBody>
          <a:bodyPr vert="horz" wrap="square" lIns="0" tIns="104140" rIns="0" bIns="0" rtlCol="0">
            <a:spAutoFit/>
          </a:bodyPr>
          <a:lstStyle/>
          <a:p>
            <a:pPr marL="12700">
              <a:lnSpc>
                <a:spcPct val="150000"/>
              </a:lnSpc>
              <a:spcBef>
                <a:spcPts val="820"/>
              </a:spcBef>
              <a:tabLst>
                <a:tab pos="355600" algn="l"/>
              </a:tabLst>
            </a:pPr>
            <a:r>
              <a:rPr sz="2400" dirty="0">
                <a:solidFill>
                  <a:srgbClr val="0D0D0D"/>
                </a:solidFill>
                <a:latin typeface="Times New Roman"/>
                <a:cs typeface="Times New Roman"/>
              </a:rPr>
              <a:t>The application layer </a:t>
            </a:r>
            <a:r>
              <a:rPr sz="2400" spc="-5" dirty="0">
                <a:solidFill>
                  <a:srgbClr val="0D0D0D"/>
                </a:solidFill>
                <a:latin typeface="Times New Roman"/>
                <a:cs typeface="Times New Roman"/>
              </a:rPr>
              <a:t>is </a:t>
            </a:r>
            <a:r>
              <a:rPr sz="2400" dirty="0">
                <a:solidFill>
                  <a:srgbClr val="0D0D0D"/>
                </a:solidFill>
                <a:latin typeface="Times New Roman"/>
                <a:cs typeface="Times New Roman"/>
              </a:rPr>
              <a:t>the </a:t>
            </a:r>
            <a:r>
              <a:rPr sz="2400" spc="-5" dirty="0">
                <a:solidFill>
                  <a:srgbClr val="0D0D0D"/>
                </a:solidFill>
                <a:latin typeface="Times New Roman"/>
                <a:cs typeface="Times New Roman"/>
              </a:rPr>
              <a:t>OSI layer that is closest </a:t>
            </a:r>
            <a:r>
              <a:rPr sz="2400" dirty="0">
                <a:solidFill>
                  <a:srgbClr val="0D0D0D"/>
                </a:solidFill>
                <a:latin typeface="Times New Roman"/>
                <a:cs typeface="Times New Roman"/>
              </a:rPr>
              <a:t>to the</a:t>
            </a:r>
            <a:r>
              <a:rPr sz="2400" spc="-90" dirty="0">
                <a:solidFill>
                  <a:srgbClr val="0D0D0D"/>
                </a:solidFill>
                <a:latin typeface="Times New Roman"/>
                <a:cs typeface="Times New Roman"/>
              </a:rPr>
              <a:t> </a:t>
            </a:r>
            <a:r>
              <a:rPr lang="en-US" sz="2400" spc="-30" dirty="0">
                <a:solidFill>
                  <a:srgbClr val="0D0D0D"/>
                </a:solidFill>
                <a:latin typeface="Times New Roman"/>
                <a:cs typeface="Times New Roman"/>
              </a:rPr>
              <a:t>user and it enables the user to access the network resources.</a:t>
            </a:r>
            <a:r>
              <a:rPr sz="2400" dirty="0">
                <a:latin typeface="Times New Roman"/>
                <a:cs typeface="Times New Roman"/>
              </a:rPr>
              <a:t> </a:t>
            </a:r>
            <a:endParaRPr lang="en-US" sz="2400" dirty="0">
              <a:latin typeface="Times New Roman"/>
              <a:cs typeface="Times New Roman"/>
            </a:endParaRPr>
          </a:p>
          <a:p>
            <a:pPr marL="12700">
              <a:lnSpc>
                <a:spcPct val="150000"/>
              </a:lnSpc>
              <a:spcBef>
                <a:spcPts val="820"/>
              </a:spcBef>
              <a:tabLst>
                <a:tab pos="355600" algn="l"/>
              </a:tabLst>
            </a:pPr>
            <a:r>
              <a:rPr lang="en-US" sz="2400" b="1" spc="-5" dirty="0">
                <a:solidFill>
                  <a:srgbClr val="0D0D0D"/>
                </a:solidFill>
                <a:latin typeface="Times New Roman"/>
                <a:cs typeface="Times New Roman"/>
              </a:rPr>
              <a:t>Services provided by Application layer</a:t>
            </a:r>
          </a:p>
          <a:p>
            <a:pPr marL="355600" marR="5080" indent="-342900" algn="just">
              <a:lnSpc>
                <a:spcPct val="150000"/>
              </a:lnSpc>
              <a:buFont typeface="Wingdings" panose="05000000000000000000" pitchFamily="2" charset="2"/>
              <a:buChar char="Ø"/>
              <a:tabLst>
                <a:tab pos="355600" algn="l"/>
              </a:tabLst>
            </a:pPr>
            <a:r>
              <a:rPr lang="en-US" sz="2400" spc="-5" dirty="0">
                <a:solidFill>
                  <a:srgbClr val="0D0D0D"/>
                </a:solidFill>
                <a:latin typeface="Times New Roman"/>
                <a:cs typeface="Times New Roman"/>
              </a:rPr>
              <a:t>File Transfer and Access Management</a:t>
            </a:r>
          </a:p>
          <a:p>
            <a:pPr marL="355600" marR="5080" indent="-342900" algn="just">
              <a:lnSpc>
                <a:spcPct val="150000"/>
              </a:lnSpc>
              <a:buFont typeface="Wingdings" panose="05000000000000000000" pitchFamily="2" charset="2"/>
              <a:buChar char="Ø"/>
              <a:tabLst>
                <a:tab pos="355600" algn="l"/>
              </a:tabLst>
            </a:pPr>
            <a:r>
              <a:rPr lang="en-US" sz="2400" spc="-5" dirty="0">
                <a:solidFill>
                  <a:srgbClr val="0D0D0D"/>
                </a:solidFill>
                <a:latin typeface="Times New Roman"/>
                <a:cs typeface="Times New Roman"/>
              </a:rPr>
              <a:t>Mail Services</a:t>
            </a:r>
          </a:p>
          <a:p>
            <a:pPr marL="12700" marR="5080" algn="just">
              <a:lnSpc>
                <a:spcPct val="150000"/>
              </a:lnSpc>
              <a:tabLst>
                <a:tab pos="355600" algn="l"/>
              </a:tabLst>
            </a:pPr>
            <a:endParaRPr lang="en-US" sz="2400" spc="-5" dirty="0">
              <a:solidFill>
                <a:srgbClr val="0D0D0D"/>
              </a:solidFill>
              <a:latin typeface="Times New Roman"/>
              <a:cs typeface="Times New Roman"/>
            </a:endParaRPr>
          </a:p>
          <a:p>
            <a:pPr marL="12700" marR="5080" algn="just">
              <a:lnSpc>
                <a:spcPct val="150000"/>
              </a:lnSpc>
              <a:tabLst>
                <a:tab pos="355600" algn="l"/>
              </a:tabLst>
            </a:pPr>
            <a:r>
              <a:rPr lang="en-US" sz="2400" spc="-5" dirty="0">
                <a:solidFill>
                  <a:srgbClr val="0D0D0D"/>
                </a:solidFill>
                <a:latin typeface="Times New Roman"/>
                <a:cs typeface="Times New Roman"/>
              </a:rPr>
              <a:t>Note: HTTP, FTP and SMTP protocols are used.</a:t>
            </a:r>
            <a:endParaRPr sz="2400" dirty="0">
              <a:latin typeface="Times New Roman"/>
              <a:cs typeface="Times New Roman"/>
            </a:endParaRPr>
          </a:p>
        </p:txBody>
      </p:sp>
      <p:sp>
        <p:nvSpPr>
          <p:cNvPr id="4" name="object 8">
            <a:extLst>
              <a:ext uri="{FF2B5EF4-FFF2-40B4-BE49-F238E27FC236}">
                <a16:creationId xmlns:a16="http://schemas.microsoft.com/office/drawing/2014/main" id="{E794B8A8-B7C5-3AA8-EEA6-B95B3B2CF581}"/>
              </a:ext>
            </a:extLst>
          </p:cNvPr>
          <p:cNvSpPr/>
          <p:nvPr/>
        </p:nvSpPr>
        <p:spPr>
          <a:xfrm>
            <a:off x="6629401" y="2819400"/>
            <a:ext cx="4953000" cy="2667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295400" y="440869"/>
            <a:ext cx="9448800" cy="750847"/>
          </a:xfrm>
          <a:prstGeom prst="rect">
            <a:avLst/>
          </a:prstGeom>
        </p:spPr>
        <p:txBody>
          <a:bodyPr vert="horz" wrap="square" lIns="0" tIns="12065" rIns="0" bIns="0" rtlCol="0" anchor="b">
            <a:spAutoFit/>
          </a:bodyPr>
          <a:lstStyle/>
          <a:p>
            <a:pPr marL="12700" algn="ctr">
              <a:lnSpc>
                <a:spcPct val="100000"/>
              </a:lnSpc>
              <a:spcBef>
                <a:spcPts val="95"/>
              </a:spcBef>
            </a:pPr>
            <a:r>
              <a:rPr lang="en-US" spc="-25" dirty="0">
                <a:solidFill>
                  <a:srgbClr val="000000"/>
                </a:solidFill>
                <a:latin typeface="Constantia"/>
                <a:cs typeface="Constantia"/>
              </a:rPr>
              <a:t>Functions of OSI </a:t>
            </a:r>
            <a:r>
              <a:rPr spc="-25" dirty="0">
                <a:solidFill>
                  <a:srgbClr val="000000"/>
                </a:solidFill>
                <a:latin typeface="Constantia"/>
                <a:cs typeface="Constantia"/>
              </a:rPr>
              <a:t>Layer</a:t>
            </a:r>
            <a:r>
              <a:rPr lang="en-US" spc="-25" dirty="0">
                <a:solidFill>
                  <a:srgbClr val="000000"/>
                </a:solidFill>
                <a:latin typeface="Constantia"/>
                <a:cs typeface="Constantia"/>
              </a:rPr>
              <a:t>s</a:t>
            </a:r>
            <a:endParaRPr spc="-15" dirty="0">
              <a:solidFill>
                <a:srgbClr val="000000"/>
              </a:solidFill>
              <a:latin typeface="Constantia"/>
              <a:cs typeface="Constantia"/>
            </a:endParaRPr>
          </a:p>
        </p:txBody>
      </p:sp>
      <p:pic>
        <p:nvPicPr>
          <p:cNvPr id="2050" name="Picture 2" descr="OSI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1"/>
            <a:ext cx="9144000" cy="5181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dirty="0">
                <a:solidFill>
                  <a:srgbClr val="FFFFFF"/>
                </a:solidFill>
              </a:rPr>
              <a:t>TCP/IP Model</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CFE711A-7450-422F-99CD-9072025719A8}"/>
              </a:ext>
            </a:extLst>
          </p:cNvPr>
          <p:cNvSpPr txBox="1"/>
          <p:nvPr/>
        </p:nvSpPr>
        <p:spPr>
          <a:xfrm>
            <a:off x="4258997" y="1143000"/>
            <a:ext cx="7772400" cy="4985980"/>
          </a:xfrm>
          <a:prstGeom prst="rect">
            <a:avLst/>
          </a:prstGeom>
          <a:noFill/>
        </p:spPr>
        <p:txBody>
          <a:bodyPr wrap="square" rtlCol="0">
            <a:spAutoFit/>
          </a:bodyPr>
          <a:lstStyle/>
          <a:p>
            <a:pPr algn="just" fontAlgn="base">
              <a:lnSpc>
                <a:spcPct val="150000"/>
              </a:lnSpc>
            </a:pPr>
            <a:r>
              <a:rPr lang="en-US" sz="2000" dirty="0">
                <a:latin typeface="Times New Roman" panose="02020603050405020304" pitchFamily="18" charset="0"/>
                <a:cs typeface="Times New Roman" panose="02020603050405020304" pitchFamily="18" charset="0"/>
              </a:rPr>
              <a:t>TCP/IP Model was designed and developed by Department of Defense (DoD) in 1960s and is based on standard protocols. It stands for Transmission Control Protocol/Internet Protocol. The </a:t>
            </a:r>
            <a:r>
              <a:rPr lang="en-US" sz="2000" b="1" dirty="0">
                <a:latin typeface="Times New Roman" panose="02020603050405020304" pitchFamily="18" charset="0"/>
                <a:cs typeface="Times New Roman" panose="02020603050405020304" pitchFamily="18" charset="0"/>
              </a:rPr>
              <a:t>TCP/IP model</a:t>
            </a:r>
            <a:r>
              <a:rPr lang="en-US" sz="2000" dirty="0">
                <a:latin typeface="Times New Roman" panose="02020603050405020304" pitchFamily="18" charset="0"/>
                <a:cs typeface="Times New Roman" panose="02020603050405020304" pitchFamily="18" charset="0"/>
              </a:rPr>
              <a:t> is a concise version of the OSI model. It contains four layers, unlike seven layers in the OSI model. </a:t>
            </a:r>
          </a:p>
          <a:p>
            <a:pPr algn="just" fontAlgn="base">
              <a:lnSpc>
                <a:spcPct val="150000"/>
              </a:lnSpc>
            </a:pPr>
            <a:r>
              <a:rPr lang="en-US" sz="2000" dirty="0">
                <a:latin typeface="Times New Roman" panose="02020603050405020304" pitchFamily="18" charset="0"/>
                <a:cs typeface="Times New Roman" panose="02020603050405020304" pitchFamily="18" charset="0"/>
              </a:rPr>
              <a:t>The layers are:</a:t>
            </a:r>
          </a:p>
          <a:p>
            <a:pPr marL="342900" indent="-342900" algn="just" fontAlgn="base">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Application Layer</a:t>
            </a:r>
          </a:p>
          <a:p>
            <a:pPr marL="342900" indent="-342900" algn="just" fontAlgn="base">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Transport Layer</a:t>
            </a:r>
          </a:p>
          <a:p>
            <a:pPr marL="342900" indent="-342900" algn="just" fontAlgn="base">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Internet Layer</a:t>
            </a:r>
          </a:p>
          <a:p>
            <a:pPr marL="342900" indent="-342900" algn="just" fontAlgn="base">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Network Access/Link Layer</a:t>
            </a:r>
          </a:p>
          <a:p>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68">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8" name="Rectangle 1070">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descr="OSI vs TCP/IP Model - Do You Know These 3 Major Differences? | Osi model,  Networking basics, Computer technology">
            <a:extLst>
              <a:ext uri="{FF2B5EF4-FFF2-40B4-BE49-F238E27FC236}">
                <a16:creationId xmlns:a16="http://schemas.microsoft.com/office/drawing/2014/main" id="{984A95B4-72B8-D62F-9179-3C60C9A2E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800100"/>
            <a:ext cx="87630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991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0" y="605896"/>
            <a:ext cx="2590800" cy="5646208"/>
          </a:xfrm>
          <a:prstGeom prst="rect">
            <a:avLst/>
          </a:prstGeom>
        </p:spPr>
        <p:txBody>
          <a:bodyPr vert="horz" lIns="91440" tIns="45720" rIns="91440" bIns="45720" rtlCol="0" anchor="ctr">
            <a:normAutofit/>
          </a:bodyPr>
          <a:lstStyle/>
          <a:p>
            <a:pPr algn="ctr"/>
            <a:r>
              <a:rPr lang="en-US" sz="3600" dirty="0">
                <a:solidFill>
                  <a:srgbClr val="FFFFFF"/>
                </a:solidFill>
              </a:rPr>
              <a:t>TCP/IP Model vs</a:t>
            </a:r>
            <a:br>
              <a:rPr lang="en-US" sz="3600" dirty="0">
                <a:solidFill>
                  <a:srgbClr val="FFFFFF"/>
                </a:solidFill>
              </a:rPr>
            </a:br>
            <a:r>
              <a:rPr lang="en-US" sz="3600" dirty="0">
                <a:solidFill>
                  <a:srgbClr val="FFFFFF"/>
                </a:solidFill>
              </a:rPr>
              <a:t>OSI Model</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p:cNvPicPr>
            <a:picLocks noChangeAspect="1"/>
          </p:cNvPicPr>
          <p:nvPr/>
        </p:nvPicPr>
        <p:blipFill>
          <a:blip r:embed="rId2"/>
          <a:stretch>
            <a:fillRect/>
          </a:stretch>
        </p:blipFill>
        <p:spPr>
          <a:xfrm>
            <a:off x="2819400" y="0"/>
            <a:ext cx="9329627" cy="6863658"/>
          </a:xfrm>
          <a:prstGeom prst="rect">
            <a:avLst/>
          </a:prstGeom>
        </p:spPr>
      </p:pic>
    </p:spTree>
    <p:extLst>
      <p:ext uri="{BB962C8B-B14F-4D97-AF65-F5344CB8AC3E}">
        <p14:creationId xmlns:p14="http://schemas.microsoft.com/office/powerpoint/2010/main" val="1991007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dirty="0">
                <a:solidFill>
                  <a:srgbClr val="FFFFFF"/>
                </a:solidFill>
              </a:rPr>
              <a:t>TCP/IP Model</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descr="The TCP/IP Guide - TCP/IP Protoc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0"/>
            <a:ext cx="78485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35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a:solidFill>
                  <a:srgbClr val="FFFFFF"/>
                </a:solidFill>
              </a:rPr>
              <a:t>Transmission Medium</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CFE711A-7450-422F-99CD-9072025719A8}"/>
              </a:ext>
            </a:extLst>
          </p:cNvPr>
          <p:cNvSpPr txBox="1"/>
          <p:nvPr/>
        </p:nvSpPr>
        <p:spPr>
          <a:xfrm>
            <a:off x="4343400" y="1219200"/>
            <a:ext cx="7167864" cy="392415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200" dirty="0"/>
              <a:t>Transmission	medium	can	be	broadly	defined as anything	that can carry information from a source to a destination.</a:t>
            </a:r>
          </a:p>
          <a:p>
            <a:pPr marL="342900" indent="-342900" algn="just">
              <a:lnSpc>
                <a:spcPct val="150000"/>
              </a:lnSpc>
              <a:buFont typeface="Wingdings" panose="05000000000000000000" pitchFamily="2" charset="2"/>
              <a:buChar char="v"/>
            </a:pPr>
            <a:r>
              <a:rPr lang="en-US" sz="2200" dirty="0"/>
              <a:t>The transmission medium is usually free space, metallic cable, or fiber-optic cable.</a:t>
            </a:r>
          </a:p>
          <a:p>
            <a:pPr marL="342900" indent="-342900" algn="just">
              <a:lnSpc>
                <a:spcPct val="150000"/>
              </a:lnSpc>
              <a:buFont typeface="Wingdings" panose="05000000000000000000" pitchFamily="2" charset="2"/>
              <a:buChar char="v"/>
            </a:pPr>
            <a:r>
              <a:rPr lang="en-US" sz="2200" dirty="0"/>
              <a:t>The information is usually a signal that is the result of a conversion  of data from another form.</a:t>
            </a:r>
          </a:p>
          <a:p>
            <a:endParaRPr lang="en-IN" dirty="0"/>
          </a:p>
        </p:txBody>
      </p:sp>
    </p:spTree>
    <p:extLst>
      <p:ext uri="{BB962C8B-B14F-4D97-AF65-F5344CB8AC3E}">
        <p14:creationId xmlns:p14="http://schemas.microsoft.com/office/powerpoint/2010/main" val="3288811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213220"/>
            <a:ext cx="9144000" cy="1177289"/>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066800" y="426442"/>
            <a:ext cx="10591800" cy="750847"/>
          </a:xfrm>
          <a:prstGeom prst="rect">
            <a:avLst/>
          </a:prstGeom>
        </p:spPr>
        <p:txBody>
          <a:bodyPr vert="horz" wrap="square" lIns="0" tIns="12065" rIns="0" bIns="0" rtlCol="0" anchor="b">
            <a:spAutoFit/>
          </a:bodyPr>
          <a:lstStyle/>
          <a:p>
            <a:pPr marL="12700">
              <a:lnSpc>
                <a:spcPct val="100000"/>
              </a:lnSpc>
              <a:spcBef>
                <a:spcPts val="95"/>
              </a:spcBef>
            </a:pPr>
            <a:r>
              <a:rPr lang="en-US" b="1" spc="-5" dirty="0">
                <a:solidFill>
                  <a:srgbClr val="AB0043"/>
                </a:solidFill>
                <a:latin typeface="Times New Roman"/>
                <a:cs typeface="Times New Roman"/>
              </a:rPr>
              <a:t>Types of Internetwork</a:t>
            </a:r>
            <a:endParaRPr b="1" spc="-110" dirty="0">
              <a:solidFill>
                <a:srgbClr val="AB0043"/>
              </a:solidFill>
              <a:latin typeface="Times New Roman"/>
              <a:cs typeface="Times New Roman"/>
            </a:endParaRPr>
          </a:p>
        </p:txBody>
      </p:sp>
      <p:sp>
        <p:nvSpPr>
          <p:cNvPr id="3" name="TextBox 2"/>
          <p:cNvSpPr txBox="1"/>
          <p:nvPr/>
        </p:nvSpPr>
        <p:spPr>
          <a:xfrm>
            <a:off x="1091118" y="2057400"/>
            <a:ext cx="5309681" cy="2954655"/>
          </a:xfrm>
          <a:prstGeom prst="rect">
            <a:avLst/>
          </a:prstGeom>
          <a:noFill/>
        </p:spPr>
        <p:txBody>
          <a:bodyPr wrap="square" rtlCol="0">
            <a:spAutoFit/>
          </a:bodyPr>
          <a:lstStyle/>
          <a:p>
            <a:pPr marL="342900" indent="-342900">
              <a:lnSpc>
                <a:spcPct val="200000"/>
              </a:lnSpc>
              <a:buFont typeface="+mj-lt"/>
              <a:buAutoNum type="arabicPeriod"/>
            </a:pPr>
            <a:r>
              <a:rPr lang="en-US" sz="2800" dirty="0"/>
              <a:t>Intranet</a:t>
            </a:r>
          </a:p>
          <a:p>
            <a:pPr>
              <a:lnSpc>
                <a:spcPct val="200000"/>
              </a:lnSpc>
            </a:pPr>
            <a:r>
              <a:rPr lang="en-US" sz="2800" dirty="0"/>
              <a:t>2. Internet</a:t>
            </a:r>
          </a:p>
          <a:p>
            <a:pPr>
              <a:lnSpc>
                <a:spcPct val="200000"/>
              </a:lnSpc>
            </a:pPr>
            <a:r>
              <a:rPr lang="en-US" sz="2800" dirty="0"/>
              <a:t>3. Extranet</a:t>
            </a:r>
          </a:p>
          <a:p>
            <a:pPr marL="342900" indent="-342900">
              <a:buFont typeface="+mj-lt"/>
              <a:buAutoNum type="arabicPeriod"/>
            </a:pPr>
            <a:endParaRPr lang="en-IN" dirty="0"/>
          </a:p>
        </p:txBody>
      </p:sp>
    </p:spTree>
    <p:extLst>
      <p:ext uri="{BB962C8B-B14F-4D97-AF65-F5344CB8AC3E}">
        <p14:creationId xmlns:p14="http://schemas.microsoft.com/office/powerpoint/2010/main" val="3091280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469115"/>
            <a:ext cx="10210800" cy="750847"/>
          </a:xfrm>
          <a:prstGeom prst="rect">
            <a:avLst/>
          </a:prstGeom>
        </p:spPr>
        <p:txBody>
          <a:bodyPr vert="horz" wrap="square" lIns="0" tIns="12065" rIns="0" bIns="0" rtlCol="0" anchor="b">
            <a:spAutoFit/>
          </a:bodyPr>
          <a:lstStyle/>
          <a:p>
            <a:pPr marL="12700">
              <a:lnSpc>
                <a:spcPct val="100000"/>
              </a:lnSpc>
              <a:spcBef>
                <a:spcPts val="95"/>
              </a:spcBef>
            </a:pPr>
            <a:r>
              <a:rPr spc="-15" dirty="0"/>
              <a:t>Transmission </a:t>
            </a:r>
            <a:r>
              <a:rPr spc="-5" dirty="0"/>
              <a:t>Medium</a:t>
            </a:r>
            <a:r>
              <a:rPr spc="-75" dirty="0"/>
              <a:t> </a:t>
            </a:r>
            <a:r>
              <a:rPr spc="-45" dirty="0"/>
              <a:t>Types</a:t>
            </a:r>
          </a:p>
        </p:txBody>
      </p:sp>
      <p:sp>
        <p:nvSpPr>
          <p:cNvPr id="3" name="object 3"/>
          <p:cNvSpPr txBox="1"/>
          <p:nvPr/>
        </p:nvSpPr>
        <p:spPr>
          <a:xfrm>
            <a:off x="761298" y="1752600"/>
            <a:ext cx="11046459" cy="1397819"/>
          </a:xfrm>
          <a:prstGeom prst="rect">
            <a:avLst/>
          </a:prstGeom>
        </p:spPr>
        <p:txBody>
          <a:bodyPr vert="horz" wrap="square" lIns="0" tIns="12700" rIns="0" bIns="0" rtlCol="0">
            <a:spAutoFit/>
          </a:bodyPr>
          <a:lstStyle/>
          <a:p>
            <a:pPr marL="355600" marR="5080" indent="-342900" algn="just">
              <a:lnSpc>
                <a:spcPct val="125099"/>
              </a:lnSpc>
              <a:spcBef>
                <a:spcPts val="100"/>
              </a:spcBef>
              <a:buFont typeface="Wingdings"/>
              <a:buChar char=""/>
              <a:tabLst>
                <a:tab pos="355600" algn="l"/>
              </a:tabLst>
            </a:pPr>
            <a:r>
              <a:rPr sz="2400" dirty="0">
                <a:solidFill>
                  <a:srgbClr val="0D0D0D"/>
                </a:solidFill>
                <a:latin typeface="Times New Roman"/>
                <a:cs typeface="Times New Roman"/>
              </a:rPr>
              <a:t>In </a:t>
            </a:r>
            <a:r>
              <a:rPr sz="2400" spc="-5" dirty="0">
                <a:solidFill>
                  <a:srgbClr val="0D0D0D"/>
                </a:solidFill>
                <a:latin typeface="Times New Roman"/>
                <a:cs typeface="Times New Roman"/>
              </a:rPr>
              <a:t>telecommunications, transmission media can </a:t>
            </a:r>
            <a:r>
              <a:rPr sz="2400" spc="-10" dirty="0">
                <a:solidFill>
                  <a:srgbClr val="0D0D0D"/>
                </a:solidFill>
                <a:latin typeface="Times New Roman"/>
                <a:cs typeface="Times New Roman"/>
              </a:rPr>
              <a:t>be </a:t>
            </a:r>
            <a:r>
              <a:rPr sz="2400" spc="-5" dirty="0">
                <a:solidFill>
                  <a:srgbClr val="0D0D0D"/>
                </a:solidFill>
                <a:latin typeface="Times New Roman"/>
                <a:cs typeface="Times New Roman"/>
              </a:rPr>
              <a:t>divided into two  broad categories: guided and unguided. Guided media </a:t>
            </a:r>
            <a:r>
              <a:rPr sz="2400" spc="-10" dirty="0">
                <a:solidFill>
                  <a:srgbClr val="0D0D0D"/>
                </a:solidFill>
                <a:latin typeface="Times New Roman"/>
                <a:cs typeface="Times New Roman"/>
              </a:rPr>
              <a:t>include  </a:t>
            </a:r>
            <a:r>
              <a:rPr sz="2400" spc="-5" dirty="0">
                <a:solidFill>
                  <a:srgbClr val="0D0D0D"/>
                </a:solidFill>
                <a:latin typeface="Times New Roman"/>
                <a:cs typeface="Times New Roman"/>
              </a:rPr>
              <a:t>twisted-pair cable, coaxial cable, and </a:t>
            </a:r>
            <a:r>
              <a:rPr sz="2400" spc="-10" dirty="0">
                <a:solidFill>
                  <a:srgbClr val="0D0D0D"/>
                </a:solidFill>
                <a:latin typeface="Times New Roman"/>
                <a:cs typeface="Times New Roman"/>
              </a:rPr>
              <a:t>fiber-optic </a:t>
            </a:r>
            <a:r>
              <a:rPr sz="2400" spc="-5" dirty="0">
                <a:solidFill>
                  <a:srgbClr val="0D0D0D"/>
                </a:solidFill>
                <a:latin typeface="Times New Roman"/>
                <a:cs typeface="Times New Roman"/>
              </a:rPr>
              <a:t>cable</a:t>
            </a:r>
            <a:r>
              <a:rPr sz="2400" spc="-5" dirty="0">
                <a:latin typeface="Constantia"/>
                <a:cs typeface="Constantia"/>
              </a:rPr>
              <a:t>. </a:t>
            </a:r>
            <a:r>
              <a:rPr sz="2400" spc="-5" dirty="0">
                <a:solidFill>
                  <a:srgbClr val="0D0D0D"/>
                </a:solidFill>
                <a:latin typeface="Times New Roman"/>
                <a:cs typeface="Times New Roman"/>
              </a:rPr>
              <a:t>Unguided  medium is </a:t>
            </a:r>
            <a:r>
              <a:rPr sz="2400" dirty="0">
                <a:solidFill>
                  <a:srgbClr val="0D0D0D"/>
                </a:solidFill>
                <a:latin typeface="Times New Roman"/>
                <a:cs typeface="Times New Roman"/>
              </a:rPr>
              <a:t>free</a:t>
            </a:r>
            <a:r>
              <a:rPr sz="2400" spc="-20" dirty="0">
                <a:solidFill>
                  <a:srgbClr val="0D0D0D"/>
                </a:solidFill>
                <a:latin typeface="Times New Roman"/>
                <a:cs typeface="Times New Roman"/>
              </a:rPr>
              <a:t> </a:t>
            </a:r>
            <a:r>
              <a:rPr sz="2400" dirty="0">
                <a:solidFill>
                  <a:srgbClr val="0D0D0D"/>
                </a:solidFill>
                <a:latin typeface="Times New Roman"/>
                <a:cs typeface="Times New Roman"/>
              </a:rPr>
              <a:t>space</a:t>
            </a:r>
            <a:endParaRPr sz="2400" dirty="0">
              <a:latin typeface="Times New Roman"/>
              <a:cs typeface="Times New Roman"/>
            </a:endParaRPr>
          </a:p>
        </p:txBody>
      </p:sp>
      <p:pic>
        <p:nvPicPr>
          <p:cNvPr id="6146" name="Picture 2" descr="Transmission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004" y="3150419"/>
            <a:ext cx="6400800" cy="31837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3038" y="381000"/>
            <a:ext cx="7385557" cy="750847"/>
          </a:xfrm>
          <a:prstGeom prst="rect">
            <a:avLst/>
          </a:prstGeom>
        </p:spPr>
        <p:txBody>
          <a:bodyPr vert="horz" wrap="square" lIns="0" tIns="12065" rIns="0" bIns="0" rtlCol="0" anchor="b">
            <a:spAutoFit/>
          </a:bodyPr>
          <a:lstStyle/>
          <a:p>
            <a:pPr marL="12700">
              <a:lnSpc>
                <a:spcPct val="100000"/>
              </a:lnSpc>
              <a:spcBef>
                <a:spcPts val="95"/>
              </a:spcBef>
            </a:pPr>
            <a:r>
              <a:rPr lang="en-IN" spc="-5"/>
              <a:t>Guided </a:t>
            </a:r>
            <a:r>
              <a:rPr lang="en-IN" spc="-15"/>
              <a:t>Transmission</a:t>
            </a:r>
            <a:r>
              <a:rPr lang="en-IN" spc="-80"/>
              <a:t> </a:t>
            </a:r>
            <a:r>
              <a:rPr lang="en-IN" spc="-5"/>
              <a:t>Media</a:t>
            </a:r>
            <a:endParaRPr lang="en-IN" spc="-5" dirty="0"/>
          </a:p>
        </p:txBody>
      </p:sp>
      <p:sp>
        <p:nvSpPr>
          <p:cNvPr id="3" name="object 3"/>
          <p:cNvSpPr txBox="1"/>
          <p:nvPr/>
        </p:nvSpPr>
        <p:spPr>
          <a:xfrm>
            <a:off x="1066800" y="1828800"/>
            <a:ext cx="10210800" cy="3226435"/>
          </a:xfrm>
          <a:prstGeom prst="rect">
            <a:avLst/>
          </a:prstGeom>
        </p:spPr>
        <p:txBody>
          <a:bodyPr vert="horz" wrap="square" lIns="0" tIns="12065" rIns="0" bIns="0" rtlCol="0">
            <a:spAutoFit/>
          </a:bodyPr>
          <a:lstStyle/>
          <a:p>
            <a:pPr marL="355600" marR="5080" indent="-342900" algn="just">
              <a:lnSpc>
                <a:spcPct val="125099"/>
              </a:lnSpc>
              <a:spcBef>
                <a:spcPts val="95"/>
              </a:spcBef>
              <a:buFont typeface="Wingdings"/>
              <a:buChar char=""/>
              <a:tabLst>
                <a:tab pos="355600" algn="l"/>
              </a:tabLst>
            </a:pPr>
            <a:r>
              <a:rPr lang="en-US" sz="2400" dirty="0">
                <a:solidFill>
                  <a:srgbClr val="0D0D0D"/>
                </a:solidFill>
                <a:latin typeface="Times New Roman"/>
                <a:cs typeface="Times New Roman"/>
              </a:rPr>
              <a:t>Guided </a:t>
            </a:r>
            <a:r>
              <a:rPr lang="en-US" sz="2400" spc="-5" dirty="0">
                <a:solidFill>
                  <a:srgbClr val="0D0D0D"/>
                </a:solidFill>
                <a:latin typeface="Times New Roman"/>
                <a:cs typeface="Times New Roman"/>
              </a:rPr>
              <a:t>media, which are </a:t>
            </a:r>
            <a:r>
              <a:rPr lang="en-US" sz="2400" dirty="0">
                <a:solidFill>
                  <a:srgbClr val="0D0D0D"/>
                </a:solidFill>
                <a:latin typeface="Times New Roman"/>
                <a:cs typeface="Times New Roman"/>
              </a:rPr>
              <a:t>those </a:t>
            </a:r>
            <a:r>
              <a:rPr lang="en-US" sz="2400" spc="-5" dirty="0">
                <a:solidFill>
                  <a:srgbClr val="0D0D0D"/>
                </a:solidFill>
                <a:latin typeface="Times New Roman"/>
                <a:cs typeface="Times New Roman"/>
              </a:rPr>
              <a:t>that provide </a:t>
            </a:r>
            <a:r>
              <a:rPr lang="en-US" sz="2400" dirty="0">
                <a:solidFill>
                  <a:srgbClr val="0D0D0D"/>
                </a:solidFill>
                <a:latin typeface="Times New Roman"/>
                <a:cs typeface="Times New Roman"/>
              </a:rPr>
              <a:t>a conduit (pipeline) </a:t>
            </a:r>
            <a:r>
              <a:rPr lang="en-US" sz="2400" spc="-5" dirty="0">
                <a:solidFill>
                  <a:srgbClr val="0D0D0D"/>
                </a:solidFill>
                <a:latin typeface="Times New Roman"/>
                <a:cs typeface="Times New Roman"/>
              </a:rPr>
              <a:t>form </a:t>
            </a:r>
            <a:r>
              <a:rPr lang="en-US" sz="2400" dirty="0">
                <a:solidFill>
                  <a:srgbClr val="0D0D0D"/>
                </a:solidFill>
                <a:latin typeface="Times New Roman"/>
                <a:cs typeface="Times New Roman"/>
              </a:rPr>
              <a:t>one  device to </a:t>
            </a:r>
            <a:r>
              <a:rPr lang="en-US" sz="2400" spc="-15" dirty="0">
                <a:solidFill>
                  <a:srgbClr val="0D0D0D"/>
                </a:solidFill>
                <a:latin typeface="Times New Roman"/>
                <a:cs typeface="Times New Roman"/>
              </a:rPr>
              <a:t>another, </a:t>
            </a:r>
            <a:r>
              <a:rPr lang="en-US" sz="2400" spc="-5" dirty="0">
                <a:solidFill>
                  <a:srgbClr val="0D0D0D"/>
                </a:solidFill>
                <a:latin typeface="Times New Roman"/>
                <a:cs typeface="Times New Roman"/>
              </a:rPr>
              <a:t>include </a:t>
            </a:r>
            <a:r>
              <a:rPr lang="en-US" sz="2400" spc="-5" dirty="0">
                <a:solidFill>
                  <a:srgbClr val="FF0000"/>
                </a:solidFill>
                <a:latin typeface="Times New Roman"/>
                <a:cs typeface="Times New Roman"/>
              </a:rPr>
              <a:t>twisted-pair cable, coaxial  </a:t>
            </a:r>
            <a:r>
              <a:rPr lang="en-US" sz="2400" dirty="0">
                <a:solidFill>
                  <a:srgbClr val="FF0000"/>
                </a:solidFill>
                <a:latin typeface="Times New Roman"/>
                <a:cs typeface="Times New Roman"/>
              </a:rPr>
              <a:t>cable, and </a:t>
            </a:r>
            <a:r>
              <a:rPr lang="en-US" sz="2400" spc="-5" dirty="0">
                <a:solidFill>
                  <a:srgbClr val="FF0000"/>
                </a:solidFill>
                <a:latin typeface="Times New Roman"/>
                <a:cs typeface="Times New Roman"/>
              </a:rPr>
              <a:t>fiber-optic</a:t>
            </a:r>
            <a:r>
              <a:rPr lang="en-US" sz="2400" spc="-75" dirty="0">
                <a:solidFill>
                  <a:srgbClr val="FF0000"/>
                </a:solidFill>
                <a:latin typeface="Times New Roman"/>
                <a:cs typeface="Times New Roman"/>
              </a:rPr>
              <a:t> </a:t>
            </a:r>
            <a:r>
              <a:rPr lang="en-US" sz="2400" dirty="0">
                <a:solidFill>
                  <a:srgbClr val="FF0000"/>
                </a:solidFill>
                <a:latin typeface="Times New Roman"/>
                <a:cs typeface="Times New Roman"/>
              </a:rPr>
              <a:t>cable</a:t>
            </a:r>
            <a:r>
              <a:rPr lang="en-US" sz="2400" dirty="0">
                <a:solidFill>
                  <a:srgbClr val="0D0D0D"/>
                </a:solidFill>
                <a:latin typeface="Times New Roman"/>
                <a:cs typeface="Times New Roman"/>
              </a:rPr>
              <a:t>.</a:t>
            </a:r>
            <a:endParaRPr lang="en-US" sz="2400" dirty="0">
              <a:latin typeface="Times New Roman"/>
              <a:cs typeface="Times New Roman"/>
            </a:endParaRPr>
          </a:p>
          <a:p>
            <a:pPr marL="355600" marR="6350" indent="-342900" algn="just">
              <a:lnSpc>
                <a:spcPct val="125000"/>
              </a:lnSpc>
              <a:buFont typeface="Wingdings"/>
              <a:buChar char=""/>
              <a:tabLst>
                <a:tab pos="355600" algn="l"/>
              </a:tabLst>
            </a:pPr>
            <a:r>
              <a:rPr lang="en-US" sz="2400" spc="-20" dirty="0">
                <a:solidFill>
                  <a:srgbClr val="0D0D0D"/>
                </a:solidFill>
                <a:latin typeface="Times New Roman"/>
                <a:cs typeface="Times New Roman"/>
              </a:rPr>
              <a:t>Twisted-pair </a:t>
            </a:r>
            <a:r>
              <a:rPr lang="en-US" sz="2400" dirty="0">
                <a:solidFill>
                  <a:srgbClr val="0D0D0D"/>
                </a:solidFill>
                <a:latin typeface="Times New Roman"/>
                <a:cs typeface="Times New Roman"/>
              </a:rPr>
              <a:t>and </a:t>
            </a:r>
            <a:r>
              <a:rPr lang="en-US" sz="2400" spc="-5" dirty="0">
                <a:solidFill>
                  <a:srgbClr val="0D0D0D"/>
                </a:solidFill>
                <a:latin typeface="Times New Roman"/>
                <a:cs typeface="Times New Roman"/>
              </a:rPr>
              <a:t>Coaxial cable use metallic conductors that accept  </a:t>
            </a:r>
            <a:r>
              <a:rPr lang="en-US" sz="2400" dirty="0">
                <a:solidFill>
                  <a:srgbClr val="0D0D0D"/>
                </a:solidFill>
                <a:latin typeface="Times New Roman"/>
                <a:cs typeface="Times New Roman"/>
              </a:rPr>
              <a:t>and transport </a:t>
            </a:r>
            <a:r>
              <a:rPr lang="en-US" sz="2400" spc="-5" dirty="0">
                <a:solidFill>
                  <a:srgbClr val="0D0D0D"/>
                </a:solidFill>
                <a:latin typeface="Times New Roman"/>
                <a:cs typeface="Times New Roman"/>
              </a:rPr>
              <a:t>signals </a:t>
            </a:r>
            <a:r>
              <a:rPr lang="en-US" sz="2400" dirty="0">
                <a:solidFill>
                  <a:srgbClr val="0D0D0D"/>
                </a:solidFill>
                <a:latin typeface="Times New Roman"/>
                <a:cs typeface="Times New Roman"/>
              </a:rPr>
              <a:t>in the form of electric</a:t>
            </a:r>
            <a:r>
              <a:rPr lang="en-US" sz="2400" spc="-125" dirty="0">
                <a:solidFill>
                  <a:srgbClr val="0D0D0D"/>
                </a:solidFill>
                <a:latin typeface="Times New Roman"/>
                <a:cs typeface="Times New Roman"/>
              </a:rPr>
              <a:t> </a:t>
            </a:r>
            <a:r>
              <a:rPr lang="en-US" sz="2400" dirty="0">
                <a:solidFill>
                  <a:srgbClr val="0D0D0D"/>
                </a:solidFill>
                <a:latin typeface="Times New Roman"/>
                <a:cs typeface="Times New Roman"/>
              </a:rPr>
              <a:t>current.</a:t>
            </a:r>
            <a:endParaRPr lang="en-US" sz="2400" dirty="0">
              <a:latin typeface="Times New Roman"/>
              <a:cs typeface="Times New Roman"/>
            </a:endParaRPr>
          </a:p>
          <a:p>
            <a:pPr marL="355600" indent="-342900">
              <a:spcBef>
                <a:spcPts val="725"/>
              </a:spcBef>
              <a:buFont typeface="Wingdings"/>
              <a:buChar char=""/>
              <a:tabLst>
                <a:tab pos="355600" algn="l"/>
              </a:tabLst>
            </a:pPr>
            <a:r>
              <a:rPr lang="en-US" sz="2400" spc="-5" dirty="0">
                <a:solidFill>
                  <a:srgbClr val="0D0D0D"/>
                </a:solidFill>
                <a:latin typeface="Times New Roman"/>
                <a:cs typeface="Times New Roman"/>
              </a:rPr>
              <a:t>Optical fiber </a:t>
            </a:r>
            <a:r>
              <a:rPr lang="en-US" sz="2400" dirty="0">
                <a:solidFill>
                  <a:srgbClr val="0D0D0D"/>
                </a:solidFill>
                <a:latin typeface="Times New Roman"/>
                <a:cs typeface="Times New Roman"/>
              </a:rPr>
              <a:t>is a </a:t>
            </a:r>
            <a:r>
              <a:rPr lang="en-US" sz="2400" spc="-5" dirty="0">
                <a:solidFill>
                  <a:srgbClr val="0D0D0D"/>
                </a:solidFill>
                <a:latin typeface="Times New Roman"/>
                <a:cs typeface="Times New Roman"/>
              </a:rPr>
              <a:t>glass or plastic cable that</a:t>
            </a:r>
            <a:r>
              <a:rPr lang="en-US" sz="2400" spc="30" dirty="0">
                <a:solidFill>
                  <a:srgbClr val="0D0D0D"/>
                </a:solidFill>
                <a:latin typeface="Times New Roman"/>
                <a:cs typeface="Times New Roman"/>
              </a:rPr>
              <a:t> </a:t>
            </a:r>
            <a:r>
              <a:rPr lang="en-US" sz="2400" spc="-5" dirty="0">
                <a:solidFill>
                  <a:srgbClr val="0D0D0D"/>
                </a:solidFill>
                <a:latin typeface="Times New Roman"/>
                <a:cs typeface="Times New Roman"/>
              </a:rPr>
              <a:t>accepts </a:t>
            </a:r>
            <a:r>
              <a:rPr lang="en-US" sz="2400" dirty="0">
                <a:solidFill>
                  <a:srgbClr val="0D0D0D"/>
                </a:solidFill>
                <a:latin typeface="Times New Roman"/>
                <a:cs typeface="Times New Roman"/>
              </a:rPr>
              <a:t>and </a:t>
            </a:r>
            <a:r>
              <a:rPr lang="en-US" sz="2400" spc="-5" dirty="0">
                <a:solidFill>
                  <a:srgbClr val="0D0D0D"/>
                </a:solidFill>
                <a:latin typeface="Times New Roman"/>
                <a:cs typeface="Times New Roman"/>
              </a:rPr>
              <a:t>transports</a:t>
            </a:r>
            <a:endParaRPr lang="en-US" sz="2400" dirty="0">
              <a:latin typeface="Times New Roman"/>
              <a:cs typeface="Times New Roman"/>
            </a:endParaRPr>
          </a:p>
          <a:p>
            <a:pPr marL="355600">
              <a:spcBef>
                <a:spcPts val="720"/>
              </a:spcBef>
            </a:pPr>
            <a:r>
              <a:rPr lang="en-US" sz="2400" spc="-5" dirty="0">
                <a:solidFill>
                  <a:srgbClr val="0D0D0D"/>
                </a:solidFill>
                <a:latin typeface="Times New Roman"/>
                <a:cs typeface="Times New Roman"/>
              </a:rPr>
              <a:t>signals </a:t>
            </a:r>
            <a:r>
              <a:rPr lang="en-US" sz="2400" dirty="0">
                <a:solidFill>
                  <a:srgbClr val="0D0D0D"/>
                </a:solidFill>
                <a:latin typeface="Times New Roman"/>
                <a:cs typeface="Times New Roman"/>
              </a:rPr>
              <a:t>in the form of</a:t>
            </a:r>
            <a:r>
              <a:rPr lang="en-US" sz="2400" spc="-50" dirty="0">
                <a:solidFill>
                  <a:srgbClr val="0D0D0D"/>
                </a:solidFill>
                <a:latin typeface="Times New Roman"/>
                <a:cs typeface="Times New Roman"/>
              </a:rPr>
              <a:t> </a:t>
            </a:r>
            <a:r>
              <a:rPr lang="en-US" sz="2400" dirty="0">
                <a:solidFill>
                  <a:srgbClr val="0D0D0D"/>
                </a:solidFill>
                <a:latin typeface="Times New Roman"/>
                <a:cs typeface="Times New Roman"/>
              </a:rPr>
              <a:t>light.</a:t>
            </a:r>
            <a:endParaRPr lang="en-US" sz="2400" dirty="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981201" y="469115"/>
            <a:ext cx="7620000" cy="750847"/>
          </a:xfrm>
          <a:prstGeom prst="rect">
            <a:avLst/>
          </a:prstGeom>
        </p:spPr>
        <p:txBody>
          <a:bodyPr vert="horz" wrap="square" lIns="0" tIns="12065" rIns="0" bIns="0" rtlCol="0" anchor="b">
            <a:spAutoFit/>
          </a:bodyPr>
          <a:lstStyle/>
          <a:p>
            <a:pPr marL="12700" algn="ctr">
              <a:lnSpc>
                <a:spcPct val="100000"/>
              </a:lnSpc>
              <a:spcBef>
                <a:spcPts val="95"/>
              </a:spcBef>
            </a:pPr>
            <a:r>
              <a:rPr spc="-20" dirty="0"/>
              <a:t>Twisted-Pair</a:t>
            </a:r>
            <a:r>
              <a:rPr spc="-70" dirty="0"/>
              <a:t> </a:t>
            </a:r>
            <a:r>
              <a:rPr spc="-5" dirty="0"/>
              <a:t>Cable</a:t>
            </a:r>
          </a:p>
        </p:txBody>
      </p:sp>
      <p:sp>
        <p:nvSpPr>
          <p:cNvPr id="8" name="object 8"/>
          <p:cNvSpPr txBox="1"/>
          <p:nvPr/>
        </p:nvSpPr>
        <p:spPr>
          <a:xfrm>
            <a:off x="1066800" y="1504314"/>
            <a:ext cx="10439400" cy="2772554"/>
          </a:xfrm>
          <a:prstGeom prst="rect">
            <a:avLst/>
          </a:prstGeom>
        </p:spPr>
        <p:txBody>
          <a:bodyPr vert="horz" wrap="square" lIns="0" tIns="12700" rIns="0" bIns="0" rtlCol="0">
            <a:spAutoFit/>
          </a:bodyPr>
          <a:lstStyle/>
          <a:p>
            <a:pPr marL="355600" marR="5080" indent="-342900">
              <a:lnSpc>
                <a:spcPct val="125000"/>
              </a:lnSpc>
              <a:spcBef>
                <a:spcPts val="100"/>
              </a:spcBef>
              <a:buFont typeface="Wingdings"/>
              <a:buChar char=""/>
              <a:tabLst>
                <a:tab pos="355600" algn="l"/>
              </a:tabLst>
            </a:pPr>
            <a:r>
              <a:rPr sz="2400" spc="-20" dirty="0">
                <a:solidFill>
                  <a:srgbClr val="0D0D0D"/>
                </a:solidFill>
                <a:latin typeface="Times New Roman"/>
                <a:cs typeface="Times New Roman"/>
              </a:rPr>
              <a:t>Twisted-pair </a:t>
            </a:r>
            <a:r>
              <a:rPr sz="2400" spc="-5" dirty="0">
                <a:solidFill>
                  <a:srgbClr val="0D0D0D"/>
                </a:solidFill>
                <a:latin typeface="Times New Roman"/>
                <a:cs typeface="Times New Roman"/>
              </a:rPr>
              <a:t>cable is </a:t>
            </a:r>
            <a:r>
              <a:rPr sz="2400" dirty="0">
                <a:solidFill>
                  <a:srgbClr val="0D0D0D"/>
                </a:solidFill>
                <a:latin typeface="Times New Roman"/>
                <a:cs typeface="Times New Roman"/>
              </a:rPr>
              <a:t>a </a:t>
            </a:r>
            <a:r>
              <a:rPr sz="2400" spc="-5" dirty="0">
                <a:solidFill>
                  <a:srgbClr val="0D0D0D"/>
                </a:solidFill>
                <a:latin typeface="Times New Roman"/>
                <a:cs typeface="Times New Roman"/>
              </a:rPr>
              <a:t>type </a:t>
            </a:r>
            <a:r>
              <a:rPr sz="2400" dirty="0">
                <a:solidFill>
                  <a:srgbClr val="0D0D0D"/>
                </a:solidFill>
                <a:latin typeface="Times New Roman"/>
                <a:cs typeface="Times New Roman"/>
              </a:rPr>
              <a:t>of </a:t>
            </a:r>
            <a:r>
              <a:rPr sz="2400" spc="-5" dirty="0">
                <a:solidFill>
                  <a:srgbClr val="0D0D0D"/>
                </a:solidFill>
                <a:latin typeface="Times New Roman"/>
                <a:cs typeface="Times New Roman"/>
              </a:rPr>
              <a:t>cabling </a:t>
            </a:r>
            <a:r>
              <a:rPr sz="2400" dirty="0">
                <a:solidFill>
                  <a:srgbClr val="0D0D0D"/>
                </a:solidFill>
                <a:latin typeface="Times New Roman"/>
                <a:cs typeface="Times New Roman"/>
              </a:rPr>
              <a:t>that </a:t>
            </a:r>
            <a:r>
              <a:rPr sz="2400" spc="-5" dirty="0">
                <a:solidFill>
                  <a:srgbClr val="0D0D0D"/>
                </a:solidFill>
                <a:latin typeface="Times New Roman"/>
                <a:cs typeface="Times New Roman"/>
              </a:rPr>
              <a:t>is </a:t>
            </a:r>
            <a:r>
              <a:rPr sz="2400" dirty="0">
                <a:solidFill>
                  <a:srgbClr val="0D0D0D"/>
                </a:solidFill>
                <a:latin typeface="Times New Roman"/>
                <a:cs typeface="Times New Roman"/>
              </a:rPr>
              <a:t>used for </a:t>
            </a:r>
            <a:r>
              <a:rPr sz="2400" spc="-5" dirty="0">
                <a:solidFill>
                  <a:srgbClr val="0D0D0D"/>
                </a:solidFill>
                <a:latin typeface="Times New Roman"/>
                <a:cs typeface="Times New Roman"/>
              </a:rPr>
              <a:t>telephone  communications </a:t>
            </a:r>
            <a:r>
              <a:rPr sz="2400" dirty="0">
                <a:solidFill>
                  <a:srgbClr val="0D0D0D"/>
                </a:solidFill>
                <a:latin typeface="Times New Roman"/>
                <a:cs typeface="Times New Roman"/>
              </a:rPr>
              <a:t>and </a:t>
            </a:r>
            <a:r>
              <a:rPr sz="2400" spc="-10" dirty="0">
                <a:solidFill>
                  <a:srgbClr val="0D0D0D"/>
                </a:solidFill>
                <a:latin typeface="Times New Roman"/>
                <a:cs typeface="Times New Roman"/>
              </a:rPr>
              <a:t>most </a:t>
            </a:r>
            <a:r>
              <a:rPr sz="2400" spc="-5" dirty="0">
                <a:solidFill>
                  <a:srgbClr val="0D0D0D"/>
                </a:solidFill>
                <a:latin typeface="Times New Roman"/>
                <a:cs typeface="Times New Roman"/>
              </a:rPr>
              <a:t>modern </a:t>
            </a:r>
            <a:r>
              <a:rPr sz="2400" dirty="0">
                <a:solidFill>
                  <a:srgbClr val="0D0D0D"/>
                </a:solidFill>
                <a:latin typeface="Times New Roman"/>
                <a:cs typeface="Times New Roman"/>
              </a:rPr>
              <a:t>Ethernet</a:t>
            </a:r>
            <a:r>
              <a:rPr sz="2400" spc="-10" dirty="0">
                <a:solidFill>
                  <a:srgbClr val="0D0D0D"/>
                </a:solidFill>
                <a:latin typeface="Times New Roman"/>
                <a:cs typeface="Times New Roman"/>
              </a:rPr>
              <a:t> </a:t>
            </a:r>
            <a:r>
              <a:rPr sz="2400" spc="-5" dirty="0">
                <a:solidFill>
                  <a:srgbClr val="0D0D0D"/>
                </a:solidFill>
                <a:latin typeface="Times New Roman"/>
                <a:cs typeface="Times New Roman"/>
              </a:rPr>
              <a:t>networks.</a:t>
            </a:r>
            <a:endParaRPr sz="2400" dirty="0">
              <a:latin typeface="Times New Roman"/>
              <a:cs typeface="Times New Roman"/>
            </a:endParaRPr>
          </a:p>
          <a:p>
            <a:pPr marL="355600" indent="-342900">
              <a:spcBef>
                <a:spcPts val="720"/>
              </a:spcBef>
              <a:buFont typeface="Wingdings"/>
              <a:buChar char=""/>
              <a:tabLst>
                <a:tab pos="355600" algn="l"/>
              </a:tabLst>
            </a:pPr>
            <a:r>
              <a:rPr sz="2400" spc="-5" dirty="0">
                <a:solidFill>
                  <a:srgbClr val="0D0D0D"/>
                </a:solidFill>
                <a:latin typeface="Times New Roman"/>
                <a:cs typeface="Times New Roman"/>
              </a:rPr>
              <a:t>A </a:t>
            </a:r>
            <a:r>
              <a:rPr sz="2400" dirty="0">
                <a:solidFill>
                  <a:srgbClr val="0D0D0D"/>
                </a:solidFill>
                <a:latin typeface="Times New Roman"/>
                <a:cs typeface="Times New Roman"/>
              </a:rPr>
              <a:t>pair of </a:t>
            </a:r>
            <a:r>
              <a:rPr sz="2400" spc="-5" dirty="0">
                <a:solidFill>
                  <a:srgbClr val="0D0D0D"/>
                </a:solidFill>
                <a:latin typeface="Times New Roman"/>
                <a:cs typeface="Times New Roman"/>
              </a:rPr>
              <a:t>wires </a:t>
            </a:r>
            <a:r>
              <a:rPr sz="2400" spc="-10" dirty="0">
                <a:solidFill>
                  <a:srgbClr val="0D0D0D"/>
                </a:solidFill>
                <a:latin typeface="Times New Roman"/>
                <a:cs typeface="Times New Roman"/>
              </a:rPr>
              <a:t>forms </a:t>
            </a:r>
            <a:r>
              <a:rPr sz="2400" dirty="0">
                <a:solidFill>
                  <a:srgbClr val="0D0D0D"/>
                </a:solidFill>
                <a:latin typeface="Times New Roman"/>
                <a:cs typeface="Times New Roman"/>
              </a:rPr>
              <a:t>a circuit that can </a:t>
            </a:r>
            <a:r>
              <a:rPr sz="2400" spc="-5" dirty="0">
                <a:solidFill>
                  <a:srgbClr val="0D0D0D"/>
                </a:solidFill>
                <a:latin typeface="Times New Roman"/>
                <a:cs typeface="Times New Roman"/>
              </a:rPr>
              <a:t>transmit</a:t>
            </a:r>
            <a:r>
              <a:rPr sz="2400" spc="-204" dirty="0">
                <a:solidFill>
                  <a:srgbClr val="0D0D0D"/>
                </a:solidFill>
                <a:latin typeface="Times New Roman"/>
                <a:cs typeface="Times New Roman"/>
              </a:rPr>
              <a:t> </a:t>
            </a:r>
            <a:r>
              <a:rPr sz="2400" dirty="0">
                <a:solidFill>
                  <a:srgbClr val="0D0D0D"/>
                </a:solidFill>
                <a:latin typeface="Times New Roman"/>
                <a:cs typeface="Times New Roman"/>
              </a:rPr>
              <a:t>data.</a:t>
            </a:r>
            <a:endParaRPr sz="2400" dirty="0">
              <a:latin typeface="Times New Roman"/>
              <a:cs typeface="Times New Roman"/>
            </a:endParaRPr>
          </a:p>
          <a:p>
            <a:pPr marL="355600" indent="-342900">
              <a:spcBef>
                <a:spcPts val="720"/>
              </a:spcBef>
              <a:buFont typeface="Wingdings"/>
              <a:buChar char=""/>
              <a:tabLst>
                <a:tab pos="355600" algn="l"/>
              </a:tabLst>
            </a:pPr>
            <a:r>
              <a:rPr sz="2400" dirty="0">
                <a:solidFill>
                  <a:srgbClr val="0D0D0D"/>
                </a:solidFill>
                <a:latin typeface="Times New Roman"/>
                <a:cs typeface="Times New Roman"/>
              </a:rPr>
              <a:t>The </a:t>
            </a:r>
            <a:r>
              <a:rPr sz="2400" spc="-5" dirty="0">
                <a:solidFill>
                  <a:srgbClr val="0D0D0D"/>
                </a:solidFill>
                <a:latin typeface="Times New Roman"/>
                <a:cs typeface="Times New Roman"/>
              </a:rPr>
              <a:t>pairs </a:t>
            </a:r>
            <a:r>
              <a:rPr sz="2400" spc="-10" dirty="0">
                <a:solidFill>
                  <a:srgbClr val="0D0D0D"/>
                </a:solidFill>
                <a:latin typeface="Times New Roman"/>
                <a:cs typeface="Times New Roman"/>
              </a:rPr>
              <a:t>are </a:t>
            </a:r>
            <a:r>
              <a:rPr sz="2400" spc="-5" dirty="0">
                <a:solidFill>
                  <a:srgbClr val="0D0D0D"/>
                </a:solidFill>
                <a:latin typeface="Times New Roman"/>
                <a:cs typeface="Times New Roman"/>
              </a:rPr>
              <a:t>twisted </a:t>
            </a:r>
            <a:r>
              <a:rPr sz="2400" dirty="0">
                <a:solidFill>
                  <a:srgbClr val="0D0D0D"/>
                </a:solidFill>
                <a:latin typeface="Times New Roman"/>
                <a:cs typeface="Times New Roman"/>
              </a:rPr>
              <a:t>to provide </a:t>
            </a:r>
            <a:r>
              <a:rPr sz="2400" spc="-5" dirty="0">
                <a:solidFill>
                  <a:srgbClr val="0D0D0D"/>
                </a:solidFill>
                <a:latin typeface="Times New Roman"/>
                <a:cs typeface="Times New Roman"/>
              </a:rPr>
              <a:t>protection against crosstalk,</a:t>
            </a:r>
            <a:r>
              <a:rPr sz="2400" spc="525" dirty="0">
                <a:solidFill>
                  <a:srgbClr val="0D0D0D"/>
                </a:solidFill>
                <a:latin typeface="Times New Roman"/>
                <a:cs typeface="Times New Roman"/>
              </a:rPr>
              <a:t> </a:t>
            </a:r>
            <a:r>
              <a:rPr sz="2400" dirty="0">
                <a:solidFill>
                  <a:srgbClr val="0D0D0D"/>
                </a:solidFill>
                <a:latin typeface="Times New Roman"/>
                <a:cs typeface="Times New Roman"/>
              </a:rPr>
              <a:t>the</a:t>
            </a:r>
            <a:endParaRPr sz="2400" dirty="0">
              <a:latin typeface="Times New Roman"/>
              <a:cs typeface="Times New Roman"/>
            </a:endParaRPr>
          </a:p>
          <a:p>
            <a:pPr marL="355600">
              <a:spcBef>
                <a:spcPts val="720"/>
              </a:spcBef>
            </a:pPr>
            <a:r>
              <a:rPr sz="2400" spc="-5" dirty="0">
                <a:solidFill>
                  <a:srgbClr val="0D0D0D"/>
                </a:solidFill>
                <a:latin typeface="Times New Roman"/>
                <a:cs typeface="Times New Roman"/>
              </a:rPr>
              <a:t>noise generated by adjacent</a:t>
            </a:r>
            <a:r>
              <a:rPr sz="2400" spc="-55" dirty="0">
                <a:solidFill>
                  <a:srgbClr val="0D0D0D"/>
                </a:solidFill>
                <a:latin typeface="Times New Roman"/>
                <a:cs typeface="Times New Roman"/>
              </a:rPr>
              <a:t> </a:t>
            </a:r>
            <a:r>
              <a:rPr sz="2400" dirty="0">
                <a:solidFill>
                  <a:srgbClr val="0D0D0D"/>
                </a:solidFill>
                <a:latin typeface="Times New Roman"/>
                <a:cs typeface="Times New Roman"/>
              </a:rPr>
              <a:t>pairs.</a:t>
            </a:r>
            <a:r>
              <a:rPr lang="en-US" sz="2400" dirty="0">
                <a:solidFill>
                  <a:srgbClr val="0D0D0D"/>
                </a:solidFill>
                <a:latin typeface="Times New Roman"/>
                <a:cs typeface="Times New Roman"/>
              </a:rPr>
              <a:t> (Star topology)</a:t>
            </a:r>
          </a:p>
          <a:p>
            <a:pPr marL="355600">
              <a:spcBef>
                <a:spcPts val="720"/>
              </a:spcBef>
            </a:pPr>
            <a:r>
              <a:rPr lang="en-US" sz="2400" dirty="0">
                <a:solidFill>
                  <a:srgbClr val="0D0D0D"/>
                </a:solidFill>
                <a:latin typeface="Times New Roman"/>
                <a:cs typeface="Times New Roman"/>
              </a:rPr>
              <a:t>10 to 100 Mbps</a:t>
            </a:r>
            <a:endParaRPr sz="2400" dirty="0">
              <a:latin typeface="Times New Roman"/>
              <a:cs typeface="Times New Roman"/>
            </a:endParaRPr>
          </a:p>
        </p:txBody>
      </p:sp>
      <p:sp>
        <p:nvSpPr>
          <p:cNvPr id="9" name="object 9"/>
          <p:cNvSpPr/>
          <p:nvPr/>
        </p:nvSpPr>
        <p:spPr>
          <a:xfrm>
            <a:off x="533400" y="5105400"/>
            <a:ext cx="6388100" cy="1204912"/>
          </a:xfrm>
          <a:prstGeom prst="rect">
            <a:avLst/>
          </a:prstGeom>
          <a:blipFill>
            <a:blip r:embed="rId2" cstate="print"/>
            <a:stretch>
              <a:fillRect/>
            </a:stretch>
          </a:blipFill>
        </p:spPr>
        <p:txBody>
          <a:bodyPr wrap="square" lIns="0" tIns="0" rIns="0" bIns="0" rtlCol="0"/>
          <a:lstStyle/>
          <a:p>
            <a:endParaRPr/>
          </a:p>
        </p:txBody>
      </p:sp>
      <p:pic>
        <p:nvPicPr>
          <p:cNvPr id="7170" name="Picture 2" descr="Transmission 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276868"/>
            <a:ext cx="4314825" cy="2033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2057401" y="1676400"/>
            <a:ext cx="8077199" cy="42672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05000" y="533400"/>
            <a:ext cx="8397495" cy="750847"/>
          </a:xfrm>
          <a:prstGeom prst="rect">
            <a:avLst/>
          </a:prstGeom>
        </p:spPr>
        <p:txBody>
          <a:bodyPr vert="horz" wrap="square" lIns="0" tIns="12065" rIns="0" bIns="0" rtlCol="0" anchor="b">
            <a:spAutoFit/>
          </a:bodyPr>
          <a:lstStyle/>
          <a:p>
            <a:pPr marL="12700">
              <a:lnSpc>
                <a:spcPct val="100000"/>
              </a:lnSpc>
              <a:spcBef>
                <a:spcPts val="95"/>
              </a:spcBef>
            </a:pPr>
            <a:r>
              <a:rPr lang="en-US" spc="-5" dirty="0"/>
              <a:t>Un-</a:t>
            </a:r>
            <a:r>
              <a:rPr spc="-5" dirty="0"/>
              <a:t>Shielded </a:t>
            </a:r>
            <a:r>
              <a:rPr spc="-20" dirty="0"/>
              <a:t>Twisted-Pair</a:t>
            </a:r>
            <a:r>
              <a:rPr spc="-95" dirty="0"/>
              <a:t> </a:t>
            </a:r>
            <a:r>
              <a:rPr spc="-5" dirty="0"/>
              <a:t>Cable</a:t>
            </a:r>
          </a:p>
        </p:txBody>
      </p:sp>
      <p:sp>
        <p:nvSpPr>
          <p:cNvPr id="4" name="object 4"/>
          <p:cNvSpPr txBox="1"/>
          <p:nvPr/>
        </p:nvSpPr>
        <p:spPr>
          <a:xfrm>
            <a:off x="838200" y="1752600"/>
            <a:ext cx="11125200" cy="4444806"/>
          </a:xfrm>
          <a:prstGeom prst="rect">
            <a:avLst/>
          </a:prstGeom>
        </p:spPr>
        <p:txBody>
          <a:bodyPr vert="horz" wrap="square" lIns="0" tIns="104139" rIns="0" bIns="0" rtlCol="0">
            <a:spAutoFit/>
          </a:bodyPr>
          <a:lstStyle/>
          <a:p>
            <a:pPr marL="342900" indent="-342900">
              <a:buFont typeface="+mj-lt"/>
              <a:buAutoNum type="arabicPeriod"/>
            </a:pPr>
            <a:r>
              <a:rPr lang="en-US" b="1" dirty="0"/>
              <a:t>Category 1:</a:t>
            </a:r>
            <a:r>
              <a:rPr lang="en-US" dirty="0"/>
              <a:t> Category 1 is used for telephone lines that have low-speed data.</a:t>
            </a:r>
          </a:p>
          <a:p>
            <a:pPr marL="342900" indent="-342900">
              <a:buFont typeface="+mj-lt"/>
              <a:buAutoNum type="arabicPeriod"/>
            </a:pPr>
            <a:r>
              <a:rPr lang="en-US" b="1" dirty="0"/>
              <a:t>Category 2:</a:t>
            </a:r>
            <a:r>
              <a:rPr lang="en-US" dirty="0"/>
              <a:t> It can support </a:t>
            </a:r>
            <a:r>
              <a:rPr lang="en-US" dirty="0" err="1"/>
              <a:t>upto</a:t>
            </a:r>
            <a:r>
              <a:rPr lang="en-US" dirty="0"/>
              <a:t> 4Mbps.</a:t>
            </a:r>
          </a:p>
          <a:p>
            <a:pPr marL="342900" indent="-342900">
              <a:buFont typeface="+mj-lt"/>
              <a:buAutoNum type="arabicPeriod"/>
            </a:pPr>
            <a:r>
              <a:rPr lang="en-US" b="1" dirty="0"/>
              <a:t>Category 3:</a:t>
            </a:r>
            <a:r>
              <a:rPr lang="en-US" dirty="0"/>
              <a:t> It can support </a:t>
            </a:r>
            <a:r>
              <a:rPr lang="en-US" dirty="0" err="1"/>
              <a:t>upto</a:t>
            </a:r>
            <a:r>
              <a:rPr lang="en-US" dirty="0"/>
              <a:t> 16Mbps.</a:t>
            </a:r>
          </a:p>
          <a:p>
            <a:pPr marL="342900" indent="-342900">
              <a:buFont typeface="+mj-lt"/>
              <a:buAutoNum type="arabicPeriod"/>
            </a:pPr>
            <a:r>
              <a:rPr lang="en-US" b="1" dirty="0"/>
              <a:t>Category 4:</a:t>
            </a:r>
            <a:r>
              <a:rPr lang="en-US" dirty="0"/>
              <a:t> It can support </a:t>
            </a:r>
            <a:r>
              <a:rPr lang="en-US" dirty="0" err="1"/>
              <a:t>upto</a:t>
            </a:r>
            <a:r>
              <a:rPr lang="en-US" dirty="0"/>
              <a:t> 20Mbps. Therefore, it can be used for long-distance communication.</a:t>
            </a:r>
          </a:p>
          <a:p>
            <a:pPr marL="342900" indent="-342900">
              <a:buFont typeface="+mj-lt"/>
              <a:buAutoNum type="arabicPeriod"/>
            </a:pPr>
            <a:r>
              <a:rPr lang="en-US" b="1" dirty="0"/>
              <a:t>Category 5:</a:t>
            </a:r>
            <a:r>
              <a:rPr lang="en-US" dirty="0"/>
              <a:t> It can support </a:t>
            </a:r>
            <a:r>
              <a:rPr lang="en-US" dirty="0" err="1"/>
              <a:t>upto</a:t>
            </a:r>
            <a:r>
              <a:rPr lang="en-US" dirty="0"/>
              <a:t> 200Mbps.</a:t>
            </a:r>
          </a:p>
          <a:p>
            <a:pPr marL="342900" indent="-342900">
              <a:buFont typeface="+mj-lt"/>
              <a:buAutoNum type="arabicPeriod"/>
            </a:pPr>
            <a:endParaRPr lang="en-US" dirty="0"/>
          </a:p>
          <a:p>
            <a:r>
              <a:rPr lang="en-US" b="1" dirty="0"/>
              <a:t>Advantages Of Unshielded Twisted Pair:</a:t>
            </a:r>
            <a:endParaRPr lang="en-US" dirty="0"/>
          </a:p>
          <a:p>
            <a:pPr marL="342900" indent="-342900">
              <a:buFont typeface="+mj-lt"/>
              <a:buAutoNum type="arabicPeriod"/>
            </a:pPr>
            <a:r>
              <a:rPr lang="en-US" dirty="0"/>
              <a:t>It is cheap.</a:t>
            </a:r>
          </a:p>
          <a:p>
            <a:pPr marL="342900" indent="-342900">
              <a:buFont typeface="+mj-lt"/>
              <a:buAutoNum type="arabicPeriod"/>
            </a:pPr>
            <a:r>
              <a:rPr lang="en-US" dirty="0"/>
              <a:t>Installation of the unshielded twisted pair is easy.</a:t>
            </a:r>
          </a:p>
          <a:p>
            <a:pPr marL="342900" indent="-342900">
              <a:buFont typeface="+mj-lt"/>
              <a:buAutoNum type="arabicPeriod"/>
            </a:pPr>
            <a:r>
              <a:rPr lang="en-US" dirty="0"/>
              <a:t>It can be used for high-speed LAN.</a:t>
            </a:r>
          </a:p>
          <a:p>
            <a:endParaRPr lang="en-US" dirty="0"/>
          </a:p>
          <a:p>
            <a:r>
              <a:rPr lang="en-US" b="1" dirty="0"/>
              <a:t>Disadvantage:</a:t>
            </a:r>
            <a:endParaRPr lang="en-US" dirty="0"/>
          </a:p>
          <a:p>
            <a:pPr marL="342900" indent="-342900">
              <a:buFont typeface="+mj-lt"/>
              <a:buAutoNum type="arabicPeriod"/>
            </a:pPr>
            <a:r>
              <a:rPr lang="en-US" dirty="0"/>
              <a:t>This cable can only be used for shorter distances because of attenuation.</a:t>
            </a:r>
          </a:p>
          <a:p>
            <a:pPr marL="342900" indent="-342900">
              <a:buFont typeface="+mj-lt"/>
              <a:buAutoNum type="arabicPeriod"/>
            </a:pPr>
            <a:endParaRPr lang="en-US" dirty="0"/>
          </a:p>
          <a:p>
            <a:pPr marL="355600" marR="5080" indent="-342900" algn="just">
              <a:lnSpc>
                <a:spcPct val="125000"/>
              </a:lnSpc>
              <a:spcBef>
                <a:spcPts val="5"/>
              </a:spcBef>
              <a:buClr>
                <a:srgbClr val="000000"/>
              </a:buClr>
              <a:buFont typeface="Wingdings"/>
              <a:buChar char=""/>
              <a:tabLst>
                <a:tab pos="433705" algn="l"/>
              </a:tabLst>
            </a:pPr>
            <a:endParaRPr sz="2400" dirty="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27705" y="457200"/>
            <a:ext cx="6736589" cy="750847"/>
          </a:xfrm>
          <a:prstGeom prst="rect">
            <a:avLst/>
          </a:prstGeom>
        </p:spPr>
        <p:txBody>
          <a:bodyPr vert="horz" wrap="square" lIns="0" tIns="12065" rIns="0" bIns="0" rtlCol="0" anchor="b">
            <a:spAutoFit/>
          </a:bodyPr>
          <a:lstStyle/>
          <a:p>
            <a:pPr marL="12700">
              <a:lnSpc>
                <a:spcPct val="100000"/>
              </a:lnSpc>
              <a:spcBef>
                <a:spcPts val="95"/>
              </a:spcBef>
            </a:pPr>
            <a:r>
              <a:rPr spc="-5" dirty="0"/>
              <a:t>Shielded </a:t>
            </a:r>
            <a:r>
              <a:rPr spc="-20" dirty="0"/>
              <a:t>Twisted-Pair</a:t>
            </a:r>
            <a:r>
              <a:rPr spc="-95" dirty="0"/>
              <a:t> </a:t>
            </a:r>
            <a:r>
              <a:rPr spc="-5" dirty="0"/>
              <a:t>Cable</a:t>
            </a:r>
          </a:p>
        </p:txBody>
      </p:sp>
      <p:sp>
        <p:nvSpPr>
          <p:cNvPr id="4" name="object 4"/>
          <p:cNvSpPr txBox="1"/>
          <p:nvPr/>
        </p:nvSpPr>
        <p:spPr>
          <a:xfrm>
            <a:off x="457198" y="1828800"/>
            <a:ext cx="11430001" cy="4106251"/>
          </a:xfrm>
          <a:prstGeom prst="rect">
            <a:avLst/>
          </a:prstGeom>
        </p:spPr>
        <p:txBody>
          <a:bodyPr vert="horz" wrap="square" lIns="0" tIns="104139" rIns="0" bIns="0" rtlCol="0">
            <a:spAutoFit/>
          </a:bodyPr>
          <a:lstStyle/>
          <a:p>
            <a:r>
              <a:rPr lang="en-US" sz="2000" dirty="0"/>
              <a:t>A shielded twisted pair is a cable that contains the mesh surrounding the wire that allows the higher transmission rate.</a:t>
            </a:r>
          </a:p>
          <a:p>
            <a:endParaRPr lang="en-US" sz="2000" b="1" dirty="0"/>
          </a:p>
          <a:p>
            <a:r>
              <a:rPr lang="en-US" sz="2000" b="1" dirty="0"/>
              <a:t>Characteristics Of Shielded Twisted Pair:</a:t>
            </a:r>
            <a:endParaRPr lang="en-US" sz="2000" dirty="0"/>
          </a:p>
          <a:p>
            <a:pPr marL="342900" indent="-342900">
              <a:buFont typeface="+mj-lt"/>
              <a:buAutoNum type="arabicPeriod"/>
            </a:pPr>
            <a:r>
              <a:rPr lang="en-US" sz="2000" dirty="0"/>
              <a:t>The cost of the shielded twisted pair cable is not very high and not very low.</a:t>
            </a:r>
          </a:p>
          <a:p>
            <a:pPr marL="342900" indent="-342900">
              <a:buFont typeface="+mj-lt"/>
              <a:buAutoNum type="arabicPeriod"/>
            </a:pPr>
            <a:r>
              <a:rPr lang="en-US" sz="2000" dirty="0"/>
              <a:t>An installation of STP is easy.</a:t>
            </a:r>
          </a:p>
          <a:p>
            <a:pPr marL="342900" indent="-342900">
              <a:buFont typeface="+mj-lt"/>
              <a:buAutoNum type="arabicPeriod"/>
            </a:pPr>
            <a:r>
              <a:rPr lang="en-US" sz="2000" dirty="0"/>
              <a:t>It has higher capacity as compared to unshielded twisted pair cable.</a:t>
            </a:r>
          </a:p>
          <a:p>
            <a:pPr marL="342900" indent="-342900">
              <a:buFont typeface="+mj-lt"/>
              <a:buAutoNum type="arabicPeriod"/>
            </a:pPr>
            <a:r>
              <a:rPr lang="en-US" sz="2000" dirty="0"/>
              <a:t>It has a higher attenuation.</a:t>
            </a:r>
          </a:p>
          <a:p>
            <a:pPr marL="342900" indent="-342900">
              <a:buFont typeface="+mj-lt"/>
              <a:buAutoNum type="arabicPeriod"/>
            </a:pPr>
            <a:r>
              <a:rPr lang="en-US" sz="2000" dirty="0"/>
              <a:t>It is shielded that provides the higher data transmission rate.</a:t>
            </a:r>
          </a:p>
          <a:p>
            <a:endParaRPr lang="en-US" sz="2000" dirty="0"/>
          </a:p>
          <a:p>
            <a:r>
              <a:rPr lang="en-US" sz="2000" b="1" dirty="0"/>
              <a:t>Disadvantages</a:t>
            </a:r>
            <a:endParaRPr lang="en-US" sz="2000" dirty="0"/>
          </a:p>
          <a:p>
            <a:pPr marL="342900" indent="-342900">
              <a:buFont typeface="+mj-lt"/>
              <a:buAutoNum type="arabicPeriod"/>
            </a:pPr>
            <a:r>
              <a:rPr lang="en-US" sz="2000" dirty="0"/>
              <a:t>It is more expensive as compared to UTP and coaxial cable.</a:t>
            </a:r>
          </a:p>
          <a:p>
            <a:pPr marL="342900" indent="-342900">
              <a:buFont typeface="+mj-lt"/>
              <a:buAutoNum type="arabicPeriod"/>
            </a:pPr>
            <a:r>
              <a:rPr lang="en-US" sz="2000" dirty="0"/>
              <a:t>It has a higher attenuation rate.</a:t>
            </a:r>
          </a:p>
        </p:txBody>
      </p:sp>
    </p:spTree>
    <p:extLst>
      <p:ext uri="{BB962C8B-B14F-4D97-AF65-F5344CB8AC3E}">
        <p14:creationId xmlns:p14="http://schemas.microsoft.com/office/powerpoint/2010/main" val="277512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429000" y="419922"/>
            <a:ext cx="5908294" cy="750847"/>
          </a:xfrm>
          <a:prstGeom prst="rect">
            <a:avLst/>
          </a:prstGeom>
        </p:spPr>
        <p:txBody>
          <a:bodyPr vert="horz" wrap="square" lIns="0" tIns="12065" rIns="0" bIns="0" rtlCol="0" anchor="b">
            <a:spAutoFit/>
          </a:bodyPr>
          <a:lstStyle/>
          <a:p>
            <a:pPr marL="12700" algn="ctr">
              <a:lnSpc>
                <a:spcPct val="100000"/>
              </a:lnSpc>
              <a:spcBef>
                <a:spcPts val="95"/>
              </a:spcBef>
            </a:pPr>
            <a:r>
              <a:rPr b="1" spc="-5" dirty="0"/>
              <a:t>Co-axial</a:t>
            </a:r>
            <a:r>
              <a:rPr b="1" spc="-90" dirty="0"/>
              <a:t> </a:t>
            </a:r>
            <a:r>
              <a:rPr b="1" spc="-5" dirty="0"/>
              <a:t>Cable</a:t>
            </a:r>
          </a:p>
        </p:txBody>
      </p:sp>
      <p:sp>
        <p:nvSpPr>
          <p:cNvPr id="10" name="object 10"/>
          <p:cNvSpPr/>
          <p:nvPr/>
        </p:nvSpPr>
        <p:spPr>
          <a:xfrm>
            <a:off x="9067800" y="4876800"/>
            <a:ext cx="2895599" cy="1739900"/>
          </a:xfrm>
          <a:prstGeom prst="rect">
            <a:avLst/>
          </a:prstGeom>
          <a:blipFill>
            <a:blip r:embed="rId2" cstate="print"/>
            <a:stretch>
              <a:fillRect/>
            </a:stretch>
          </a:blipFill>
        </p:spPr>
        <p:txBody>
          <a:bodyPr wrap="square" lIns="0" tIns="0" rIns="0" bIns="0" rtlCol="0"/>
          <a:lstStyle/>
          <a:p>
            <a:endParaRPr/>
          </a:p>
        </p:txBody>
      </p:sp>
      <p:sp>
        <p:nvSpPr>
          <p:cNvPr id="3" name="TextBox 2"/>
          <p:cNvSpPr txBox="1"/>
          <p:nvPr/>
        </p:nvSpPr>
        <p:spPr>
          <a:xfrm>
            <a:off x="685800" y="1600200"/>
            <a:ext cx="11353800" cy="2831544"/>
          </a:xfrm>
          <a:prstGeom prst="rect">
            <a:avLst/>
          </a:prstGeom>
          <a:noFill/>
        </p:spPr>
        <p:txBody>
          <a:bodyPr wrap="square" rtlCol="0">
            <a:spAutoFit/>
          </a:bodyPr>
          <a:lstStyle/>
          <a:p>
            <a:pPr marL="342900" indent="-342900">
              <a:buFont typeface="+mj-lt"/>
              <a:buAutoNum type="arabicPeriod"/>
            </a:pPr>
            <a:r>
              <a:rPr lang="en-US" sz="2000" dirty="0"/>
              <a:t>Coaxial cable is very commonly used transmission media, for example, TV wire is usually a coaxial cable.</a:t>
            </a:r>
          </a:p>
          <a:p>
            <a:pPr marL="342900" indent="-342900">
              <a:buFont typeface="+mj-lt"/>
              <a:buAutoNum type="arabicPeriod"/>
            </a:pPr>
            <a:r>
              <a:rPr lang="en-US" sz="2000" dirty="0"/>
              <a:t>The name of the cable is coaxial as it contains two conductors parallel to each other.</a:t>
            </a:r>
          </a:p>
          <a:p>
            <a:pPr marL="342900" indent="-342900">
              <a:buFont typeface="+mj-lt"/>
              <a:buAutoNum type="arabicPeriod"/>
            </a:pPr>
            <a:r>
              <a:rPr lang="en-US" sz="2000" dirty="0"/>
              <a:t>It has a higher frequency as compared to Twisted pair cable.</a:t>
            </a:r>
          </a:p>
          <a:p>
            <a:pPr marL="342900" indent="-342900">
              <a:buFont typeface="+mj-lt"/>
              <a:buAutoNum type="arabicPeriod"/>
            </a:pPr>
            <a:r>
              <a:rPr lang="en-US" sz="2000" dirty="0"/>
              <a:t>The inner conductor of the coaxial cable is made up of copper, and the outer conductor is made up of copper mesh. The middle core is made up of non-conductive cover that separates the inner conductor from the outer conductor.</a:t>
            </a:r>
          </a:p>
          <a:p>
            <a:pPr marL="342900" indent="-342900">
              <a:buFont typeface="+mj-lt"/>
              <a:buAutoNum type="arabicPeriod"/>
            </a:pPr>
            <a:r>
              <a:rPr lang="en-US" sz="2000" dirty="0"/>
              <a:t>The middle core is responsible for the data transferring whereas the copper mesh prevents from the </a:t>
            </a:r>
            <a:r>
              <a:rPr lang="en-US" sz="2000" b="1" dirty="0"/>
              <a:t>EMI</a:t>
            </a:r>
            <a:r>
              <a:rPr lang="en-US" sz="2000" dirty="0"/>
              <a:t>(Electromagnetic interference).</a:t>
            </a:r>
          </a:p>
          <a:p>
            <a:endParaRPr lang="en-IN" dirty="0"/>
          </a:p>
        </p:txBody>
      </p:sp>
      <p:pic>
        <p:nvPicPr>
          <p:cNvPr id="8194" name="Picture 2" descr="Transmission 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889770"/>
            <a:ext cx="6705600" cy="1276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838200" y="414667"/>
            <a:ext cx="10439400" cy="750847"/>
          </a:xfrm>
          <a:prstGeom prst="rect">
            <a:avLst/>
          </a:prstGeom>
        </p:spPr>
        <p:txBody>
          <a:bodyPr vert="horz" wrap="square" lIns="0" tIns="12065" rIns="0" bIns="0" rtlCol="0" anchor="b">
            <a:spAutoFit/>
          </a:bodyPr>
          <a:lstStyle/>
          <a:p>
            <a:pPr marL="12700" algn="ctr">
              <a:lnSpc>
                <a:spcPct val="100000"/>
              </a:lnSpc>
              <a:spcBef>
                <a:spcPts val="95"/>
              </a:spcBef>
            </a:pPr>
            <a:r>
              <a:rPr lang="en-US" b="1" spc="-5" dirty="0"/>
              <a:t>Co-axial Cable</a:t>
            </a:r>
            <a:endParaRPr b="1" spc="-5" dirty="0"/>
          </a:p>
        </p:txBody>
      </p:sp>
      <p:sp>
        <p:nvSpPr>
          <p:cNvPr id="8" name="object 8"/>
          <p:cNvSpPr txBox="1"/>
          <p:nvPr/>
        </p:nvSpPr>
        <p:spPr>
          <a:xfrm>
            <a:off x="685800" y="1580180"/>
            <a:ext cx="11125200" cy="4537138"/>
          </a:xfrm>
          <a:prstGeom prst="rect">
            <a:avLst/>
          </a:prstGeom>
        </p:spPr>
        <p:txBody>
          <a:bodyPr vert="horz" wrap="square" lIns="0" tIns="104139" rIns="0" bIns="0" rtlCol="0">
            <a:spAutoFit/>
          </a:bodyPr>
          <a:lstStyle/>
          <a:p>
            <a:r>
              <a:rPr lang="en-US" sz="2400" b="1" dirty="0"/>
              <a:t>Coaxial cable is of two types:</a:t>
            </a:r>
            <a:endParaRPr lang="en-US" sz="2400" dirty="0"/>
          </a:p>
          <a:p>
            <a:pPr marL="457200" indent="-457200">
              <a:buFont typeface="+mj-lt"/>
              <a:buAutoNum type="arabicPeriod"/>
            </a:pPr>
            <a:r>
              <a:rPr lang="en-US" sz="2400" b="1" dirty="0"/>
              <a:t>Baseband transmission:</a:t>
            </a:r>
            <a:r>
              <a:rPr lang="en-US" sz="2400" dirty="0"/>
              <a:t> It is defined as the process of transmitting a single signal at high speed.</a:t>
            </a:r>
          </a:p>
          <a:p>
            <a:pPr marL="457200" indent="-457200">
              <a:buFont typeface="+mj-lt"/>
              <a:buAutoNum type="arabicPeriod"/>
            </a:pPr>
            <a:r>
              <a:rPr lang="en-US" sz="2400" b="1" dirty="0"/>
              <a:t>Broadband transmission:</a:t>
            </a:r>
            <a:r>
              <a:rPr lang="en-US" sz="2400" dirty="0"/>
              <a:t> It is defined as the process of transmitting multiple signals simultaneously.</a:t>
            </a:r>
          </a:p>
          <a:p>
            <a:r>
              <a:rPr lang="en-US" sz="2400" b="1" dirty="0"/>
              <a:t>Advantages Of Coaxial cable:</a:t>
            </a:r>
            <a:endParaRPr lang="en-US" sz="2400" dirty="0"/>
          </a:p>
          <a:p>
            <a:pPr marL="457200" indent="-457200">
              <a:buFont typeface="+mj-lt"/>
              <a:buAutoNum type="arabicPeriod"/>
            </a:pPr>
            <a:r>
              <a:rPr lang="en-US" sz="2400" dirty="0"/>
              <a:t>The data can be transmitted at high speed.</a:t>
            </a:r>
          </a:p>
          <a:p>
            <a:pPr marL="457200" indent="-457200">
              <a:buFont typeface="+mj-lt"/>
              <a:buAutoNum type="arabicPeriod"/>
            </a:pPr>
            <a:r>
              <a:rPr lang="en-US" sz="2400" dirty="0"/>
              <a:t>It has better shielding as compared to twisted pair cable.</a:t>
            </a:r>
          </a:p>
          <a:p>
            <a:pPr marL="457200" indent="-457200">
              <a:buFont typeface="+mj-lt"/>
              <a:buAutoNum type="arabicPeriod"/>
            </a:pPr>
            <a:r>
              <a:rPr lang="en-US" sz="2400" dirty="0"/>
              <a:t>It provides higher bandwidth.</a:t>
            </a:r>
          </a:p>
          <a:p>
            <a:r>
              <a:rPr lang="en-US" sz="2400" b="1" dirty="0"/>
              <a:t>Disadvantages Of Coaxial cable:</a:t>
            </a:r>
            <a:endParaRPr lang="en-US" sz="2400" dirty="0"/>
          </a:p>
          <a:p>
            <a:pPr marL="457200" indent="-457200">
              <a:buFont typeface="+mj-lt"/>
              <a:buAutoNum type="arabicPeriod"/>
            </a:pPr>
            <a:r>
              <a:rPr lang="en-US" sz="2400" dirty="0"/>
              <a:t>It is more expensive as compared to twisted pair cable.</a:t>
            </a:r>
          </a:p>
          <a:p>
            <a:pPr marL="457200" indent="-457200">
              <a:buFont typeface="+mj-lt"/>
              <a:buAutoNum type="arabicPeriod"/>
            </a:pPr>
            <a:r>
              <a:rPr lang="en-US" sz="2400" dirty="0"/>
              <a:t>If any fault occurs in the cable causes the failure in the entire network.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048000" y="414667"/>
            <a:ext cx="5879491" cy="750847"/>
          </a:xfrm>
          <a:prstGeom prst="rect">
            <a:avLst/>
          </a:prstGeom>
        </p:spPr>
        <p:txBody>
          <a:bodyPr vert="horz" wrap="square" lIns="0" tIns="12065" rIns="0" bIns="0" rtlCol="0" anchor="b">
            <a:spAutoFit/>
          </a:bodyPr>
          <a:lstStyle/>
          <a:p>
            <a:pPr marL="12700">
              <a:lnSpc>
                <a:spcPct val="100000"/>
              </a:lnSpc>
              <a:spcBef>
                <a:spcPts val="95"/>
              </a:spcBef>
            </a:pPr>
            <a:r>
              <a:rPr b="1" spc="-5" dirty="0"/>
              <a:t>Optical Fiber</a:t>
            </a:r>
            <a:r>
              <a:rPr b="1" spc="-70" dirty="0"/>
              <a:t> </a:t>
            </a:r>
            <a:r>
              <a:rPr b="1" spc="-5" dirty="0"/>
              <a:t>Cable</a:t>
            </a:r>
          </a:p>
        </p:txBody>
      </p:sp>
      <p:sp>
        <p:nvSpPr>
          <p:cNvPr id="8" name="object 8"/>
          <p:cNvSpPr txBox="1"/>
          <p:nvPr/>
        </p:nvSpPr>
        <p:spPr>
          <a:xfrm>
            <a:off x="533400" y="1580180"/>
            <a:ext cx="11430000" cy="2690479"/>
          </a:xfrm>
          <a:prstGeom prst="rect">
            <a:avLst/>
          </a:prstGeom>
        </p:spPr>
        <p:txBody>
          <a:bodyPr vert="horz" wrap="square" lIns="0" tIns="104139" rIns="0" bIns="0" rtlCol="0">
            <a:spAutoFit/>
          </a:bodyPr>
          <a:lstStyle/>
          <a:p>
            <a:pPr marL="342900" indent="-342900">
              <a:buFont typeface="+mj-lt"/>
              <a:buAutoNum type="arabicPeriod"/>
            </a:pPr>
            <a:r>
              <a:rPr lang="en-US" sz="2400" dirty="0"/>
              <a:t>Fiber optic cable is a cable that uses electrical signals for communication.</a:t>
            </a:r>
          </a:p>
          <a:p>
            <a:pPr marL="342900" indent="-342900">
              <a:buFont typeface="+mj-lt"/>
              <a:buAutoNum type="arabicPeriod"/>
            </a:pPr>
            <a:r>
              <a:rPr lang="en-US" sz="2400" dirty="0"/>
              <a:t>Fiber optic is a cable that holds the optical </a:t>
            </a:r>
            <a:r>
              <a:rPr lang="en-US" sz="2400" dirty="0" err="1"/>
              <a:t>fibres</a:t>
            </a:r>
            <a:r>
              <a:rPr lang="en-US" sz="2400" dirty="0"/>
              <a:t> coated in plastic that are used to send the data by pulses of light.</a:t>
            </a:r>
          </a:p>
          <a:p>
            <a:pPr marL="342900" indent="-342900">
              <a:buFont typeface="+mj-lt"/>
              <a:buAutoNum type="arabicPeriod"/>
            </a:pPr>
            <a:r>
              <a:rPr lang="en-US" sz="2400" dirty="0"/>
              <a:t>The plastic coating protects the optical </a:t>
            </a:r>
            <a:r>
              <a:rPr lang="en-US" sz="2400" dirty="0" err="1"/>
              <a:t>fibres</a:t>
            </a:r>
            <a:r>
              <a:rPr lang="en-US" sz="2400" dirty="0"/>
              <a:t> from heat, cold, electromagnetic interference from other types of wiring.</a:t>
            </a:r>
          </a:p>
          <a:p>
            <a:pPr marL="342900" indent="-342900">
              <a:buFont typeface="+mj-lt"/>
              <a:buAutoNum type="arabicPeriod"/>
            </a:pPr>
            <a:r>
              <a:rPr lang="en-US" sz="2400" dirty="0"/>
              <a:t>Fiber optics provide faster data transmission than copper wires.</a:t>
            </a:r>
          </a:p>
          <a:p>
            <a:r>
              <a:rPr lang="en-US" sz="2400" b="1" dirty="0"/>
              <a:t>Diagrammatic representation of fiber optic cable:</a:t>
            </a:r>
            <a:endParaRPr lang="en-US" sz="2400" dirty="0"/>
          </a:p>
        </p:txBody>
      </p:sp>
      <p:pic>
        <p:nvPicPr>
          <p:cNvPr id="9218" name="Picture 2" descr="Transmission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4419600"/>
            <a:ext cx="8915400" cy="220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60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838200" y="414667"/>
            <a:ext cx="10439400" cy="750847"/>
          </a:xfrm>
          <a:prstGeom prst="rect">
            <a:avLst/>
          </a:prstGeom>
        </p:spPr>
        <p:txBody>
          <a:bodyPr vert="horz" wrap="square" lIns="0" tIns="12065" rIns="0" bIns="0" rtlCol="0" anchor="b">
            <a:spAutoFit/>
          </a:bodyPr>
          <a:lstStyle/>
          <a:p>
            <a:pPr marL="12700" algn="ctr">
              <a:lnSpc>
                <a:spcPct val="100000"/>
              </a:lnSpc>
              <a:spcBef>
                <a:spcPts val="95"/>
              </a:spcBef>
            </a:pPr>
            <a:r>
              <a:rPr lang="en-US" b="1" spc="-5" dirty="0"/>
              <a:t>Fiber Optical Cable Advantages</a:t>
            </a:r>
            <a:endParaRPr b="1" spc="-5" dirty="0"/>
          </a:p>
        </p:txBody>
      </p:sp>
      <p:sp>
        <p:nvSpPr>
          <p:cNvPr id="8" name="object 8"/>
          <p:cNvSpPr txBox="1"/>
          <p:nvPr/>
        </p:nvSpPr>
        <p:spPr>
          <a:xfrm>
            <a:off x="685800" y="1580180"/>
            <a:ext cx="11049000" cy="4844915"/>
          </a:xfrm>
          <a:prstGeom prst="rect">
            <a:avLst/>
          </a:prstGeom>
        </p:spPr>
        <p:txBody>
          <a:bodyPr vert="horz" wrap="square" lIns="0" tIns="104139" rIns="0" bIns="0" rtlCol="0">
            <a:spAutoFit/>
          </a:bodyPr>
          <a:lstStyle/>
          <a:p>
            <a:r>
              <a:rPr lang="en-US" sz="2400" b="1" dirty="0"/>
              <a:t>Following are the advantages of fiber optic cable over copper:</a:t>
            </a:r>
          </a:p>
          <a:p>
            <a:endParaRPr lang="en-US" sz="2000" dirty="0"/>
          </a:p>
          <a:p>
            <a:pPr marL="457200" indent="-457200">
              <a:buFont typeface="+mj-lt"/>
              <a:buAutoNum type="arabicPeriod"/>
            </a:pPr>
            <a:r>
              <a:rPr lang="en-US" sz="2400" b="1" dirty="0"/>
              <a:t>Greater Bandwidth:</a:t>
            </a:r>
            <a:r>
              <a:rPr lang="en-US" sz="2400" dirty="0"/>
              <a:t> The fiber optic cable provides more bandwidth as compared copper. Therefore, the fiber optic carries more data as compared to copper cable.</a:t>
            </a:r>
          </a:p>
          <a:p>
            <a:pPr marL="457200" indent="-457200">
              <a:buFont typeface="+mj-lt"/>
              <a:buAutoNum type="arabicPeriod"/>
            </a:pPr>
            <a:r>
              <a:rPr lang="en-US" sz="2400" b="1" dirty="0"/>
              <a:t>Faster speed:</a:t>
            </a:r>
            <a:r>
              <a:rPr lang="en-US" sz="2400" dirty="0"/>
              <a:t> Fiber optic cable carries the data in the form of light. This allows the fiber optic cable to carry the signals at a higher speed.</a:t>
            </a:r>
          </a:p>
          <a:p>
            <a:pPr marL="457200" indent="-457200">
              <a:buFont typeface="+mj-lt"/>
              <a:buAutoNum type="arabicPeriod"/>
            </a:pPr>
            <a:r>
              <a:rPr lang="en-US" sz="2400" b="1" dirty="0"/>
              <a:t>Longer distances:</a:t>
            </a:r>
            <a:r>
              <a:rPr lang="en-US" sz="2400" dirty="0"/>
              <a:t> The fiber optic cable carries the data at a longer distance as compared to copper cable.</a:t>
            </a:r>
          </a:p>
          <a:p>
            <a:pPr marL="457200" indent="-457200">
              <a:buFont typeface="+mj-lt"/>
              <a:buAutoNum type="arabicPeriod"/>
            </a:pPr>
            <a:r>
              <a:rPr lang="en-US" sz="2400" b="1" dirty="0"/>
              <a:t>Better reliability:</a:t>
            </a:r>
            <a:r>
              <a:rPr lang="en-US" sz="2400" dirty="0"/>
              <a:t> The fiber optic cable is more reliable than the copper cable as it is immune to any temperature changes while it can cause obstruct in the connectivity of copper cable.</a:t>
            </a:r>
          </a:p>
          <a:p>
            <a:pPr marL="457200" indent="-457200">
              <a:buFont typeface="+mj-lt"/>
              <a:buAutoNum type="arabicPeriod"/>
            </a:pPr>
            <a:r>
              <a:rPr lang="en-US" sz="2400" b="1" dirty="0"/>
              <a:t>Thinner and Sturdier:</a:t>
            </a:r>
            <a:r>
              <a:rPr lang="en-US" sz="2400" dirty="0"/>
              <a:t> Fiber optic cable is thinner and lighter in weight so it can withstand more pull pressure than copper cable.</a:t>
            </a:r>
          </a:p>
        </p:txBody>
      </p:sp>
    </p:spTree>
    <p:extLst>
      <p:ext uri="{BB962C8B-B14F-4D97-AF65-F5344CB8AC3E}">
        <p14:creationId xmlns:p14="http://schemas.microsoft.com/office/powerpoint/2010/main" val="362159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0595D806-FC14-44F6-9B66-E1998E6AFCA6}"/>
              </a:ext>
            </a:extLst>
          </p:cNvPr>
          <p:cNvSpPr>
            <a:spLocks noGrp="1"/>
          </p:cNvSpPr>
          <p:nvPr>
            <p:ph type="title"/>
          </p:nvPr>
        </p:nvSpPr>
        <p:spPr>
          <a:xfrm>
            <a:off x="492370" y="605896"/>
            <a:ext cx="3084844" cy="5646208"/>
          </a:xfrm>
        </p:spPr>
        <p:txBody>
          <a:bodyPr anchor="ctr">
            <a:normAutofit/>
          </a:bodyPr>
          <a:lstStyle/>
          <a:p>
            <a:pPr lvl="0" algn="ctr"/>
            <a:r>
              <a:rPr lang="en-IN" sz="3300" b="1" spc="-5" dirty="0">
                <a:solidFill>
                  <a:srgbClr val="FFFFFF"/>
                </a:solidFill>
                <a:latin typeface="Times New Roman" panose="02020603050405020304" pitchFamily="18" charset="0"/>
                <a:cs typeface="Times New Roman" panose="02020603050405020304" pitchFamily="18" charset="0"/>
              </a:rPr>
              <a:t>Data Communication Effectiveness</a:t>
            </a:r>
            <a:endParaRPr lang="en-US" sz="3300" b="1" spc="-5" dirty="0">
              <a:solidFill>
                <a:srgbClr val="FFFFFF"/>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513664" y="228600"/>
            <a:ext cx="7233328" cy="6023504"/>
          </a:xfrm>
        </p:spPr>
        <p:txBody>
          <a:bodyPr anchor="ctr">
            <a:normAutofit/>
          </a:bodyPr>
          <a:lstStyle/>
          <a:p>
            <a:pPr marL="12700" indent="0" defTabSz="457200">
              <a:lnSpc>
                <a:spcPct val="150000"/>
              </a:lnSpc>
              <a:spcBef>
                <a:spcPts val="575"/>
              </a:spcBef>
              <a:buClr>
                <a:srgbClr val="9C007E"/>
              </a:buClr>
              <a:buSzPct val="93750"/>
              <a:buNone/>
              <a:tabLst>
                <a:tab pos="287020" algn="l"/>
              </a:tabLst>
            </a:pPr>
            <a:r>
              <a:rPr lang="en-IN" sz="2200" b="1" spc="-5" dirty="0">
                <a:latin typeface="Times New Roman"/>
                <a:cs typeface="Times New Roman"/>
              </a:rPr>
              <a:t>The effectiveness of a data communication system depends on the following fundamental characteristics:</a:t>
            </a:r>
          </a:p>
          <a:p>
            <a:pPr marL="648208" lvl="1" indent="-342900" defTabSz="457200">
              <a:lnSpc>
                <a:spcPct val="150000"/>
              </a:lnSpc>
              <a:spcBef>
                <a:spcPts val="575"/>
              </a:spcBef>
              <a:buClr>
                <a:srgbClr val="9C007E"/>
              </a:buClr>
              <a:buSzPct val="93750"/>
              <a:buFont typeface="Wingdings" panose="05000000000000000000" pitchFamily="2" charset="2"/>
              <a:buChar char="ü"/>
              <a:tabLst>
                <a:tab pos="287020" algn="l"/>
              </a:tabLst>
            </a:pPr>
            <a:r>
              <a:rPr lang="en-IN" sz="2200" b="1" spc="-5" dirty="0">
                <a:solidFill>
                  <a:srgbClr val="C00000"/>
                </a:solidFill>
                <a:latin typeface="Times New Roman"/>
                <a:cs typeface="Times New Roman"/>
              </a:rPr>
              <a:t>Delivery:</a:t>
            </a:r>
            <a:r>
              <a:rPr lang="en-IN" sz="2200" b="1" spc="-5" dirty="0">
                <a:latin typeface="Times New Roman"/>
                <a:cs typeface="Times New Roman"/>
              </a:rPr>
              <a:t> The System must deliver data to the correct destination. Data must be received by the intended device or user and only by that device or user.</a:t>
            </a:r>
            <a:endParaRPr lang="en-US" sz="2200" b="1" spc="-5" dirty="0">
              <a:latin typeface="Times New Roman"/>
              <a:cs typeface="Times New Roman"/>
            </a:endParaRPr>
          </a:p>
          <a:p>
            <a:pPr marL="648208" lvl="1" indent="-342900" defTabSz="457200">
              <a:lnSpc>
                <a:spcPct val="150000"/>
              </a:lnSpc>
              <a:spcBef>
                <a:spcPts val="575"/>
              </a:spcBef>
              <a:buClr>
                <a:srgbClr val="9C007E"/>
              </a:buClr>
              <a:buSzPct val="93750"/>
              <a:buFont typeface="Wingdings" panose="05000000000000000000" pitchFamily="2" charset="2"/>
              <a:buChar char="ü"/>
              <a:tabLst>
                <a:tab pos="287020" algn="l"/>
              </a:tabLst>
            </a:pPr>
            <a:r>
              <a:rPr lang="en-IN" sz="2200" b="1" spc="-5" dirty="0">
                <a:solidFill>
                  <a:srgbClr val="C00000"/>
                </a:solidFill>
                <a:latin typeface="Times New Roman"/>
                <a:cs typeface="Times New Roman"/>
              </a:rPr>
              <a:t>Accuracy: </a:t>
            </a:r>
            <a:r>
              <a:rPr lang="en-IN" sz="2200" b="1" spc="-5" dirty="0">
                <a:latin typeface="Times New Roman"/>
                <a:cs typeface="Times New Roman"/>
              </a:rPr>
              <a:t>The system must deliver data accurately. Data that have been altered in transmission and left uncorrected are noise.</a:t>
            </a:r>
            <a:endParaRPr lang="en-US" sz="2200" b="1" spc="-5" dirty="0">
              <a:latin typeface="Times New Roman"/>
              <a:cs typeface="Times New Roman"/>
            </a:endParaRP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2059941" y="1494231"/>
            <a:ext cx="8189595" cy="369332"/>
          </a:xfrm>
        </p:spPr>
        <p:txBody>
          <a:bodyPr/>
          <a:lstStyle/>
          <a:p>
            <a:endParaRPr lang="en-US" dirty="0"/>
          </a:p>
        </p:txBody>
      </p:sp>
      <p:pic>
        <p:nvPicPr>
          <p:cNvPr id="1026" name="Picture 2" descr="C:\Users\ankit\Desktop\main-qimg-298a6fd31519add4603a825874d23e98-c.jpg"/>
          <p:cNvPicPr>
            <a:picLocks noChangeAspect="1" noChangeArrowheads="1"/>
          </p:cNvPicPr>
          <p:nvPr/>
        </p:nvPicPr>
        <p:blipFill>
          <a:blip r:embed="rId2"/>
          <a:srcRect/>
          <a:stretch>
            <a:fillRect/>
          </a:stretch>
        </p:blipFill>
        <p:spPr bwMode="auto">
          <a:xfrm>
            <a:off x="824163" y="1028700"/>
            <a:ext cx="10605837" cy="480060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ankit\Desktop\opticalfiber.jpg"/>
          <p:cNvPicPr/>
          <p:nvPr/>
        </p:nvPicPr>
        <p:blipFill>
          <a:blip r:embed="rId2"/>
          <a:srcRect/>
          <a:stretch>
            <a:fillRect/>
          </a:stretch>
        </p:blipFill>
        <p:spPr bwMode="auto">
          <a:xfrm>
            <a:off x="1066800" y="457200"/>
            <a:ext cx="10515600" cy="563879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7842"/>
            <a:ext cx="7162800" cy="603758"/>
          </a:xfrm>
        </p:spPr>
        <p:txBody>
          <a:bodyPr>
            <a:normAutofit fontScale="90000"/>
          </a:bodyPr>
          <a:lstStyle/>
          <a:p>
            <a:r>
              <a:rPr lang="en-US" dirty="0"/>
              <a:t>Propagation Modes</a:t>
            </a:r>
          </a:p>
        </p:txBody>
      </p:sp>
      <p:pic>
        <p:nvPicPr>
          <p:cNvPr id="3" name="Picture 2"/>
          <p:cNvPicPr/>
          <p:nvPr/>
        </p:nvPicPr>
        <p:blipFill>
          <a:blip r:embed="rId2"/>
          <a:srcRect/>
          <a:stretch>
            <a:fillRect/>
          </a:stretch>
        </p:blipFill>
        <p:spPr bwMode="auto">
          <a:xfrm>
            <a:off x="990600" y="609600"/>
            <a:ext cx="10210800" cy="44958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0E0DBEC1-31BE-4BCB-9FE9-D7202B4B24A1}"/>
              </a:ext>
            </a:extLst>
          </p:cNvPr>
          <p:cNvGraphicFramePr/>
          <p:nvPr/>
        </p:nvGraphicFramePr>
        <p:xfrm>
          <a:off x="838200" y="997565"/>
          <a:ext cx="10134600" cy="4862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905000"/>
            <a:ext cx="9829800" cy="3785652"/>
          </a:xfrm>
          <a:prstGeom prst="rect">
            <a:avLst/>
          </a:prstGeom>
          <a:noFill/>
        </p:spPr>
        <p:txBody>
          <a:bodyPr wrap="square" rtlCol="0">
            <a:spAutoFit/>
          </a:bodyPr>
          <a:lstStyle/>
          <a:p>
            <a:pPr algn="just"/>
            <a:r>
              <a:rPr lang="en-IN" sz="2400" b="1" dirty="0"/>
              <a:t>Single-Mode </a:t>
            </a:r>
            <a:r>
              <a:rPr lang="en-IN" sz="2400" dirty="0" err="1"/>
              <a:t>Single-mode</a:t>
            </a:r>
            <a:r>
              <a:rPr lang="en-IN" sz="2400" dirty="0"/>
              <a:t> uses step-index </a:t>
            </a:r>
            <a:r>
              <a:rPr lang="en-IN" sz="2400" dirty="0" err="1"/>
              <a:t>fiber</a:t>
            </a:r>
            <a:r>
              <a:rPr lang="en-IN" sz="2400" dirty="0"/>
              <a:t> and a highly focused source of light that limits beams to a small range of angles, all close to the horizontal. The </a:t>
            </a:r>
            <a:r>
              <a:rPr lang="en-IN" sz="2400" b="1" dirty="0" err="1"/>
              <a:t>singlemode</a:t>
            </a:r>
            <a:r>
              <a:rPr lang="en-IN" sz="2400" b="1" dirty="0"/>
              <a:t> </a:t>
            </a:r>
            <a:r>
              <a:rPr lang="en-IN" sz="2400" b="1" dirty="0" err="1"/>
              <a:t>fiber</a:t>
            </a:r>
            <a:r>
              <a:rPr lang="en-IN" sz="2400" b="1" dirty="0"/>
              <a:t> </a:t>
            </a:r>
            <a:r>
              <a:rPr lang="en-IN" sz="2400" dirty="0"/>
              <a:t>itself is manufactured with a much smaller diameter than that of multimode </a:t>
            </a:r>
            <a:r>
              <a:rPr lang="en-IN" sz="2400" dirty="0" err="1"/>
              <a:t>fiber</a:t>
            </a:r>
            <a:r>
              <a:rPr lang="en-IN" sz="2400" dirty="0"/>
              <a:t>, and with substantially lower density (index of refraction). The decrease in density results in a critical angle that is close enough to 90° to make the propagation of beams almost horizontal. In this case, propagation of different beams is almost identical, and delays are negligible. All the beams arrive at the destination “together” and can be recombined with little distortion to the signal.</a:t>
            </a:r>
            <a:endParaRPr lang="en-US" sz="2400" dirty="0"/>
          </a:p>
          <a:p>
            <a:endParaRPr 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kit\Downloads\transmission-media-13-728.jpg"/>
          <p:cNvPicPr>
            <a:picLocks noChangeAspect="1" noChangeArrowheads="1"/>
          </p:cNvPicPr>
          <p:nvPr/>
        </p:nvPicPr>
        <p:blipFill>
          <a:blip r:embed="rId2"/>
          <a:srcRect/>
          <a:stretch>
            <a:fillRect/>
          </a:stretch>
        </p:blipFill>
        <p:spPr bwMode="auto">
          <a:xfrm>
            <a:off x="914400" y="457201"/>
            <a:ext cx="10744200" cy="572452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469115"/>
            <a:ext cx="4207764" cy="750847"/>
          </a:xfrm>
          <a:prstGeom prst="rect">
            <a:avLst/>
          </a:prstGeom>
        </p:spPr>
        <p:txBody>
          <a:bodyPr vert="horz" wrap="square" lIns="0" tIns="12065" rIns="0" bIns="0" rtlCol="0" anchor="b">
            <a:spAutoFit/>
          </a:bodyPr>
          <a:lstStyle/>
          <a:p>
            <a:pPr marL="12700">
              <a:lnSpc>
                <a:spcPct val="100000"/>
              </a:lnSpc>
              <a:spcBef>
                <a:spcPts val="95"/>
              </a:spcBef>
            </a:pPr>
            <a:r>
              <a:rPr spc="-5" dirty="0"/>
              <a:t>Unguided</a:t>
            </a:r>
            <a:r>
              <a:rPr spc="-70" dirty="0"/>
              <a:t> </a:t>
            </a:r>
            <a:r>
              <a:rPr spc="-5" dirty="0"/>
              <a:t>Media</a:t>
            </a:r>
          </a:p>
        </p:txBody>
      </p:sp>
      <p:sp>
        <p:nvSpPr>
          <p:cNvPr id="3" name="object 3"/>
          <p:cNvSpPr txBox="1"/>
          <p:nvPr/>
        </p:nvSpPr>
        <p:spPr>
          <a:xfrm>
            <a:off x="1755141" y="1537463"/>
            <a:ext cx="8607425" cy="2769235"/>
          </a:xfrm>
          <a:prstGeom prst="rect">
            <a:avLst/>
          </a:prstGeom>
        </p:spPr>
        <p:txBody>
          <a:bodyPr vert="horz" wrap="square" lIns="0" tIns="12700" rIns="0" bIns="0" rtlCol="0">
            <a:spAutoFit/>
          </a:bodyPr>
          <a:lstStyle/>
          <a:p>
            <a:pPr marL="355600" marR="5080" indent="-342900">
              <a:lnSpc>
                <a:spcPct val="125000"/>
              </a:lnSpc>
              <a:spcBef>
                <a:spcPts val="100"/>
              </a:spcBef>
              <a:buFont typeface="Wingdings"/>
              <a:buChar char=""/>
              <a:tabLst>
                <a:tab pos="355600" algn="l"/>
              </a:tabLst>
            </a:pPr>
            <a:r>
              <a:rPr sz="2400" dirty="0">
                <a:solidFill>
                  <a:srgbClr val="0D0D0D"/>
                </a:solidFill>
                <a:latin typeface="Times New Roman"/>
                <a:cs typeface="Times New Roman"/>
              </a:rPr>
              <a:t>Unguided </a:t>
            </a:r>
            <a:r>
              <a:rPr sz="2400" spc="-5" dirty="0">
                <a:solidFill>
                  <a:srgbClr val="0D0D0D"/>
                </a:solidFill>
                <a:latin typeface="Times New Roman"/>
                <a:cs typeface="Times New Roman"/>
              </a:rPr>
              <a:t>media transport electromagnetic waves </a:t>
            </a:r>
            <a:r>
              <a:rPr sz="2400" dirty="0">
                <a:solidFill>
                  <a:srgbClr val="0D0D0D"/>
                </a:solidFill>
                <a:latin typeface="Times New Roman"/>
                <a:cs typeface="Times New Roman"/>
              </a:rPr>
              <a:t>without </a:t>
            </a:r>
            <a:r>
              <a:rPr sz="2400" spc="-5" dirty="0">
                <a:solidFill>
                  <a:srgbClr val="0D0D0D"/>
                </a:solidFill>
                <a:latin typeface="Times New Roman"/>
                <a:cs typeface="Times New Roman"/>
              </a:rPr>
              <a:t>using </a:t>
            </a:r>
            <a:r>
              <a:rPr sz="2400" dirty="0">
                <a:solidFill>
                  <a:srgbClr val="0D0D0D"/>
                </a:solidFill>
                <a:latin typeface="Times New Roman"/>
                <a:cs typeface="Times New Roman"/>
              </a:rPr>
              <a:t>a  physical</a:t>
            </a:r>
            <a:r>
              <a:rPr sz="2400" spc="-30" dirty="0">
                <a:solidFill>
                  <a:srgbClr val="0D0D0D"/>
                </a:solidFill>
                <a:latin typeface="Times New Roman"/>
                <a:cs typeface="Times New Roman"/>
              </a:rPr>
              <a:t> </a:t>
            </a:r>
            <a:r>
              <a:rPr sz="2400" spc="-15" dirty="0">
                <a:solidFill>
                  <a:srgbClr val="0D0D0D"/>
                </a:solidFill>
                <a:latin typeface="Times New Roman"/>
                <a:cs typeface="Times New Roman"/>
              </a:rPr>
              <a:t>conductor.</a:t>
            </a:r>
            <a:endParaRPr sz="2400">
              <a:latin typeface="Times New Roman"/>
              <a:cs typeface="Times New Roman"/>
            </a:endParaRPr>
          </a:p>
          <a:p>
            <a:pPr marL="355600" indent="-342900">
              <a:spcBef>
                <a:spcPts val="720"/>
              </a:spcBef>
              <a:buFont typeface="Wingdings"/>
              <a:buChar char=""/>
              <a:tabLst>
                <a:tab pos="355600" algn="l"/>
                <a:tab pos="1090295" algn="l"/>
                <a:tab pos="1807845" algn="l"/>
                <a:tab pos="2254250" algn="l"/>
                <a:tab pos="4342765" algn="l"/>
                <a:tab pos="4739005" algn="l"/>
                <a:tab pos="5558790" algn="l"/>
                <a:tab pos="6716395" algn="l"/>
                <a:tab pos="7145655" algn="l"/>
                <a:tab pos="7593965" algn="l"/>
              </a:tabLst>
            </a:pPr>
            <a:r>
              <a:rPr sz="2400" dirty="0">
                <a:solidFill>
                  <a:srgbClr val="0D0D0D"/>
                </a:solidFill>
                <a:latin typeface="Times New Roman"/>
                <a:cs typeface="Times New Roman"/>
              </a:rPr>
              <a:t>This	type	</a:t>
            </a:r>
            <a:r>
              <a:rPr sz="2400" spc="-5" dirty="0">
                <a:solidFill>
                  <a:srgbClr val="0D0D0D"/>
                </a:solidFill>
                <a:latin typeface="Times New Roman"/>
                <a:cs typeface="Times New Roman"/>
              </a:rPr>
              <a:t>of	communication	</a:t>
            </a:r>
            <a:r>
              <a:rPr sz="2400" dirty="0">
                <a:solidFill>
                  <a:srgbClr val="0D0D0D"/>
                </a:solidFill>
                <a:latin typeface="Times New Roman"/>
                <a:cs typeface="Times New Roman"/>
              </a:rPr>
              <a:t>is	</a:t>
            </a:r>
            <a:r>
              <a:rPr sz="2400" spc="-5" dirty="0">
                <a:solidFill>
                  <a:srgbClr val="0D0D0D"/>
                </a:solidFill>
                <a:latin typeface="Times New Roman"/>
                <a:cs typeface="Times New Roman"/>
              </a:rPr>
              <a:t>often	referred	</a:t>
            </a:r>
            <a:r>
              <a:rPr sz="2400" dirty="0">
                <a:solidFill>
                  <a:srgbClr val="0D0D0D"/>
                </a:solidFill>
                <a:latin typeface="Times New Roman"/>
                <a:cs typeface="Times New Roman"/>
              </a:rPr>
              <a:t>to	as	</a:t>
            </a:r>
            <a:r>
              <a:rPr sz="2400" spc="-5" dirty="0">
                <a:solidFill>
                  <a:srgbClr val="0D0D0D"/>
                </a:solidFill>
                <a:latin typeface="Times New Roman"/>
                <a:cs typeface="Times New Roman"/>
              </a:rPr>
              <a:t>wireless</a:t>
            </a:r>
            <a:endParaRPr sz="2400">
              <a:latin typeface="Times New Roman"/>
              <a:cs typeface="Times New Roman"/>
            </a:endParaRPr>
          </a:p>
          <a:p>
            <a:pPr marL="355600">
              <a:spcBef>
                <a:spcPts val="720"/>
              </a:spcBef>
            </a:pPr>
            <a:r>
              <a:rPr sz="2400" spc="-5" dirty="0">
                <a:solidFill>
                  <a:srgbClr val="0D0D0D"/>
                </a:solidFill>
                <a:latin typeface="Times New Roman"/>
                <a:cs typeface="Times New Roman"/>
              </a:rPr>
              <a:t>communication.</a:t>
            </a:r>
            <a:endParaRPr sz="2400">
              <a:latin typeface="Times New Roman"/>
              <a:cs typeface="Times New Roman"/>
            </a:endParaRPr>
          </a:p>
          <a:p>
            <a:pPr marL="355600" marR="5080" indent="-342900">
              <a:lnSpc>
                <a:spcPts val="3600"/>
              </a:lnSpc>
              <a:spcBef>
                <a:spcPts val="240"/>
              </a:spcBef>
              <a:buFont typeface="Wingdings"/>
              <a:buChar char=""/>
              <a:tabLst>
                <a:tab pos="355600" algn="l"/>
                <a:tab pos="1396365" algn="l"/>
                <a:tab pos="1910080" algn="l"/>
                <a:tab pos="3154045" algn="l"/>
                <a:tab pos="4461510" algn="l"/>
                <a:tab pos="5553075" algn="l"/>
                <a:tab pos="6170295" algn="l"/>
                <a:tab pos="6988809" algn="l"/>
                <a:tab pos="7571105" algn="l"/>
                <a:tab pos="8221980" algn="l"/>
              </a:tabLst>
            </a:pPr>
            <a:r>
              <a:rPr sz="2400" spc="-5" dirty="0">
                <a:solidFill>
                  <a:srgbClr val="0D0D0D"/>
                </a:solidFill>
                <a:latin typeface="Times New Roman"/>
                <a:cs typeface="Times New Roman"/>
              </a:rPr>
              <a:t>Signals	</a:t>
            </a:r>
            <a:r>
              <a:rPr sz="2400" spc="-10" dirty="0">
                <a:solidFill>
                  <a:srgbClr val="0D0D0D"/>
                </a:solidFill>
                <a:latin typeface="Times New Roman"/>
                <a:cs typeface="Times New Roman"/>
              </a:rPr>
              <a:t>a</a:t>
            </a:r>
            <a:r>
              <a:rPr sz="2400" dirty="0">
                <a:solidFill>
                  <a:srgbClr val="0D0D0D"/>
                </a:solidFill>
                <a:latin typeface="Times New Roman"/>
                <a:cs typeface="Times New Roman"/>
              </a:rPr>
              <a:t>re	nor</a:t>
            </a:r>
            <a:r>
              <a:rPr sz="2400" spc="-15" dirty="0">
                <a:solidFill>
                  <a:srgbClr val="0D0D0D"/>
                </a:solidFill>
                <a:latin typeface="Times New Roman"/>
                <a:cs typeface="Times New Roman"/>
              </a:rPr>
              <a:t>m</a:t>
            </a:r>
            <a:r>
              <a:rPr sz="2400" dirty="0">
                <a:solidFill>
                  <a:srgbClr val="0D0D0D"/>
                </a:solidFill>
                <a:latin typeface="Times New Roman"/>
                <a:cs typeface="Times New Roman"/>
              </a:rPr>
              <a:t>ally	</a:t>
            </a:r>
            <a:r>
              <a:rPr sz="2400" spc="-15" dirty="0">
                <a:solidFill>
                  <a:srgbClr val="0D0D0D"/>
                </a:solidFill>
                <a:latin typeface="Times New Roman"/>
                <a:cs typeface="Times New Roman"/>
              </a:rPr>
              <a:t>b</a:t>
            </a:r>
            <a:r>
              <a:rPr sz="2400" dirty="0">
                <a:solidFill>
                  <a:srgbClr val="0D0D0D"/>
                </a:solidFill>
                <a:latin typeface="Times New Roman"/>
                <a:cs typeface="Times New Roman"/>
              </a:rPr>
              <a:t>roadca</a:t>
            </a:r>
            <a:r>
              <a:rPr sz="2400" spc="-10" dirty="0">
                <a:solidFill>
                  <a:srgbClr val="0D0D0D"/>
                </a:solidFill>
                <a:latin typeface="Times New Roman"/>
                <a:cs typeface="Times New Roman"/>
              </a:rPr>
              <a:t>s</a:t>
            </a:r>
            <a:r>
              <a:rPr sz="2400" dirty="0">
                <a:solidFill>
                  <a:srgbClr val="0D0D0D"/>
                </a:solidFill>
                <a:latin typeface="Times New Roman"/>
                <a:cs typeface="Times New Roman"/>
              </a:rPr>
              <a:t>t	thr</a:t>
            </a:r>
            <a:r>
              <a:rPr sz="2400" spc="-15" dirty="0">
                <a:solidFill>
                  <a:srgbClr val="0D0D0D"/>
                </a:solidFill>
                <a:latin typeface="Times New Roman"/>
                <a:cs typeface="Times New Roman"/>
              </a:rPr>
              <a:t>o</a:t>
            </a:r>
            <a:r>
              <a:rPr sz="2400" dirty="0">
                <a:solidFill>
                  <a:srgbClr val="0D0D0D"/>
                </a:solidFill>
                <a:latin typeface="Times New Roman"/>
                <a:cs typeface="Times New Roman"/>
              </a:rPr>
              <a:t>ugh	free	</a:t>
            </a:r>
            <a:r>
              <a:rPr sz="2400" spc="-5" dirty="0">
                <a:solidFill>
                  <a:srgbClr val="0D0D0D"/>
                </a:solidFill>
                <a:latin typeface="Times New Roman"/>
                <a:cs typeface="Times New Roman"/>
              </a:rPr>
              <a:t>s</a:t>
            </a:r>
            <a:r>
              <a:rPr sz="2400" spc="-15" dirty="0">
                <a:solidFill>
                  <a:srgbClr val="0D0D0D"/>
                </a:solidFill>
                <a:latin typeface="Times New Roman"/>
                <a:cs typeface="Times New Roman"/>
              </a:rPr>
              <a:t>p</a:t>
            </a:r>
            <a:r>
              <a:rPr sz="2400" dirty="0">
                <a:solidFill>
                  <a:srgbClr val="0D0D0D"/>
                </a:solidFill>
                <a:latin typeface="Times New Roman"/>
                <a:cs typeface="Times New Roman"/>
              </a:rPr>
              <a:t>ace	and	th</a:t>
            </a:r>
            <a:r>
              <a:rPr sz="2400" spc="-10" dirty="0">
                <a:solidFill>
                  <a:srgbClr val="0D0D0D"/>
                </a:solidFill>
                <a:latin typeface="Times New Roman"/>
                <a:cs typeface="Times New Roman"/>
              </a:rPr>
              <a:t>u</a:t>
            </a:r>
            <a:r>
              <a:rPr sz="2400" spc="-5" dirty="0">
                <a:solidFill>
                  <a:srgbClr val="0D0D0D"/>
                </a:solidFill>
                <a:latin typeface="Times New Roman"/>
                <a:cs typeface="Times New Roman"/>
              </a:rPr>
              <a:t>s</a:t>
            </a:r>
            <a:r>
              <a:rPr sz="2400" dirty="0">
                <a:solidFill>
                  <a:srgbClr val="0D0D0D"/>
                </a:solidFill>
                <a:latin typeface="Times New Roman"/>
                <a:cs typeface="Times New Roman"/>
              </a:rPr>
              <a:t>	are  </a:t>
            </a:r>
            <a:r>
              <a:rPr sz="2400" spc="-5" dirty="0">
                <a:solidFill>
                  <a:srgbClr val="0D0D0D"/>
                </a:solidFill>
                <a:latin typeface="Times New Roman"/>
                <a:cs typeface="Times New Roman"/>
              </a:rPr>
              <a:t>available </a:t>
            </a:r>
            <a:r>
              <a:rPr sz="2400" dirty="0">
                <a:solidFill>
                  <a:srgbClr val="0D0D0D"/>
                </a:solidFill>
                <a:latin typeface="Times New Roman"/>
                <a:cs typeface="Times New Roman"/>
              </a:rPr>
              <a:t>to anyone who </a:t>
            </a:r>
            <a:r>
              <a:rPr sz="2400" spc="-5" dirty="0">
                <a:solidFill>
                  <a:srgbClr val="0D0D0D"/>
                </a:solidFill>
                <a:latin typeface="Times New Roman"/>
                <a:cs typeface="Times New Roman"/>
              </a:rPr>
              <a:t>has </a:t>
            </a:r>
            <a:r>
              <a:rPr sz="2400" dirty="0">
                <a:solidFill>
                  <a:srgbClr val="0D0D0D"/>
                </a:solidFill>
                <a:latin typeface="Times New Roman"/>
                <a:cs typeface="Times New Roman"/>
              </a:rPr>
              <a:t>a device capable of receiving</a:t>
            </a:r>
            <a:r>
              <a:rPr sz="2400" spc="-140" dirty="0">
                <a:solidFill>
                  <a:srgbClr val="0D0D0D"/>
                </a:solidFill>
                <a:latin typeface="Times New Roman"/>
                <a:cs typeface="Times New Roman"/>
              </a:rPr>
              <a:t> </a:t>
            </a:r>
            <a:r>
              <a:rPr sz="2400" dirty="0">
                <a:solidFill>
                  <a:srgbClr val="0D0D0D"/>
                </a:solidFill>
                <a:latin typeface="Times New Roman"/>
                <a:cs typeface="Times New Roman"/>
              </a:rPr>
              <a:t>them</a:t>
            </a:r>
            <a:endParaRPr sz="24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58674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3276600" y="0"/>
            <a:ext cx="8077200" cy="1489510"/>
          </a:xfrm>
          <a:prstGeom prst="rect">
            <a:avLst/>
          </a:prstGeom>
        </p:spPr>
        <p:txBody>
          <a:bodyPr vert="horz" wrap="square" lIns="0" tIns="12065" rIns="0" bIns="0" rtlCol="0" anchor="b">
            <a:spAutoFit/>
          </a:bodyPr>
          <a:lstStyle/>
          <a:p>
            <a:pPr marL="12700">
              <a:lnSpc>
                <a:spcPct val="100000"/>
              </a:lnSpc>
              <a:spcBef>
                <a:spcPts val="95"/>
              </a:spcBef>
            </a:pPr>
            <a:r>
              <a:rPr spc="-5" dirty="0"/>
              <a:t>Propagation</a:t>
            </a:r>
            <a:r>
              <a:rPr spc="-60" dirty="0"/>
              <a:t> </a:t>
            </a:r>
            <a:r>
              <a:rPr spc="-5" dirty="0"/>
              <a:t>Methods</a:t>
            </a:r>
            <a:r>
              <a:rPr lang="en-US" spc="-5" dirty="0"/>
              <a:t> used in unguided media</a:t>
            </a:r>
            <a:endParaRPr spc="-5" dirty="0"/>
          </a:p>
        </p:txBody>
      </p:sp>
      <p:sp>
        <p:nvSpPr>
          <p:cNvPr id="8" name="object 8"/>
          <p:cNvSpPr/>
          <p:nvPr/>
        </p:nvSpPr>
        <p:spPr>
          <a:xfrm>
            <a:off x="1862138" y="1917700"/>
            <a:ext cx="8500999" cy="35687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p>
            <a:r>
              <a:rPr lang="en-US" sz="3600">
                <a:solidFill>
                  <a:srgbClr val="FFFFFF"/>
                </a:solidFill>
              </a:rPr>
              <a:t>Propagation Methods</a:t>
            </a:r>
          </a:p>
        </p:txBody>
      </p:sp>
      <p:graphicFrame>
        <p:nvGraphicFramePr>
          <p:cNvPr id="14" name="object 2">
            <a:extLst>
              <a:ext uri="{FF2B5EF4-FFF2-40B4-BE49-F238E27FC236}">
                <a16:creationId xmlns:a16="http://schemas.microsoft.com/office/drawing/2014/main" id="{78A8D529-4B8A-4664-B2D8-A920F99E0EB6}"/>
              </a:ext>
            </a:extLst>
          </p:cNvPr>
          <p:cNvGraphicFramePr/>
          <p:nvPr>
            <p:extLst>
              <p:ext uri="{D42A27DB-BD31-4B8C-83A1-F6EECF244321}">
                <p14:modId xmlns:p14="http://schemas.microsoft.com/office/powerpoint/2010/main" val="2726167959"/>
              </p:ext>
            </p:extLst>
          </p:nvPr>
        </p:nvGraphicFramePr>
        <p:xfrm>
          <a:off x="2051339" y="691253"/>
          <a:ext cx="9226261"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b="1">
                <a:solidFill>
                  <a:srgbClr val="FFFFFF"/>
                </a:solidFill>
              </a:rPr>
              <a:t>Propagation Methods</a:t>
            </a:r>
          </a:p>
        </p:txBody>
      </p:sp>
      <p:sp>
        <p:nvSpPr>
          <p:cNvPr id="7" name="object 7"/>
          <p:cNvSpPr txBox="1"/>
          <p:nvPr/>
        </p:nvSpPr>
        <p:spPr>
          <a:xfrm>
            <a:off x="1447800" y="605896"/>
            <a:ext cx="9707879" cy="5646208"/>
          </a:xfrm>
          <a:prstGeom prst="rect">
            <a:avLst/>
          </a:prstGeom>
        </p:spPr>
        <p:txBody>
          <a:bodyPr vert="horz" lIns="0" tIns="45720" rIns="0" bIns="45720" rtlCol="0" anchor="ctr">
            <a:normAutofit/>
          </a:bodyPr>
          <a:lstStyle/>
          <a:p>
            <a:pPr marL="355600" marR="5080" indent="-342900" algn="just" defTabSz="914400">
              <a:lnSpc>
                <a:spcPct val="150000"/>
              </a:lnSpc>
              <a:spcBef>
                <a:spcPts val="100"/>
              </a:spcBef>
              <a:buClr>
                <a:schemeClr val="accent1"/>
              </a:buClr>
              <a:buFont typeface="Wingdings" panose="05000000000000000000" pitchFamily="2" charset="2"/>
              <a:buChar char="v"/>
              <a:tabLst>
                <a:tab pos="355600" algn="l"/>
              </a:tabLst>
            </a:pPr>
            <a:r>
              <a:rPr lang="en-US" sz="2200" dirty="0">
                <a:solidFill>
                  <a:schemeClr val="tx1">
                    <a:lumMod val="75000"/>
                    <a:lumOff val="25000"/>
                  </a:schemeClr>
                </a:solidFill>
              </a:rPr>
              <a:t>In </a:t>
            </a:r>
            <a:r>
              <a:rPr lang="en-US" sz="2200" spc="-10" dirty="0">
                <a:solidFill>
                  <a:schemeClr val="tx1">
                    <a:lumMod val="75000"/>
                    <a:lumOff val="25000"/>
                  </a:schemeClr>
                </a:solidFill>
              </a:rPr>
              <a:t>line-or-sight </a:t>
            </a:r>
            <a:r>
              <a:rPr lang="en-US" sz="2200" spc="-5" dirty="0">
                <a:solidFill>
                  <a:schemeClr val="tx1">
                    <a:lumMod val="75000"/>
                    <a:lumOff val="25000"/>
                  </a:schemeClr>
                </a:solidFill>
              </a:rPr>
              <a:t>propagation, very high-frequency signals</a:t>
            </a:r>
            <a:r>
              <a:rPr lang="en-US" sz="2200" spc="440" dirty="0">
                <a:solidFill>
                  <a:schemeClr val="tx1">
                    <a:lumMod val="75000"/>
                    <a:lumOff val="25000"/>
                  </a:schemeClr>
                </a:solidFill>
              </a:rPr>
              <a:t> </a:t>
            </a:r>
            <a:r>
              <a:rPr lang="en-US" sz="2200" dirty="0">
                <a:solidFill>
                  <a:schemeClr val="tx1">
                    <a:lumMod val="75000"/>
                    <a:lumOff val="25000"/>
                  </a:schemeClr>
                </a:solidFill>
              </a:rPr>
              <a:t>are  </a:t>
            </a:r>
            <a:r>
              <a:rPr lang="en-US" sz="2200" spc="-5" dirty="0">
                <a:solidFill>
                  <a:schemeClr val="tx1">
                    <a:lumMod val="75000"/>
                    <a:lumOff val="25000"/>
                  </a:schemeClr>
                </a:solidFill>
              </a:rPr>
              <a:t>transmitted </a:t>
            </a:r>
            <a:r>
              <a:rPr lang="en-US" sz="2200" dirty="0">
                <a:solidFill>
                  <a:schemeClr val="tx1">
                    <a:lumMod val="75000"/>
                    <a:lumOff val="25000"/>
                  </a:schemeClr>
                </a:solidFill>
              </a:rPr>
              <a:t>in </a:t>
            </a:r>
            <a:r>
              <a:rPr lang="en-US" sz="2200" spc="-5" dirty="0">
                <a:solidFill>
                  <a:schemeClr val="tx1">
                    <a:lumMod val="75000"/>
                    <a:lumOff val="25000"/>
                  </a:schemeClr>
                </a:solidFill>
              </a:rPr>
              <a:t>straight </a:t>
            </a:r>
            <a:r>
              <a:rPr lang="en-US" sz="2200" dirty="0">
                <a:solidFill>
                  <a:schemeClr val="tx1">
                    <a:lumMod val="75000"/>
                    <a:lumOff val="25000"/>
                  </a:schemeClr>
                </a:solidFill>
              </a:rPr>
              <a:t>lines </a:t>
            </a:r>
            <a:r>
              <a:rPr lang="en-US" sz="2200" spc="-5" dirty="0">
                <a:solidFill>
                  <a:schemeClr val="tx1">
                    <a:lumMod val="75000"/>
                    <a:lumOff val="25000"/>
                  </a:schemeClr>
                </a:solidFill>
              </a:rPr>
              <a:t>directly </a:t>
            </a:r>
            <a:r>
              <a:rPr lang="en-US" sz="2200" dirty="0">
                <a:solidFill>
                  <a:schemeClr val="tx1">
                    <a:lumMod val="75000"/>
                    <a:lumOff val="25000"/>
                  </a:schemeClr>
                </a:solidFill>
              </a:rPr>
              <a:t>from antenna to </a:t>
            </a:r>
            <a:r>
              <a:rPr lang="en-US" sz="2200" spc="-5" dirty="0">
                <a:solidFill>
                  <a:schemeClr val="tx1">
                    <a:lumMod val="75000"/>
                    <a:lumOff val="25000"/>
                  </a:schemeClr>
                </a:solidFill>
              </a:rPr>
              <a:t>antenna.  Antennas </a:t>
            </a:r>
            <a:r>
              <a:rPr lang="en-US" sz="2200" spc="-10" dirty="0">
                <a:solidFill>
                  <a:schemeClr val="tx1">
                    <a:lumMod val="75000"/>
                    <a:lumOff val="25000"/>
                  </a:schemeClr>
                </a:solidFill>
              </a:rPr>
              <a:t>must </a:t>
            </a:r>
            <a:r>
              <a:rPr lang="en-US" sz="2200" spc="-5" dirty="0">
                <a:solidFill>
                  <a:schemeClr val="tx1">
                    <a:lumMod val="75000"/>
                    <a:lumOff val="25000"/>
                  </a:schemeClr>
                </a:solidFill>
              </a:rPr>
              <a:t>be directional, facing </a:t>
            </a:r>
            <a:r>
              <a:rPr lang="en-US" sz="2200" dirty="0">
                <a:solidFill>
                  <a:schemeClr val="tx1">
                    <a:lumMod val="75000"/>
                    <a:lumOff val="25000"/>
                  </a:schemeClr>
                </a:solidFill>
              </a:rPr>
              <a:t>each </a:t>
            </a:r>
            <a:r>
              <a:rPr lang="en-US" sz="2200" spc="-25" dirty="0">
                <a:solidFill>
                  <a:schemeClr val="tx1">
                    <a:lumMod val="75000"/>
                    <a:lumOff val="25000"/>
                  </a:schemeClr>
                </a:solidFill>
              </a:rPr>
              <a:t>other, </a:t>
            </a:r>
            <a:r>
              <a:rPr lang="en-US" sz="2200" dirty="0">
                <a:solidFill>
                  <a:schemeClr val="tx1">
                    <a:lumMod val="75000"/>
                    <a:lumOff val="25000"/>
                  </a:schemeClr>
                </a:solidFill>
              </a:rPr>
              <a:t>and </a:t>
            </a:r>
            <a:r>
              <a:rPr lang="en-US" sz="2200" spc="-5" dirty="0">
                <a:solidFill>
                  <a:schemeClr val="tx1">
                    <a:lumMod val="75000"/>
                    <a:lumOff val="25000"/>
                  </a:schemeClr>
                </a:solidFill>
              </a:rPr>
              <a:t>either tall  </a:t>
            </a:r>
            <a:r>
              <a:rPr lang="en-US" sz="2200" dirty="0">
                <a:solidFill>
                  <a:schemeClr val="tx1">
                    <a:lumMod val="75000"/>
                    <a:lumOff val="25000"/>
                  </a:schemeClr>
                </a:solidFill>
              </a:rPr>
              <a:t>enough or close enough </a:t>
            </a:r>
            <a:r>
              <a:rPr lang="en-US" sz="2200" spc="-5" dirty="0">
                <a:solidFill>
                  <a:schemeClr val="tx1">
                    <a:lumMod val="75000"/>
                    <a:lumOff val="25000"/>
                  </a:schemeClr>
                </a:solidFill>
              </a:rPr>
              <a:t>together not to </a:t>
            </a:r>
            <a:r>
              <a:rPr lang="en-US" sz="2200" dirty="0">
                <a:solidFill>
                  <a:schemeClr val="tx1">
                    <a:lumMod val="75000"/>
                    <a:lumOff val="25000"/>
                  </a:schemeClr>
                </a:solidFill>
              </a:rPr>
              <a:t>be </a:t>
            </a:r>
            <a:r>
              <a:rPr lang="en-US" sz="2200" spc="-10" dirty="0">
                <a:solidFill>
                  <a:schemeClr val="tx1">
                    <a:lumMod val="75000"/>
                    <a:lumOff val="25000"/>
                  </a:schemeClr>
                </a:solidFill>
              </a:rPr>
              <a:t>affected </a:t>
            </a:r>
            <a:r>
              <a:rPr lang="en-US" sz="2200" dirty="0">
                <a:solidFill>
                  <a:schemeClr val="tx1">
                    <a:lumMod val="75000"/>
                    <a:lumOff val="25000"/>
                  </a:schemeClr>
                </a:solidFill>
              </a:rPr>
              <a:t>by the </a:t>
            </a:r>
            <a:r>
              <a:rPr lang="en-US" sz="2200" spc="-5" dirty="0">
                <a:solidFill>
                  <a:schemeClr val="tx1">
                    <a:lumMod val="75000"/>
                    <a:lumOff val="25000"/>
                  </a:schemeClr>
                </a:solidFill>
              </a:rPr>
              <a:t>curvature  </a:t>
            </a:r>
            <a:r>
              <a:rPr lang="en-US" sz="2200" dirty="0">
                <a:solidFill>
                  <a:schemeClr val="tx1">
                    <a:lumMod val="75000"/>
                    <a:lumOff val="25000"/>
                  </a:schemeClr>
                </a:solidFill>
              </a:rPr>
              <a:t>of the </a:t>
            </a:r>
            <a:r>
              <a:rPr lang="en-US" sz="2200" spc="-5" dirty="0">
                <a:solidFill>
                  <a:schemeClr val="tx1">
                    <a:lumMod val="75000"/>
                    <a:lumOff val="25000"/>
                  </a:schemeClr>
                </a:solidFill>
              </a:rPr>
              <a:t>earth. Line-of-sight propagation is </a:t>
            </a:r>
            <a:r>
              <a:rPr lang="en-US" sz="2200" dirty="0">
                <a:solidFill>
                  <a:schemeClr val="tx1">
                    <a:lumMod val="75000"/>
                    <a:lumOff val="25000"/>
                  </a:schemeClr>
                </a:solidFill>
              </a:rPr>
              <a:t>tricky </a:t>
            </a:r>
            <a:r>
              <a:rPr lang="en-US" sz="2200" spc="-5" dirty="0">
                <a:solidFill>
                  <a:schemeClr val="tx1">
                    <a:lumMod val="75000"/>
                    <a:lumOff val="25000"/>
                  </a:schemeClr>
                </a:solidFill>
              </a:rPr>
              <a:t>because radio  transmissions cannot be completely</a:t>
            </a:r>
            <a:r>
              <a:rPr lang="en-US" sz="2200" spc="-35" dirty="0">
                <a:solidFill>
                  <a:schemeClr val="tx1">
                    <a:lumMod val="75000"/>
                    <a:lumOff val="25000"/>
                  </a:schemeClr>
                </a:solidFill>
              </a:rPr>
              <a:t> </a:t>
            </a:r>
            <a:r>
              <a:rPr lang="en-US" sz="2200" spc="-5" dirty="0">
                <a:solidFill>
                  <a:schemeClr val="tx1">
                    <a:lumMod val="75000"/>
                    <a:lumOff val="25000"/>
                  </a:schemeClr>
                </a:solidFill>
              </a:rPr>
              <a:t>focused.</a:t>
            </a:r>
            <a:endParaRPr lang="en-US" sz="2200" dirty="0">
              <a:solidFill>
                <a:schemeClr val="tx1">
                  <a:lumMod val="75000"/>
                  <a:lumOff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p:nvPr>
        </p:nvSpPr>
        <p:spPr>
          <a:xfrm>
            <a:off x="492370" y="605896"/>
            <a:ext cx="3084844" cy="5646208"/>
          </a:xfrm>
        </p:spPr>
        <p:txBody>
          <a:bodyPr anchor="ctr">
            <a:normAutofit/>
          </a:bodyPr>
          <a:lstStyle/>
          <a:p>
            <a:pPr lvl="0"/>
            <a:r>
              <a:rPr lang="en-IN" sz="3600" b="1">
                <a:solidFill>
                  <a:srgbClr val="FFFFFF"/>
                </a:solidFill>
              </a:rPr>
              <a:t>Data Communication</a:t>
            </a:r>
            <a:br>
              <a:rPr lang="en-US" sz="3600">
                <a:solidFill>
                  <a:srgbClr val="FFFFFF"/>
                </a:solidFill>
              </a:rPr>
            </a:br>
            <a:endParaRPr lang="en-US" sz="3600">
              <a:solidFill>
                <a:srgbClr val="FFFFFF"/>
              </a:solidFill>
            </a:endParaRP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742016" y="605896"/>
            <a:ext cx="6957614" cy="5646208"/>
          </a:xfrm>
        </p:spPr>
        <p:txBody>
          <a:bodyPr anchor="ctr">
            <a:normAutofit fontScale="92500" lnSpcReduction="20000"/>
          </a:bodyPr>
          <a:lstStyle/>
          <a:p>
            <a:pPr lvl="0" algn="just">
              <a:lnSpc>
                <a:spcPct val="150000"/>
              </a:lnSpc>
              <a:spcBef>
                <a:spcPts val="0"/>
              </a:spcBef>
              <a:spcAft>
                <a:spcPts val="0"/>
              </a:spcAft>
              <a:buFont typeface="Wingdings" panose="05000000000000000000" pitchFamily="2" charset="2"/>
              <a:buChar char="Ø"/>
            </a:pPr>
            <a:r>
              <a:rPr lang="en-IN" sz="2400" b="1" dirty="0">
                <a:solidFill>
                  <a:srgbClr val="C00000"/>
                </a:solidFill>
                <a:latin typeface="Times New Roman" panose="02020603050405020304" pitchFamily="18" charset="0"/>
                <a:cs typeface="Times New Roman" panose="02020603050405020304" pitchFamily="18" charset="0"/>
              </a:rPr>
              <a:t>Timeliness: </a:t>
            </a:r>
            <a:r>
              <a:rPr lang="en-IN" sz="2400" b="1" dirty="0">
                <a:latin typeface="Times New Roman" panose="02020603050405020304" pitchFamily="18" charset="0"/>
                <a:cs typeface="Times New Roman" panose="02020603050405020304" pitchFamily="18" charset="0"/>
              </a:rPr>
              <a:t>The system must deliver data in a timely manner. Data delivered late are useless. In the case of video, audio, and voice data, timely delivery means delivering data as they are produced, in the same order that they are produced, and without significant delay. This kind of delivery is called real-time transmission.</a:t>
            </a:r>
            <a:endParaRPr lang="en-US" sz="2400" b="1" dirty="0">
              <a:latin typeface="Times New Roman" panose="02020603050405020304" pitchFamily="18" charset="0"/>
              <a:cs typeface="Times New Roman" panose="02020603050405020304" pitchFamily="18" charset="0"/>
            </a:endParaRPr>
          </a:p>
          <a:p>
            <a:pPr lvl="0" algn="just">
              <a:lnSpc>
                <a:spcPct val="150000"/>
              </a:lnSpc>
              <a:spcBef>
                <a:spcPts val="0"/>
              </a:spcBef>
              <a:spcAft>
                <a:spcPts val="0"/>
              </a:spcAft>
              <a:buFont typeface="Wingdings" panose="05000000000000000000" pitchFamily="2" charset="2"/>
              <a:buChar char="Ø"/>
            </a:pPr>
            <a:r>
              <a:rPr lang="en-IN" sz="2400" b="1" dirty="0">
                <a:solidFill>
                  <a:srgbClr val="C00000"/>
                </a:solidFill>
                <a:latin typeface="Times New Roman" panose="02020603050405020304" pitchFamily="18" charset="0"/>
                <a:cs typeface="Times New Roman" panose="02020603050405020304" pitchFamily="18" charset="0"/>
              </a:rPr>
              <a:t>Jitter: </a:t>
            </a:r>
            <a:r>
              <a:rPr lang="en-IN" sz="2400" b="1" dirty="0">
                <a:latin typeface="Times New Roman" panose="02020603050405020304" pitchFamily="18" charset="0"/>
                <a:cs typeface="Times New Roman" panose="02020603050405020304" pitchFamily="18" charset="0"/>
              </a:rPr>
              <a:t>Jitter refers to the variation in the packet arrival time. It is the uneven delay in the delivery of audio or video packets. For example, let us assume that video packets are sent every 30 </a:t>
            </a:r>
            <a:r>
              <a:rPr lang="en-IN" sz="2400" b="1" dirty="0" err="1">
                <a:latin typeface="Times New Roman" panose="02020603050405020304" pitchFamily="18" charset="0"/>
                <a:cs typeface="Times New Roman" panose="02020603050405020304" pitchFamily="18" charset="0"/>
              </a:rPr>
              <a:t>ms.</a:t>
            </a:r>
            <a:r>
              <a:rPr lang="en-IN" sz="2400" b="1" dirty="0">
                <a:latin typeface="Times New Roman" panose="02020603050405020304" pitchFamily="18" charset="0"/>
                <a:cs typeface="Times New Roman" panose="02020603050405020304" pitchFamily="18" charset="0"/>
              </a:rPr>
              <a:t> If some of the packets arrive with 30-ms delay and others with 40-ms delay, an uneven quality in the video is the result.</a:t>
            </a:r>
            <a:endParaRPr lang="en-US" sz="2400" b="1"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86000" y="533400"/>
            <a:ext cx="7182865" cy="750847"/>
          </a:xfrm>
          <a:prstGeom prst="rect">
            <a:avLst/>
          </a:prstGeom>
        </p:spPr>
        <p:txBody>
          <a:bodyPr vert="horz" wrap="square" lIns="0" tIns="12065" rIns="0" bIns="0" rtlCol="0" anchor="b">
            <a:spAutoFit/>
          </a:bodyPr>
          <a:lstStyle/>
          <a:p>
            <a:pPr marL="12700">
              <a:lnSpc>
                <a:spcPct val="100000"/>
              </a:lnSpc>
              <a:spcBef>
                <a:spcPts val="95"/>
              </a:spcBef>
            </a:pPr>
            <a:r>
              <a:rPr spc="-20" dirty="0"/>
              <a:t>Wireless </a:t>
            </a:r>
            <a:r>
              <a:rPr spc="-15" dirty="0"/>
              <a:t>Transmission</a:t>
            </a:r>
            <a:r>
              <a:rPr spc="-114" dirty="0"/>
              <a:t> </a:t>
            </a:r>
            <a:r>
              <a:rPr dirty="0"/>
              <a:t>Waves</a:t>
            </a:r>
          </a:p>
        </p:txBody>
      </p:sp>
      <p:sp>
        <p:nvSpPr>
          <p:cNvPr id="8" name="object 8"/>
          <p:cNvSpPr/>
          <p:nvPr/>
        </p:nvSpPr>
        <p:spPr>
          <a:xfrm>
            <a:off x="1976438" y="2043049"/>
            <a:ext cx="8239125" cy="27717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8601" y="469115"/>
            <a:ext cx="10943464" cy="750847"/>
          </a:xfrm>
          <a:prstGeom prst="rect">
            <a:avLst/>
          </a:prstGeom>
        </p:spPr>
        <p:txBody>
          <a:bodyPr vert="horz" wrap="square" lIns="0" tIns="12065" rIns="0" bIns="0" rtlCol="0" anchor="b">
            <a:spAutoFit/>
          </a:bodyPr>
          <a:lstStyle/>
          <a:p>
            <a:pPr marL="12700">
              <a:lnSpc>
                <a:spcPct val="100000"/>
              </a:lnSpc>
              <a:spcBef>
                <a:spcPts val="95"/>
              </a:spcBef>
            </a:pPr>
            <a:r>
              <a:rPr spc="-5" dirty="0"/>
              <a:t>Frequency Spectrum of unguided Media</a:t>
            </a:r>
          </a:p>
        </p:txBody>
      </p:sp>
      <p:sp>
        <p:nvSpPr>
          <p:cNvPr id="8" name="object 8"/>
          <p:cNvSpPr/>
          <p:nvPr/>
        </p:nvSpPr>
        <p:spPr>
          <a:xfrm>
            <a:off x="2276476" y="2514474"/>
            <a:ext cx="7781925" cy="197650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505200" y="533400"/>
            <a:ext cx="4508938" cy="750847"/>
          </a:xfrm>
          <a:prstGeom prst="rect">
            <a:avLst/>
          </a:prstGeom>
        </p:spPr>
        <p:txBody>
          <a:bodyPr vert="horz" wrap="square" lIns="0" tIns="12065" rIns="0" bIns="0" rtlCol="0" anchor="b">
            <a:spAutoFit/>
          </a:bodyPr>
          <a:lstStyle/>
          <a:p>
            <a:pPr marL="368935">
              <a:lnSpc>
                <a:spcPct val="100000"/>
              </a:lnSpc>
              <a:spcBef>
                <a:spcPts val="95"/>
              </a:spcBef>
            </a:pPr>
            <a:r>
              <a:rPr spc="-5" dirty="0"/>
              <a:t>Radio</a:t>
            </a:r>
            <a:r>
              <a:rPr spc="-150" dirty="0"/>
              <a:t> </a:t>
            </a:r>
            <a:r>
              <a:rPr dirty="0"/>
              <a:t>Waves</a:t>
            </a:r>
          </a:p>
        </p:txBody>
      </p:sp>
      <p:graphicFrame>
        <p:nvGraphicFramePr>
          <p:cNvPr id="10" name="object 7">
            <a:extLst>
              <a:ext uri="{FF2B5EF4-FFF2-40B4-BE49-F238E27FC236}">
                <a16:creationId xmlns:a16="http://schemas.microsoft.com/office/drawing/2014/main" id="{65971CCA-9FB1-470B-9634-249FB3FC66F1}"/>
              </a:ext>
            </a:extLst>
          </p:cNvPr>
          <p:cNvGraphicFramePr/>
          <p:nvPr>
            <p:extLst>
              <p:ext uri="{D42A27DB-BD31-4B8C-83A1-F6EECF244321}">
                <p14:modId xmlns:p14="http://schemas.microsoft.com/office/powerpoint/2010/main" val="415862855"/>
              </p:ext>
            </p:extLst>
          </p:nvPr>
        </p:nvGraphicFramePr>
        <p:xfrm>
          <a:off x="533400" y="2136762"/>
          <a:ext cx="10820400" cy="2762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33400" y="5334000"/>
            <a:ext cx="10820400" cy="369332"/>
          </a:xfrm>
          <a:prstGeom prst="rect">
            <a:avLst/>
          </a:prstGeom>
          <a:noFill/>
        </p:spPr>
        <p:txBody>
          <a:bodyPr wrap="square" rtlCol="0">
            <a:spAutoFit/>
          </a:bodyPr>
          <a:lstStyle/>
          <a:p>
            <a:r>
              <a:rPr lang="en-US" b="1" dirty="0"/>
              <a:t>Used in Radio and Television</a:t>
            </a:r>
            <a:endParaRPr lang="en-I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bject 8"/>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a:solidFill>
                  <a:srgbClr val="FFFFFF"/>
                </a:solidFill>
              </a:rPr>
              <a:t>Radio Waves</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bject 7"/>
          <p:cNvSpPr txBox="1"/>
          <p:nvPr/>
        </p:nvSpPr>
        <p:spPr>
          <a:xfrm>
            <a:off x="4191000" y="605896"/>
            <a:ext cx="7848600" cy="5871104"/>
          </a:xfrm>
          <a:prstGeom prst="rect">
            <a:avLst/>
          </a:prstGeom>
        </p:spPr>
        <p:txBody>
          <a:bodyPr vert="horz" lIns="0" tIns="45720" rIns="0" bIns="45720" rtlCol="0" anchor="ctr">
            <a:normAutofit/>
          </a:bodyPr>
          <a:lstStyle/>
          <a:p>
            <a:pPr marL="469900" marR="5080" indent="-457200" algn="just" defTabSz="914400">
              <a:lnSpc>
                <a:spcPct val="90000"/>
              </a:lnSpc>
              <a:spcBef>
                <a:spcPts val="100"/>
              </a:spcBef>
              <a:buClr>
                <a:schemeClr val="accent1"/>
              </a:buClr>
              <a:buFont typeface="+mj-lt"/>
              <a:buAutoNum type="arabicPeriod"/>
              <a:tabLst>
                <a:tab pos="355600" algn="l"/>
              </a:tabLst>
            </a:pPr>
            <a:r>
              <a:rPr lang="en-US" sz="2200" dirty="0">
                <a:solidFill>
                  <a:schemeClr val="tx1">
                    <a:lumMod val="75000"/>
                    <a:lumOff val="25000"/>
                  </a:schemeClr>
                </a:solidFill>
              </a:rPr>
              <a:t>The </a:t>
            </a:r>
            <a:r>
              <a:rPr lang="en-US" sz="2200" spc="-5" dirty="0">
                <a:solidFill>
                  <a:schemeClr val="tx1">
                    <a:lumMod val="75000"/>
                    <a:lumOff val="25000"/>
                  </a:schemeClr>
                </a:solidFill>
              </a:rPr>
              <a:t>omnidirectional property has </a:t>
            </a:r>
            <a:r>
              <a:rPr lang="en-US" sz="2200" dirty="0">
                <a:solidFill>
                  <a:schemeClr val="tx1">
                    <a:lumMod val="75000"/>
                    <a:lumOff val="25000"/>
                  </a:schemeClr>
                </a:solidFill>
              </a:rPr>
              <a:t>a </a:t>
            </a:r>
            <a:r>
              <a:rPr lang="en-US" sz="2200" spc="-5" dirty="0">
                <a:solidFill>
                  <a:schemeClr val="tx1">
                    <a:lumMod val="75000"/>
                    <a:lumOff val="25000"/>
                  </a:schemeClr>
                </a:solidFill>
              </a:rPr>
              <a:t>disadvantage, </a:t>
            </a:r>
            <a:r>
              <a:rPr lang="en-US" sz="2200" dirty="0">
                <a:solidFill>
                  <a:schemeClr val="tx1">
                    <a:lumMod val="75000"/>
                    <a:lumOff val="25000"/>
                  </a:schemeClr>
                </a:solidFill>
              </a:rPr>
              <a:t>too. </a:t>
            </a:r>
            <a:r>
              <a:rPr lang="en-US" sz="2200" spc="-5" dirty="0">
                <a:solidFill>
                  <a:schemeClr val="tx1">
                    <a:lumMod val="75000"/>
                    <a:lumOff val="25000"/>
                  </a:schemeClr>
                </a:solidFill>
              </a:rPr>
              <a:t>The radio  waves transmitted </a:t>
            </a:r>
            <a:r>
              <a:rPr lang="en-US" sz="2200" dirty="0">
                <a:solidFill>
                  <a:schemeClr val="tx1">
                    <a:lumMod val="75000"/>
                    <a:lumOff val="25000"/>
                  </a:schemeClr>
                </a:solidFill>
              </a:rPr>
              <a:t>by </a:t>
            </a:r>
            <a:r>
              <a:rPr lang="en-US" sz="2200" spc="-5" dirty="0">
                <a:solidFill>
                  <a:schemeClr val="tx1">
                    <a:lumMod val="75000"/>
                    <a:lumOff val="25000"/>
                  </a:schemeClr>
                </a:solidFill>
              </a:rPr>
              <a:t>one antenna </a:t>
            </a:r>
            <a:r>
              <a:rPr lang="en-US" sz="2200" dirty="0">
                <a:solidFill>
                  <a:schemeClr val="tx1">
                    <a:lumMod val="75000"/>
                    <a:lumOff val="25000"/>
                  </a:schemeClr>
                </a:solidFill>
              </a:rPr>
              <a:t>are </a:t>
            </a:r>
            <a:r>
              <a:rPr lang="en-US" sz="2200" spc="-5" dirty="0">
                <a:solidFill>
                  <a:schemeClr val="tx1">
                    <a:lumMod val="75000"/>
                    <a:lumOff val="25000"/>
                  </a:schemeClr>
                </a:solidFill>
              </a:rPr>
              <a:t>susceptible </a:t>
            </a:r>
            <a:r>
              <a:rPr lang="en-US" sz="2200" dirty="0">
                <a:solidFill>
                  <a:schemeClr val="tx1">
                    <a:lumMod val="75000"/>
                    <a:lumOff val="25000"/>
                  </a:schemeClr>
                </a:solidFill>
              </a:rPr>
              <a:t>to </a:t>
            </a:r>
            <a:r>
              <a:rPr lang="en-US" sz="2200" spc="-5" dirty="0">
                <a:solidFill>
                  <a:schemeClr val="tx1">
                    <a:lumMod val="75000"/>
                    <a:lumOff val="25000"/>
                  </a:schemeClr>
                </a:solidFill>
              </a:rPr>
              <a:t>interference </a:t>
            </a:r>
            <a:r>
              <a:rPr lang="en-US" sz="2200" dirty="0">
                <a:solidFill>
                  <a:schemeClr val="tx1">
                    <a:lumMod val="75000"/>
                    <a:lumOff val="25000"/>
                  </a:schemeClr>
                </a:solidFill>
              </a:rPr>
              <a:t>by  </a:t>
            </a:r>
            <a:r>
              <a:rPr lang="en-US" sz="2200" spc="-5" dirty="0">
                <a:solidFill>
                  <a:schemeClr val="tx1">
                    <a:lumMod val="75000"/>
                    <a:lumOff val="25000"/>
                  </a:schemeClr>
                </a:solidFill>
              </a:rPr>
              <a:t>another antenna that </a:t>
            </a:r>
            <a:r>
              <a:rPr lang="en-US" sz="2200" spc="-10" dirty="0">
                <a:solidFill>
                  <a:schemeClr val="tx1">
                    <a:lumMod val="75000"/>
                    <a:lumOff val="25000"/>
                  </a:schemeClr>
                </a:solidFill>
              </a:rPr>
              <a:t>may </a:t>
            </a:r>
            <a:r>
              <a:rPr lang="en-US" sz="2200" dirty="0">
                <a:solidFill>
                  <a:schemeClr val="tx1">
                    <a:lumMod val="75000"/>
                    <a:lumOff val="25000"/>
                  </a:schemeClr>
                </a:solidFill>
              </a:rPr>
              <a:t>send </a:t>
            </a:r>
            <a:r>
              <a:rPr lang="en-US" sz="2200" spc="-5" dirty="0">
                <a:solidFill>
                  <a:schemeClr val="tx1">
                    <a:lumMod val="75000"/>
                    <a:lumOff val="25000"/>
                  </a:schemeClr>
                </a:solidFill>
              </a:rPr>
              <a:t>signals using </a:t>
            </a:r>
            <a:r>
              <a:rPr lang="en-US" sz="2200" dirty="0">
                <a:solidFill>
                  <a:schemeClr val="tx1">
                    <a:lumMod val="75000"/>
                    <a:lumOff val="25000"/>
                  </a:schemeClr>
                </a:solidFill>
              </a:rPr>
              <a:t>the </a:t>
            </a:r>
            <a:r>
              <a:rPr lang="en-US" sz="2200" spc="-5" dirty="0">
                <a:solidFill>
                  <a:schemeClr val="tx1">
                    <a:lumMod val="75000"/>
                    <a:lumOff val="25000"/>
                  </a:schemeClr>
                </a:solidFill>
              </a:rPr>
              <a:t>same frequency or  </a:t>
            </a:r>
            <a:r>
              <a:rPr lang="en-US" sz="2200" dirty="0">
                <a:solidFill>
                  <a:schemeClr val="tx1">
                    <a:lumMod val="75000"/>
                    <a:lumOff val="25000"/>
                  </a:schemeClr>
                </a:solidFill>
              </a:rPr>
              <a:t>band. Radio </a:t>
            </a:r>
            <a:r>
              <a:rPr lang="en-US" sz="2200" spc="-5" dirty="0">
                <a:solidFill>
                  <a:schemeClr val="tx1">
                    <a:lumMod val="75000"/>
                    <a:lumOff val="25000"/>
                  </a:schemeClr>
                </a:solidFill>
              </a:rPr>
              <a:t>waves, particularly </a:t>
            </a:r>
            <a:r>
              <a:rPr lang="en-US" sz="2200" dirty="0">
                <a:solidFill>
                  <a:schemeClr val="tx1">
                    <a:lumMod val="75000"/>
                    <a:lumOff val="25000"/>
                  </a:schemeClr>
                </a:solidFill>
              </a:rPr>
              <a:t>those </a:t>
            </a:r>
            <a:r>
              <a:rPr lang="en-US" sz="2200" spc="-5" dirty="0">
                <a:solidFill>
                  <a:schemeClr val="tx1">
                    <a:lumMod val="75000"/>
                    <a:lumOff val="25000"/>
                  </a:schemeClr>
                </a:solidFill>
              </a:rPr>
              <a:t>waves that propagate in the  sky mode, </a:t>
            </a:r>
            <a:r>
              <a:rPr lang="en-US" sz="2200" dirty="0">
                <a:solidFill>
                  <a:schemeClr val="tx1">
                    <a:lumMod val="75000"/>
                    <a:lumOff val="25000"/>
                  </a:schemeClr>
                </a:solidFill>
              </a:rPr>
              <a:t>can </a:t>
            </a:r>
            <a:r>
              <a:rPr lang="en-US" sz="2200" spc="-5" dirty="0">
                <a:solidFill>
                  <a:schemeClr val="tx1">
                    <a:lumMod val="75000"/>
                    <a:lumOff val="25000"/>
                  </a:schemeClr>
                </a:solidFill>
              </a:rPr>
              <a:t>travel long distances. </a:t>
            </a:r>
            <a:r>
              <a:rPr lang="en-US" sz="2200" dirty="0">
                <a:solidFill>
                  <a:schemeClr val="tx1">
                    <a:lumMod val="75000"/>
                    <a:lumOff val="25000"/>
                  </a:schemeClr>
                </a:solidFill>
              </a:rPr>
              <a:t>This </a:t>
            </a:r>
            <a:r>
              <a:rPr lang="en-US" sz="2200" spc="-10" dirty="0">
                <a:solidFill>
                  <a:schemeClr val="tx1">
                    <a:lumMod val="75000"/>
                    <a:lumOff val="25000"/>
                  </a:schemeClr>
                </a:solidFill>
              </a:rPr>
              <a:t>makes </a:t>
            </a:r>
            <a:r>
              <a:rPr lang="en-US" sz="2200" spc="-5" dirty="0">
                <a:solidFill>
                  <a:schemeClr val="tx1">
                    <a:lumMod val="75000"/>
                    <a:lumOff val="25000"/>
                  </a:schemeClr>
                </a:solidFill>
              </a:rPr>
              <a:t>radio waves </a:t>
            </a:r>
            <a:r>
              <a:rPr lang="en-US" sz="2200" dirty="0">
                <a:solidFill>
                  <a:schemeClr val="tx1">
                    <a:lumMod val="75000"/>
                    <a:lumOff val="25000"/>
                  </a:schemeClr>
                </a:solidFill>
              </a:rPr>
              <a:t>a  good candidate for </a:t>
            </a:r>
            <a:r>
              <a:rPr lang="en-US" sz="2200" spc="-5" dirty="0">
                <a:solidFill>
                  <a:schemeClr val="tx1">
                    <a:lumMod val="75000"/>
                    <a:lumOff val="25000"/>
                  </a:schemeClr>
                </a:solidFill>
              </a:rPr>
              <a:t>long-distance </a:t>
            </a:r>
            <a:r>
              <a:rPr lang="en-US" sz="2200" dirty="0">
                <a:solidFill>
                  <a:schemeClr val="tx1">
                    <a:lumMod val="75000"/>
                    <a:lumOff val="25000"/>
                  </a:schemeClr>
                </a:solidFill>
              </a:rPr>
              <a:t>broadcasting such </a:t>
            </a:r>
            <a:r>
              <a:rPr lang="en-US" sz="2200" spc="-5" dirty="0">
                <a:solidFill>
                  <a:schemeClr val="tx1">
                    <a:lumMod val="75000"/>
                    <a:lumOff val="25000"/>
                  </a:schemeClr>
                </a:solidFill>
              </a:rPr>
              <a:t>as AM</a:t>
            </a:r>
            <a:r>
              <a:rPr lang="en-US" sz="2200" spc="-229" dirty="0">
                <a:solidFill>
                  <a:schemeClr val="tx1">
                    <a:lumMod val="75000"/>
                    <a:lumOff val="25000"/>
                  </a:schemeClr>
                </a:solidFill>
              </a:rPr>
              <a:t> </a:t>
            </a:r>
            <a:r>
              <a:rPr lang="en-US" sz="2200" dirty="0">
                <a:solidFill>
                  <a:schemeClr val="tx1">
                    <a:lumMod val="75000"/>
                    <a:lumOff val="25000"/>
                  </a:schemeClr>
                </a:solidFill>
              </a:rPr>
              <a:t>radio.</a:t>
            </a:r>
          </a:p>
          <a:p>
            <a:pPr marL="469900" marR="5080" indent="-457200" algn="just" defTabSz="914400">
              <a:lnSpc>
                <a:spcPct val="90000"/>
              </a:lnSpc>
              <a:spcBef>
                <a:spcPts val="240"/>
              </a:spcBef>
              <a:buClr>
                <a:schemeClr val="accent1"/>
              </a:buClr>
              <a:buFont typeface="+mj-lt"/>
              <a:buAutoNum type="arabicPeriod"/>
              <a:tabLst>
                <a:tab pos="355600" algn="l"/>
              </a:tabLst>
            </a:pPr>
            <a:r>
              <a:rPr lang="en-US" sz="2200" dirty="0">
                <a:solidFill>
                  <a:schemeClr val="tx1">
                    <a:lumMod val="75000"/>
                    <a:lumOff val="25000"/>
                  </a:schemeClr>
                </a:solidFill>
              </a:rPr>
              <a:t>Radio </a:t>
            </a:r>
            <a:r>
              <a:rPr lang="en-US" sz="2200" spc="-5" dirty="0">
                <a:solidFill>
                  <a:schemeClr val="tx1">
                    <a:lumMod val="75000"/>
                    <a:lumOff val="25000"/>
                  </a:schemeClr>
                </a:solidFill>
              </a:rPr>
              <a:t>waves, particularly </a:t>
            </a:r>
            <a:r>
              <a:rPr lang="en-US" sz="2200" dirty="0">
                <a:solidFill>
                  <a:schemeClr val="tx1">
                    <a:lumMod val="75000"/>
                    <a:lumOff val="25000"/>
                  </a:schemeClr>
                </a:solidFill>
              </a:rPr>
              <a:t>those of </a:t>
            </a:r>
            <a:r>
              <a:rPr lang="en-US" sz="2200" spc="-5" dirty="0">
                <a:solidFill>
                  <a:schemeClr val="tx1">
                    <a:lumMod val="75000"/>
                    <a:lumOff val="25000"/>
                  </a:schemeClr>
                </a:solidFill>
              </a:rPr>
              <a:t>low </a:t>
            </a:r>
            <a:r>
              <a:rPr lang="en-US" sz="2200" dirty="0">
                <a:solidFill>
                  <a:schemeClr val="tx1">
                    <a:lumMod val="75000"/>
                    <a:lumOff val="25000"/>
                  </a:schemeClr>
                </a:solidFill>
              </a:rPr>
              <a:t>and </a:t>
            </a:r>
            <a:r>
              <a:rPr lang="en-US" sz="2200" spc="-5" dirty="0">
                <a:solidFill>
                  <a:schemeClr val="tx1">
                    <a:lumMod val="75000"/>
                    <a:lumOff val="25000"/>
                  </a:schemeClr>
                </a:solidFill>
              </a:rPr>
              <a:t>medium </a:t>
            </a:r>
            <a:r>
              <a:rPr lang="en-US" sz="2200" dirty="0">
                <a:solidFill>
                  <a:schemeClr val="tx1">
                    <a:lumMod val="75000"/>
                    <a:lumOff val="25000"/>
                  </a:schemeClr>
                </a:solidFill>
              </a:rPr>
              <a:t>frequencies,  can penetrate</a:t>
            </a:r>
            <a:r>
              <a:rPr lang="en-US" sz="2200" spc="-65" dirty="0">
                <a:solidFill>
                  <a:schemeClr val="tx1">
                    <a:lumMod val="75000"/>
                    <a:lumOff val="25000"/>
                  </a:schemeClr>
                </a:solidFill>
              </a:rPr>
              <a:t> </a:t>
            </a:r>
            <a:r>
              <a:rPr lang="en-US" sz="2200" spc="-5" dirty="0">
                <a:solidFill>
                  <a:schemeClr val="tx1">
                    <a:lumMod val="75000"/>
                    <a:lumOff val="25000"/>
                  </a:schemeClr>
                </a:solidFill>
              </a:rPr>
              <a:t>walls.</a:t>
            </a:r>
          </a:p>
          <a:p>
            <a:pPr marL="469900" marR="5715" indent="-457200" algn="just" defTabSz="914400">
              <a:lnSpc>
                <a:spcPct val="90000"/>
              </a:lnSpc>
              <a:spcBef>
                <a:spcPts val="100"/>
              </a:spcBef>
              <a:buClr>
                <a:schemeClr val="accent1"/>
              </a:buClr>
              <a:buFont typeface="+mj-lt"/>
              <a:buAutoNum type="arabicPeriod"/>
              <a:tabLst>
                <a:tab pos="355600" algn="l"/>
              </a:tabLst>
            </a:pPr>
            <a:r>
              <a:rPr lang="en-US" sz="2200" dirty="0">
                <a:solidFill>
                  <a:schemeClr val="tx1">
                    <a:lumMod val="75000"/>
                    <a:lumOff val="25000"/>
                  </a:schemeClr>
                </a:solidFill>
              </a:rPr>
              <a:t>It </a:t>
            </a:r>
            <a:r>
              <a:rPr lang="en-US" sz="2200" spc="-5" dirty="0">
                <a:solidFill>
                  <a:schemeClr val="tx1">
                    <a:lumMod val="75000"/>
                    <a:lumOff val="25000"/>
                  </a:schemeClr>
                </a:solidFill>
              </a:rPr>
              <a:t>is </a:t>
            </a:r>
            <a:r>
              <a:rPr lang="en-US" sz="2200" dirty="0">
                <a:solidFill>
                  <a:schemeClr val="tx1">
                    <a:lumMod val="75000"/>
                    <a:lumOff val="25000"/>
                  </a:schemeClr>
                </a:solidFill>
              </a:rPr>
              <a:t>an </a:t>
            </a:r>
            <a:r>
              <a:rPr lang="en-US" sz="2200" spc="-5" dirty="0">
                <a:solidFill>
                  <a:schemeClr val="tx1">
                    <a:lumMod val="75000"/>
                    <a:lumOff val="25000"/>
                  </a:schemeClr>
                </a:solidFill>
              </a:rPr>
              <a:t>advantage because, </a:t>
            </a:r>
            <a:r>
              <a:rPr lang="en-US" sz="2200" dirty="0">
                <a:solidFill>
                  <a:schemeClr val="tx1">
                    <a:lumMod val="75000"/>
                    <a:lumOff val="25000"/>
                  </a:schemeClr>
                </a:solidFill>
              </a:rPr>
              <a:t>for </a:t>
            </a:r>
            <a:r>
              <a:rPr lang="en-US" sz="2200" spc="-5" dirty="0">
                <a:solidFill>
                  <a:schemeClr val="tx1">
                    <a:lumMod val="75000"/>
                    <a:lumOff val="25000"/>
                  </a:schemeClr>
                </a:solidFill>
              </a:rPr>
              <a:t>example, </a:t>
            </a:r>
            <a:r>
              <a:rPr lang="en-US" sz="2200" dirty="0">
                <a:solidFill>
                  <a:schemeClr val="tx1">
                    <a:lumMod val="75000"/>
                    <a:lumOff val="25000"/>
                  </a:schemeClr>
                </a:solidFill>
              </a:rPr>
              <a:t>an </a:t>
            </a:r>
            <a:r>
              <a:rPr lang="en-US" sz="2200" spc="-5" dirty="0">
                <a:solidFill>
                  <a:schemeClr val="tx1">
                    <a:lumMod val="75000"/>
                    <a:lumOff val="25000"/>
                  </a:schemeClr>
                </a:solidFill>
              </a:rPr>
              <a:t>AM radio can receive  signals inside </a:t>
            </a:r>
            <a:r>
              <a:rPr lang="en-US" sz="2200" dirty="0">
                <a:solidFill>
                  <a:schemeClr val="tx1">
                    <a:lumMod val="75000"/>
                    <a:lumOff val="25000"/>
                  </a:schemeClr>
                </a:solidFill>
              </a:rPr>
              <a:t>a</a:t>
            </a:r>
            <a:r>
              <a:rPr lang="en-US" sz="2200" spc="-40" dirty="0">
                <a:solidFill>
                  <a:schemeClr val="tx1">
                    <a:lumMod val="75000"/>
                    <a:lumOff val="25000"/>
                  </a:schemeClr>
                </a:solidFill>
              </a:rPr>
              <a:t> </a:t>
            </a:r>
            <a:r>
              <a:rPr lang="en-US" sz="2200" dirty="0">
                <a:solidFill>
                  <a:schemeClr val="tx1">
                    <a:lumMod val="75000"/>
                    <a:lumOff val="25000"/>
                  </a:schemeClr>
                </a:solidFill>
              </a:rPr>
              <a:t>building.</a:t>
            </a:r>
          </a:p>
          <a:p>
            <a:pPr marL="469900" marR="5080" indent="-457200" algn="just" defTabSz="914400">
              <a:lnSpc>
                <a:spcPct val="90000"/>
              </a:lnSpc>
              <a:buClr>
                <a:schemeClr val="accent1"/>
              </a:buClr>
              <a:buFont typeface="+mj-lt"/>
              <a:buAutoNum type="arabicPeriod"/>
              <a:tabLst>
                <a:tab pos="355600" algn="l"/>
              </a:tabLst>
            </a:pPr>
            <a:r>
              <a:rPr lang="en-US" sz="2200" dirty="0">
                <a:solidFill>
                  <a:schemeClr val="tx1">
                    <a:lumMod val="75000"/>
                    <a:lumOff val="25000"/>
                  </a:schemeClr>
                </a:solidFill>
              </a:rPr>
              <a:t>It is a </a:t>
            </a:r>
            <a:r>
              <a:rPr lang="en-US" sz="2200" spc="-5" dirty="0">
                <a:solidFill>
                  <a:schemeClr val="tx1">
                    <a:lumMod val="75000"/>
                    <a:lumOff val="25000"/>
                  </a:schemeClr>
                </a:solidFill>
              </a:rPr>
              <a:t>disadvantage because we cannot isolate </a:t>
            </a:r>
            <a:r>
              <a:rPr lang="en-US" sz="2200" dirty="0">
                <a:solidFill>
                  <a:schemeClr val="tx1">
                    <a:lumMod val="75000"/>
                    <a:lumOff val="25000"/>
                  </a:schemeClr>
                </a:solidFill>
              </a:rPr>
              <a:t>a </a:t>
            </a:r>
            <a:r>
              <a:rPr lang="en-US" sz="2200" spc="-5" dirty="0">
                <a:solidFill>
                  <a:schemeClr val="tx1">
                    <a:lumMod val="75000"/>
                    <a:lumOff val="25000"/>
                  </a:schemeClr>
                </a:solidFill>
              </a:rPr>
              <a:t>communication </a:t>
            </a:r>
            <a:r>
              <a:rPr lang="en-US" sz="2200" dirty="0">
                <a:solidFill>
                  <a:schemeClr val="tx1">
                    <a:lumMod val="75000"/>
                    <a:lumOff val="25000"/>
                  </a:schemeClr>
                </a:solidFill>
              </a:rPr>
              <a:t>to  </a:t>
            </a:r>
            <a:r>
              <a:rPr lang="en-US" sz="2200" spc="-5" dirty="0">
                <a:solidFill>
                  <a:schemeClr val="tx1">
                    <a:lumMod val="75000"/>
                    <a:lumOff val="25000"/>
                  </a:schemeClr>
                </a:solidFill>
              </a:rPr>
              <a:t>just </a:t>
            </a:r>
            <a:r>
              <a:rPr lang="en-US" sz="2200" dirty="0">
                <a:solidFill>
                  <a:schemeClr val="tx1">
                    <a:lumMod val="75000"/>
                    <a:lumOff val="25000"/>
                  </a:schemeClr>
                </a:solidFill>
              </a:rPr>
              <a:t>inside </a:t>
            </a:r>
            <a:r>
              <a:rPr lang="en-US" sz="2200" spc="-10" dirty="0">
                <a:solidFill>
                  <a:schemeClr val="tx1">
                    <a:lumMod val="75000"/>
                    <a:lumOff val="25000"/>
                  </a:schemeClr>
                </a:solidFill>
              </a:rPr>
              <a:t>or </a:t>
            </a:r>
            <a:r>
              <a:rPr lang="en-US" sz="2200" dirty="0">
                <a:solidFill>
                  <a:schemeClr val="tx1">
                    <a:lumMod val="75000"/>
                    <a:lumOff val="25000"/>
                  </a:schemeClr>
                </a:solidFill>
              </a:rPr>
              <a:t>outside a </a:t>
            </a:r>
            <a:r>
              <a:rPr lang="en-US" sz="2200" spc="-5" dirty="0">
                <a:solidFill>
                  <a:schemeClr val="tx1">
                    <a:lumMod val="75000"/>
                    <a:lumOff val="25000"/>
                  </a:schemeClr>
                </a:solidFill>
              </a:rPr>
              <a:t>building. The </a:t>
            </a:r>
            <a:r>
              <a:rPr lang="en-US" sz="2200" dirty="0">
                <a:solidFill>
                  <a:schemeClr val="tx1">
                    <a:lumMod val="75000"/>
                    <a:lumOff val="25000"/>
                  </a:schemeClr>
                </a:solidFill>
              </a:rPr>
              <a:t>radio wave band </a:t>
            </a:r>
            <a:r>
              <a:rPr lang="en-US" sz="2200" spc="-5" dirty="0">
                <a:solidFill>
                  <a:schemeClr val="tx1">
                    <a:lumMod val="75000"/>
                    <a:lumOff val="25000"/>
                  </a:schemeClr>
                </a:solidFill>
              </a:rPr>
              <a:t>is relatively  </a:t>
            </a:r>
            <a:r>
              <a:rPr lang="en-US" sz="2200" spc="-25" dirty="0">
                <a:solidFill>
                  <a:schemeClr val="tx1">
                    <a:lumMod val="75000"/>
                    <a:lumOff val="25000"/>
                  </a:schemeClr>
                </a:solidFill>
              </a:rPr>
              <a:t>narrow, </a:t>
            </a:r>
            <a:r>
              <a:rPr lang="en-US" sz="2200" spc="-5" dirty="0">
                <a:solidFill>
                  <a:schemeClr val="tx1">
                    <a:lumMod val="75000"/>
                    <a:lumOff val="25000"/>
                  </a:schemeClr>
                </a:solidFill>
              </a:rPr>
              <a:t>just </a:t>
            </a:r>
            <a:r>
              <a:rPr lang="en-US" sz="2200" dirty="0">
                <a:solidFill>
                  <a:schemeClr val="tx1">
                    <a:lumMod val="75000"/>
                    <a:lumOff val="25000"/>
                  </a:schemeClr>
                </a:solidFill>
              </a:rPr>
              <a:t>under 1 </a:t>
            </a:r>
            <a:r>
              <a:rPr lang="en-US" sz="2200" spc="-5" dirty="0">
                <a:solidFill>
                  <a:schemeClr val="tx1">
                    <a:lumMod val="75000"/>
                    <a:lumOff val="25000"/>
                  </a:schemeClr>
                </a:solidFill>
              </a:rPr>
              <a:t>GHz, compared </a:t>
            </a:r>
            <a:r>
              <a:rPr lang="en-US" sz="2200" dirty="0">
                <a:solidFill>
                  <a:schemeClr val="tx1">
                    <a:lumMod val="75000"/>
                    <a:lumOff val="25000"/>
                  </a:schemeClr>
                </a:solidFill>
              </a:rPr>
              <a:t>to the </a:t>
            </a:r>
            <a:r>
              <a:rPr lang="en-US" sz="2200" spc="-5" dirty="0">
                <a:solidFill>
                  <a:schemeClr val="tx1">
                    <a:lumMod val="75000"/>
                    <a:lumOff val="25000"/>
                  </a:schemeClr>
                </a:solidFill>
              </a:rPr>
              <a:t>microwave </a:t>
            </a:r>
            <a:r>
              <a:rPr lang="en-US" sz="2200" dirty="0">
                <a:solidFill>
                  <a:schemeClr val="tx1">
                    <a:lumMod val="75000"/>
                    <a:lumOff val="25000"/>
                  </a:schemeClr>
                </a:solidFill>
              </a:rPr>
              <a:t>band. </a:t>
            </a:r>
            <a:r>
              <a:rPr lang="en-US" sz="2200" spc="-10" dirty="0">
                <a:solidFill>
                  <a:schemeClr val="tx1">
                    <a:lumMod val="75000"/>
                    <a:lumOff val="25000"/>
                  </a:schemeClr>
                </a:solidFill>
              </a:rPr>
              <a:t>When  </a:t>
            </a:r>
            <a:r>
              <a:rPr lang="en-US" sz="2200" spc="-5" dirty="0">
                <a:solidFill>
                  <a:schemeClr val="tx1">
                    <a:lumMod val="75000"/>
                    <a:lumOff val="25000"/>
                  </a:schemeClr>
                </a:solidFill>
              </a:rPr>
              <a:t>this </a:t>
            </a:r>
            <a:r>
              <a:rPr lang="en-US" sz="2200" dirty="0">
                <a:solidFill>
                  <a:schemeClr val="tx1">
                    <a:lumMod val="75000"/>
                    <a:lumOff val="25000"/>
                  </a:schemeClr>
                </a:solidFill>
              </a:rPr>
              <a:t>band </a:t>
            </a:r>
            <a:r>
              <a:rPr lang="en-US" sz="2200" spc="-5" dirty="0">
                <a:solidFill>
                  <a:schemeClr val="tx1">
                    <a:lumMod val="75000"/>
                    <a:lumOff val="25000"/>
                  </a:schemeClr>
                </a:solidFill>
              </a:rPr>
              <a:t>is divided into sub-bands, </a:t>
            </a:r>
            <a:r>
              <a:rPr lang="en-US" sz="2200" dirty="0">
                <a:solidFill>
                  <a:schemeClr val="tx1">
                    <a:lumMod val="75000"/>
                    <a:lumOff val="25000"/>
                  </a:schemeClr>
                </a:solidFill>
              </a:rPr>
              <a:t>the </a:t>
            </a:r>
            <a:r>
              <a:rPr lang="en-US" sz="2200" spc="-5" dirty="0">
                <a:solidFill>
                  <a:schemeClr val="tx1">
                    <a:lumMod val="75000"/>
                    <a:lumOff val="25000"/>
                  </a:schemeClr>
                </a:solidFill>
              </a:rPr>
              <a:t>sub-bands </a:t>
            </a:r>
            <a:r>
              <a:rPr lang="en-US" sz="2200" dirty="0">
                <a:solidFill>
                  <a:schemeClr val="tx1">
                    <a:lumMod val="75000"/>
                    <a:lumOff val="25000"/>
                  </a:schemeClr>
                </a:solidFill>
              </a:rPr>
              <a:t>are </a:t>
            </a:r>
            <a:r>
              <a:rPr lang="en-US" sz="2200" spc="-5" dirty="0">
                <a:solidFill>
                  <a:schemeClr val="tx1">
                    <a:lumMod val="75000"/>
                    <a:lumOff val="25000"/>
                  </a:schemeClr>
                </a:solidFill>
              </a:rPr>
              <a:t>also </a:t>
            </a:r>
            <a:r>
              <a:rPr lang="en-US" sz="2200" spc="-30" dirty="0">
                <a:solidFill>
                  <a:schemeClr val="tx1">
                    <a:lumMod val="75000"/>
                    <a:lumOff val="25000"/>
                  </a:schemeClr>
                </a:solidFill>
              </a:rPr>
              <a:t>narrow,  </a:t>
            </a:r>
            <a:r>
              <a:rPr lang="en-US" sz="2200" dirty="0">
                <a:solidFill>
                  <a:schemeClr val="tx1">
                    <a:lumMod val="75000"/>
                    <a:lumOff val="25000"/>
                  </a:schemeClr>
                </a:solidFill>
              </a:rPr>
              <a:t>leading to a </a:t>
            </a:r>
            <a:r>
              <a:rPr lang="en-US" sz="2200" spc="-5" dirty="0">
                <a:solidFill>
                  <a:schemeClr val="tx1">
                    <a:lumMod val="75000"/>
                    <a:lumOff val="25000"/>
                  </a:schemeClr>
                </a:solidFill>
              </a:rPr>
              <a:t>low </a:t>
            </a:r>
            <a:r>
              <a:rPr lang="en-US" sz="2200" dirty="0">
                <a:solidFill>
                  <a:schemeClr val="tx1">
                    <a:lumMod val="75000"/>
                    <a:lumOff val="25000"/>
                  </a:schemeClr>
                </a:solidFill>
              </a:rPr>
              <a:t>data rate for digital</a:t>
            </a:r>
            <a:r>
              <a:rPr lang="en-US" sz="2200" spc="-114" dirty="0">
                <a:solidFill>
                  <a:schemeClr val="tx1">
                    <a:lumMod val="75000"/>
                    <a:lumOff val="25000"/>
                  </a:schemeClr>
                </a:solidFill>
              </a:rPr>
              <a:t> </a:t>
            </a:r>
            <a:r>
              <a:rPr lang="en-US" sz="2200" spc="-5" dirty="0">
                <a:solidFill>
                  <a:schemeClr val="tx1">
                    <a:lumMod val="75000"/>
                    <a:lumOff val="25000"/>
                  </a:schemeClr>
                </a:solidFill>
              </a:rPr>
              <a:t>communications.</a:t>
            </a:r>
            <a:endParaRPr lang="en-US" sz="2200" dirty="0">
              <a:solidFill>
                <a:schemeClr val="tx1">
                  <a:lumMod val="75000"/>
                  <a:lumOff val="25000"/>
                </a:schemeClr>
              </a:solidFill>
            </a:endParaRPr>
          </a:p>
          <a:p>
            <a:pPr marL="469900" marR="5080" indent="-457200" algn="just" defTabSz="914400">
              <a:lnSpc>
                <a:spcPct val="90000"/>
              </a:lnSpc>
              <a:spcBef>
                <a:spcPts val="240"/>
              </a:spcBef>
              <a:buClr>
                <a:schemeClr val="accent1"/>
              </a:buClr>
              <a:buFont typeface="+mj-lt"/>
              <a:buAutoNum type="arabicPeriod"/>
              <a:tabLst>
                <a:tab pos="355600" algn="l"/>
              </a:tabLst>
            </a:pPr>
            <a:endParaRPr lang="en-US" sz="2200" dirty="0">
              <a:solidFill>
                <a:schemeClr val="tx1">
                  <a:lumMod val="75000"/>
                  <a:lumOff val="25000"/>
                </a:schemeClr>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885443"/>
            <a:ext cx="3485516" cy="430887"/>
          </a:xfrm>
        </p:spPr>
        <p:txBody>
          <a:bodyPr>
            <a:normAutofit fontScale="90000"/>
          </a:bodyPr>
          <a:lstStyle/>
          <a:p>
            <a:r>
              <a:rPr lang="en-US" b="1" dirty="0"/>
              <a:t>MICROWAVES</a:t>
            </a:r>
          </a:p>
        </p:txBody>
      </p:sp>
      <p:sp>
        <p:nvSpPr>
          <p:cNvPr id="3" name="Text Placeholder 2"/>
          <p:cNvSpPr>
            <a:spLocks noGrp="1"/>
          </p:cNvSpPr>
          <p:nvPr>
            <p:ph idx="1"/>
          </p:nvPr>
        </p:nvSpPr>
        <p:spPr>
          <a:xfrm>
            <a:off x="877886" y="1905000"/>
            <a:ext cx="10171114" cy="3628787"/>
          </a:xfrm>
        </p:spPr>
        <p:txBody>
          <a:bodyPr>
            <a:normAutofit/>
          </a:bodyPr>
          <a:lstStyle/>
          <a:p>
            <a:pPr marL="457200" indent="-457200">
              <a:buFont typeface="+mj-lt"/>
              <a:buAutoNum type="arabicPeriod"/>
            </a:pPr>
            <a:r>
              <a:rPr lang="en-IN" sz="2400" dirty="0"/>
              <a:t>Electromagnetic waves having frequencies between 1 and 300 GHz are called microwaves.</a:t>
            </a:r>
          </a:p>
          <a:p>
            <a:pPr marL="457200" indent="-457200">
              <a:buFont typeface="+mj-lt"/>
              <a:buAutoNum type="arabicPeriod"/>
            </a:pPr>
            <a:r>
              <a:rPr lang="en-IN" sz="2400" dirty="0"/>
              <a:t>Microwaves are unidirectional. </a:t>
            </a:r>
          </a:p>
          <a:p>
            <a:pPr marL="457200" indent="-457200">
              <a:buFont typeface="+mj-lt"/>
              <a:buAutoNum type="arabicPeriod"/>
            </a:pPr>
            <a:r>
              <a:rPr lang="en-IN" sz="2400" dirty="0"/>
              <a:t>When an antenna transmits microwave waves, they can be narrowly focused. This means that the sending and receiving antennas need to be aligned. </a:t>
            </a:r>
          </a:p>
          <a:p>
            <a:pPr marL="457200" indent="-457200">
              <a:buFont typeface="+mj-lt"/>
              <a:buAutoNum type="arabicPeriod"/>
            </a:pPr>
            <a:r>
              <a:rPr lang="en-IN" sz="2400" dirty="0"/>
              <a:t>The unidirectional property has an obvious advantage. A pair of antennas can be aligned without interfering with another pair of aligned antennas. </a:t>
            </a:r>
          </a:p>
          <a:p>
            <a:pPr marL="457200" indent="-457200">
              <a:buFont typeface="+mj-lt"/>
              <a:buAutoNum type="arabicPeriod"/>
            </a:pPr>
            <a:r>
              <a:rPr lang="en-US" sz="2400" dirty="0"/>
              <a:t>Used in Telephone, Satellites and Wireless LAN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N" sz="3600">
                <a:solidFill>
                  <a:srgbClr val="FFFFFF"/>
                </a:solidFill>
              </a:rPr>
              <a:t>Characteristics of microwave propagation</a:t>
            </a:r>
            <a:endParaRPr lang="en-US"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267200" y="605896"/>
            <a:ext cx="7543800" cy="4956704"/>
          </a:xfrm>
        </p:spPr>
        <p:txBody>
          <a:bodyPr anchor="ctr">
            <a:normAutofit/>
          </a:bodyPr>
          <a:lstStyle/>
          <a:p>
            <a:pPr marL="457200" lvl="0" indent="-457200" algn="just">
              <a:buFont typeface="+mj-lt"/>
              <a:buAutoNum type="arabicPeriod"/>
            </a:pPr>
            <a:r>
              <a:rPr lang="en-IN" dirty="0"/>
              <a:t>Microwave propagation is line-of-sight. Since the towers with the mounted antennas need to be in direct sight of each other, towers that are far apart need to be very tall. The curvature of the earth as well as other blocking obstacles do not allow two short towers to communicate by using microwaves. Repeaters are often needed for long distance communication.</a:t>
            </a:r>
            <a:endParaRPr lang="en-US" dirty="0"/>
          </a:p>
          <a:p>
            <a:pPr marL="457200" lvl="0" indent="-457200" algn="just">
              <a:buFont typeface="+mj-lt"/>
              <a:buAutoNum type="arabicPeriod"/>
            </a:pPr>
            <a:r>
              <a:rPr lang="en-IN" dirty="0"/>
              <a:t>Very high-frequency microwaves cannot penetrate walls. This characteristic can be a disadvantage if receivers are inside buildings.</a:t>
            </a:r>
            <a:endParaRPr lang="en-US" dirty="0"/>
          </a:p>
          <a:p>
            <a:pPr marL="457200" lvl="0" indent="-457200" algn="just">
              <a:buFont typeface="+mj-lt"/>
              <a:buAutoNum type="arabicPeriod"/>
            </a:pPr>
            <a:r>
              <a:rPr lang="en-IN" dirty="0"/>
              <a:t>The microwave band is relatively wide, almost 299 GHz. Therefore, wider sub bands can be assigned, and a high data rate is possible</a:t>
            </a:r>
            <a:endParaRPr lang="en-US" dirty="0"/>
          </a:p>
          <a:p>
            <a:pPr marL="457200" lvl="0" indent="-457200">
              <a:buFont typeface="+mj-lt"/>
              <a:buAutoNum type="arabicPeriod"/>
            </a:pPr>
            <a:r>
              <a:rPr lang="en-IN" dirty="0"/>
              <a:t>Use of certain portions of the band requires permission from authorities.</a:t>
            </a:r>
            <a:endParaRPr lang="en-US" dirty="0"/>
          </a:p>
          <a:p>
            <a:pPr>
              <a:buFont typeface="Wingdings" panose="05000000000000000000" pitchFamily="2" charset="2"/>
              <a:buChar char="v"/>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IN" sz="3600" b="1">
                <a:solidFill>
                  <a:srgbClr val="FFFFFF"/>
                </a:solidFill>
              </a:rPr>
              <a:t>Infrared Waves</a:t>
            </a:r>
            <a:br>
              <a:rPr lang="en-US" sz="3600">
                <a:solidFill>
                  <a:srgbClr val="FFFFFF"/>
                </a:solidFill>
              </a:rPr>
            </a:br>
            <a:endParaRPr lang="en-US"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742016" y="605896"/>
            <a:ext cx="6413663" cy="5646208"/>
          </a:xfrm>
        </p:spPr>
        <p:txBody>
          <a:bodyPr anchor="ctr">
            <a:normAutofit/>
          </a:bodyPr>
          <a:lstStyle/>
          <a:p>
            <a:pPr algn="just"/>
            <a:r>
              <a:rPr lang="en-IN" b="1" dirty="0"/>
              <a:t>Infrared waves, </a:t>
            </a:r>
            <a:r>
              <a:rPr lang="en-IN" dirty="0"/>
              <a:t>with frequencies from 300 GHz to 400 THz (wavelengths from 1 mm to 770 nm), can be used for short-range communication. Infrared waves, having high frequencies, cannot penetrate walls. This </a:t>
            </a:r>
            <a:r>
              <a:rPr lang="en-IN" b="1" dirty="0"/>
              <a:t>advantageous </a:t>
            </a:r>
            <a:r>
              <a:rPr lang="en-IN" dirty="0"/>
              <a:t>characteristic prevents </a:t>
            </a:r>
            <a:r>
              <a:rPr lang="en-IN" b="1" dirty="0"/>
              <a:t>interference</a:t>
            </a:r>
            <a:r>
              <a:rPr lang="en-IN" dirty="0"/>
              <a:t> between one system and another; a short-range communication system in one room cannot be affected by another system in the next room. Infrared remote control does not interfere with the use of the remote by our neighbours. However, this same characteristic makes infrared signals </a:t>
            </a:r>
            <a:r>
              <a:rPr lang="en-IN" b="1" dirty="0"/>
              <a:t>useless for long-range communication</a:t>
            </a:r>
            <a:r>
              <a:rPr lang="en-IN" dirty="0"/>
              <a:t>. In addition, Infrared waves cannot be used outside a building because the sun’s rays contain infrared waves that can interfere with the communication.</a:t>
            </a:r>
            <a:endParaRPr lang="en-US" dirty="0"/>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762000" y="1703720"/>
            <a:ext cx="9296400" cy="3152145"/>
          </a:xfrm>
          <a:prstGeom prst="rect">
            <a:avLst/>
          </a:prstGeom>
        </p:spPr>
        <p:txBody>
          <a:bodyPr vert="horz" wrap="square" lIns="0" tIns="195580" rIns="0" bIns="0" rtlCol="0">
            <a:spAutoFit/>
          </a:bodyPr>
          <a:lstStyle/>
          <a:p>
            <a:pPr marL="342900" indent="-342900">
              <a:buFont typeface="+mj-lt"/>
              <a:buAutoNum type="arabicPeriod"/>
            </a:pPr>
            <a:r>
              <a:rPr lang="en-US" sz="3200" dirty="0"/>
              <a:t> LAN(Local Area Network)</a:t>
            </a:r>
          </a:p>
          <a:p>
            <a:pPr marL="342900" indent="-342900">
              <a:buFont typeface="+mj-lt"/>
              <a:buAutoNum type="arabicPeriod"/>
            </a:pPr>
            <a:r>
              <a:rPr lang="en-US" sz="3200" dirty="0"/>
              <a:t> PAN(Personal Area Network)</a:t>
            </a:r>
          </a:p>
          <a:p>
            <a:pPr marL="342900" indent="-342900">
              <a:buFont typeface="+mj-lt"/>
              <a:buAutoNum type="arabicPeriod"/>
            </a:pPr>
            <a:r>
              <a:rPr lang="en-US" sz="3200" dirty="0"/>
              <a:t> MAN(Metropolitan Area Network)</a:t>
            </a:r>
          </a:p>
          <a:p>
            <a:pPr marL="342900" indent="-342900">
              <a:buFont typeface="+mj-lt"/>
              <a:buAutoNum type="arabicPeriod"/>
            </a:pPr>
            <a:r>
              <a:rPr lang="en-US" sz="3200" dirty="0"/>
              <a:t> WAN(Wide Area Network)</a:t>
            </a:r>
          </a:p>
          <a:p>
            <a:pPr marL="342900" indent="-342900">
              <a:buFont typeface="+mj-lt"/>
              <a:buAutoNum type="arabicPeriod"/>
            </a:pPr>
            <a:r>
              <a:rPr lang="en-US" sz="3200" spc="-5" dirty="0">
                <a:solidFill>
                  <a:srgbClr val="0D0D0D"/>
                </a:solidFill>
                <a:latin typeface="Times New Roman"/>
                <a:cs typeface="Times New Roman"/>
              </a:rPr>
              <a:t>CAN (Campus </a:t>
            </a:r>
            <a:r>
              <a:rPr lang="en-US" sz="3200" dirty="0">
                <a:solidFill>
                  <a:srgbClr val="0D0D0D"/>
                </a:solidFill>
                <a:latin typeface="Times New Roman"/>
                <a:cs typeface="Times New Roman"/>
              </a:rPr>
              <a:t>Area</a:t>
            </a:r>
            <a:r>
              <a:rPr lang="en-US" sz="3200" spc="-195" dirty="0">
                <a:solidFill>
                  <a:srgbClr val="0D0D0D"/>
                </a:solidFill>
                <a:latin typeface="Times New Roman"/>
                <a:cs typeface="Times New Roman"/>
              </a:rPr>
              <a:t> </a:t>
            </a:r>
            <a:r>
              <a:rPr lang="en-US" sz="3200" dirty="0">
                <a:solidFill>
                  <a:srgbClr val="0D0D0D"/>
                </a:solidFill>
                <a:latin typeface="Times New Roman"/>
                <a:cs typeface="Times New Roman"/>
              </a:rPr>
              <a:t>Network)</a:t>
            </a:r>
            <a:endParaRPr lang="en-US" sz="3200" dirty="0">
              <a:latin typeface="Times New Roman"/>
              <a:cs typeface="Times New Roman"/>
            </a:endParaRPr>
          </a:p>
          <a:p>
            <a:endParaRPr lang="en-US" sz="3200" dirty="0"/>
          </a:p>
        </p:txBody>
      </p:sp>
      <p:sp>
        <p:nvSpPr>
          <p:cNvPr id="8" name="object 8"/>
          <p:cNvSpPr txBox="1">
            <a:spLocks noGrp="1"/>
          </p:cNvSpPr>
          <p:nvPr>
            <p:ph type="title"/>
          </p:nvPr>
        </p:nvSpPr>
        <p:spPr>
          <a:xfrm>
            <a:off x="609600" y="849290"/>
            <a:ext cx="10591800" cy="640047"/>
          </a:xfrm>
          <a:prstGeom prst="rect">
            <a:avLst/>
          </a:prstGeom>
        </p:spPr>
        <p:txBody>
          <a:bodyPr vert="horz" wrap="square" lIns="0" tIns="12065" rIns="0" bIns="0" rtlCol="0" anchor="b">
            <a:spAutoFit/>
          </a:bodyPr>
          <a:lstStyle/>
          <a:p>
            <a:r>
              <a:rPr lang="en-IN" dirty="0"/>
              <a:t>Computer Network Types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bject 3"/>
          <p:cNvSpPr txBox="1">
            <a:spLocks noGrp="1"/>
          </p:cNvSpPr>
          <p:nvPr>
            <p:ph type="title"/>
          </p:nvPr>
        </p:nvSpPr>
        <p:spPr>
          <a:xfrm>
            <a:off x="492370" y="605896"/>
            <a:ext cx="3084844" cy="5646208"/>
          </a:xfrm>
          <a:prstGeom prst="rect">
            <a:avLst/>
          </a:prstGeom>
        </p:spPr>
        <p:txBody>
          <a:bodyPr vert="horz" lIns="91440" tIns="45720" rIns="91440" bIns="45720" rtlCol="0" anchor="ctr">
            <a:normAutofit/>
          </a:bodyPr>
          <a:lstStyle/>
          <a:p>
            <a:r>
              <a:rPr lang="en-US" sz="3600">
                <a:solidFill>
                  <a:srgbClr val="FFFFFF"/>
                </a:solidFill>
              </a:rPr>
              <a:t>Local Area Network (LAN)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p:nvPr/>
        </p:nvSpPr>
        <p:spPr>
          <a:xfrm>
            <a:off x="4243825" y="22698"/>
            <a:ext cx="7643375" cy="3406303"/>
          </a:xfrm>
          <a:prstGeom prst="rect">
            <a:avLst/>
          </a:prstGeom>
        </p:spPr>
        <p:txBody>
          <a:bodyPr vert="horz" lIns="0" tIns="45720" rIns="0" bIns="45720" rtlCol="0" anchor="ctr">
            <a:normAutofit/>
          </a:bodyPr>
          <a:lstStyle/>
          <a:p>
            <a:pPr marL="355600" marR="5080" indent="-342900" defTabSz="914400">
              <a:lnSpc>
                <a:spcPct val="90000"/>
              </a:lnSpc>
              <a:spcBef>
                <a:spcPts val="100"/>
              </a:spcBef>
              <a:buClr>
                <a:schemeClr val="accent1"/>
              </a:buClr>
              <a:buFont typeface="Wingdings" panose="05000000000000000000" pitchFamily="2" charset="2"/>
              <a:buChar char="v"/>
              <a:tabLst>
                <a:tab pos="355600" algn="l"/>
              </a:tabLst>
            </a:pPr>
            <a:r>
              <a:rPr lang="en-US" sz="2000" spc="-5" dirty="0">
                <a:solidFill>
                  <a:schemeClr val="tx1">
                    <a:lumMod val="75000"/>
                    <a:lumOff val="25000"/>
                  </a:schemeClr>
                </a:solidFill>
              </a:rPr>
              <a:t>LAN is </a:t>
            </a:r>
            <a:r>
              <a:rPr lang="en-US" sz="2000" dirty="0">
                <a:solidFill>
                  <a:schemeClr val="tx1">
                    <a:lumMod val="75000"/>
                    <a:lumOff val="25000"/>
                  </a:schemeClr>
                </a:solidFill>
              </a:rPr>
              <a:t>usually </a:t>
            </a:r>
            <a:r>
              <a:rPr lang="en-US" sz="2000" spc="-5" dirty="0">
                <a:solidFill>
                  <a:schemeClr val="tx1">
                    <a:lumMod val="75000"/>
                    <a:lumOff val="25000"/>
                  </a:schemeClr>
                </a:solidFill>
              </a:rPr>
              <a:t>privately </a:t>
            </a:r>
            <a:r>
              <a:rPr lang="en-US" sz="2000" dirty="0">
                <a:solidFill>
                  <a:schemeClr val="tx1">
                    <a:lumMod val="75000"/>
                    <a:lumOff val="25000"/>
                  </a:schemeClr>
                </a:solidFill>
              </a:rPr>
              <a:t>owned and links the </a:t>
            </a:r>
            <a:r>
              <a:rPr lang="en-US" sz="2000" spc="-5" dirty="0">
                <a:solidFill>
                  <a:schemeClr val="tx1">
                    <a:lumMod val="75000"/>
                    <a:lumOff val="25000"/>
                  </a:schemeClr>
                </a:solidFill>
              </a:rPr>
              <a:t>devices </a:t>
            </a:r>
            <a:r>
              <a:rPr lang="en-US" sz="2000" dirty="0">
                <a:solidFill>
                  <a:schemeClr val="tx1">
                    <a:lumMod val="75000"/>
                    <a:lumOff val="25000"/>
                  </a:schemeClr>
                </a:solidFill>
              </a:rPr>
              <a:t>in a single  </a:t>
            </a:r>
            <a:r>
              <a:rPr lang="en-US" sz="2000" spc="-10" dirty="0">
                <a:solidFill>
                  <a:schemeClr val="tx1">
                    <a:lumMod val="75000"/>
                    <a:lumOff val="25000"/>
                  </a:schemeClr>
                </a:solidFill>
              </a:rPr>
              <a:t>office, </a:t>
            </a:r>
            <a:r>
              <a:rPr lang="en-US" sz="2000" dirty="0">
                <a:solidFill>
                  <a:schemeClr val="tx1">
                    <a:lumMod val="75000"/>
                    <a:lumOff val="25000"/>
                  </a:schemeClr>
                </a:solidFill>
              </a:rPr>
              <a:t>building or </a:t>
            </a:r>
            <a:r>
              <a:rPr lang="en-US" sz="2000" spc="-5" dirty="0">
                <a:solidFill>
                  <a:schemeClr val="tx1">
                    <a:lumMod val="75000"/>
                    <a:lumOff val="25000"/>
                  </a:schemeClr>
                </a:solidFill>
              </a:rPr>
              <a:t>campus </a:t>
            </a:r>
            <a:r>
              <a:rPr lang="en-US" sz="2000" dirty="0">
                <a:solidFill>
                  <a:schemeClr val="tx1">
                    <a:lumMod val="75000"/>
                    <a:lumOff val="25000"/>
                  </a:schemeClr>
                </a:solidFill>
              </a:rPr>
              <a:t>of up to </a:t>
            </a:r>
            <a:r>
              <a:rPr lang="en-US" sz="2000" spc="-5" dirty="0">
                <a:solidFill>
                  <a:schemeClr val="tx1">
                    <a:lumMod val="75000"/>
                    <a:lumOff val="25000"/>
                  </a:schemeClr>
                </a:solidFill>
              </a:rPr>
              <a:t>few kilometers </a:t>
            </a:r>
            <a:r>
              <a:rPr lang="en-US" sz="2000" dirty="0">
                <a:solidFill>
                  <a:schemeClr val="tx1">
                    <a:lumMod val="75000"/>
                    <a:lumOff val="25000"/>
                  </a:schemeClr>
                </a:solidFill>
              </a:rPr>
              <a:t>in</a:t>
            </a:r>
            <a:r>
              <a:rPr lang="en-US" sz="2000" spc="-25" dirty="0">
                <a:solidFill>
                  <a:schemeClr val="tx1">
                    <a:lumMod val="75000"/>
                    <a:lumOff val="25000"/>
                  </a:schemeClr>
                </a:solidFill>
              </a:rPr>
              <a:t> </a:t>
            </a:r>
            <a:r>
              <a:rPr lang="en-US" sz="2000" spc="-5" dirty="0">
                <a:solidFill>
                  <a:schemeClr val="tx1">
                    <a:lumMod val="75000"/>
                    <a:lumOff val="25000"/>
                  </a:schemeClr>
                </a:solidFill>
              </a:rPr>
              <a:t>size.</a:t>
            </a:r>
            <a:endParaRPr lang="en-US" sz="2000" dirty="0">
              <a:solidFill>
                <a:schemeClr val="tx1">
                  <a:lumMod val="75000"/>
                  <a:lumOff val="25000"/>
                </a:schemeClr>
              </a:solidFill>
            </a:endParaRPr>
          </a:p>
          <a:p>
            <a:pPr marL="355600" marR="5080" indent="-342900" defTabSz="914400">
              <a:lnSpc>
                <a:spcPct val="90000"/>
              </a:lnSpc>
              <a:spcBef>
                <a:spcPts val="384"/>
              </a:spcBef>
              <a:buClr>
                <a:schemeClr val="accent1"/>
              </a:buClr>
              <a:buFont typeface="Wingdings" panose="05000000000000000000" pitchFamily="2" charset="2"/>
              <a:buChar char="v"/>
              <a:tabLst>
                <a:tab pos="355600" algn="l"/>
              </a:tabLst>
            </a:pPr>
            <a:r>
              <a:rPr lang="en-US" sz="2000" spc="-5" dirty="0">
                <a:solidFill>
                  <a:schemeClr val="tx1">
                    <a:lumMod val="75000"/>
                    <a:lumOff val="25000"/>
                  </a:schemeClr>
                </a:solidFill>
              </a:rPr>
              <a:t>LAN typically </a:t>
            </a:r>
            <a:r>
              <a:rPr lang="en-US" sz="2000" dirty="0">
                <a:solidFill>
                  <a:schemeClr val="tx1">
                    <a:lumMod val="75000"/>
                    <a:lumOff val="25000"/>
                  </a:schemeClr>
                </a:solidFill>
              </a:rPr>
              <a:t>used </a:t>
            </a:r>
            <a:r>
              <a:rPr lang="en-US" sz="2000" spc="-5" dirty="0">
                <a:solidFill>
                  <a:schemeClr val="tx1">
                    <a:lumMod val="75000"/>
                    <a:lumOff val="25000"/>
                  </a:schemeClr>
                </a:solidFill>
              </a:rPr>
              <a:t>transmission technology </a:t>
            </a:r>
            <a:r>
              <a:rPr lang="en-US" sz="2000" dirty="0">
                <a:solidFill>
                  <a:schemeClr val="tx1">
                    <a:lumMod val="75000"/>
                    <a:lumOff val="25000"/>
                  </a:schemeClr>
                </a:solidFill>
              </a:rPr>
              <a:t>consisting of </a:t>
            </a:r>
            <a:r>
              <a:rPr lang="en-US" sz="2000" spc="-5" dirty="0">
                <a:solidFill>
                  <a:schemeClr val="tx1">
                    <a:lumMod val="75000"/>
                    <a:lumOff val="25000"/>
                  </a:schemeClr>
                </a:solidFill>
              </a:rPr>
              <a:t>single  </a:t>
            </a:r>
            <a:r>
              <a:rPr lang="en-US" sz="2000" dirty="0">
                <a:solidFill>
                  <a:schemeClr val="tx1">
                    <a:lumMod val="75000"/>
                    <a:lumOff val="25000"/>
                  </a:schemeClr>
                </a:solidFill>
              </a:rPr>
              <a:t>cable to which all </a:t>
            </a:r>
            <a:r>
              <a:rPr lang="en-US" sz="2000" spc="-5" dirty="0">
                <a:solidFill>
                  <a:schemeClr val="tx1">
                    <a:lumMod val="75000"/>
                    <a:lumOff val="25000"/>
                  </a:schemeClr>
                </a:solidFill>
              </a:rPr>
              <a:t>machines </a:t>
            </a:r>
            <a:r>
              <a:rPr lang="en-US" sz="2000" dirty="0">
                <a:solidFill>
                  <a:schemeClr val="tx1">
                    <a:lumMod val="75000"/>
                    <a:lumOff val="25000"/>
                  </a:schemeClr>
                </a:solidFill>
              </a:rPr>
              <a:t>are</a:t>
            </a:r>
            <a:r>
              <a:rPr lang="en-US" sz="2000" spc="-95" dirty="0">
                <a:solidFill>
                  <a:schemeClr val="tx1">
                    <a:lumMod val="75000"/>
                    <a:lumOff val="25000"/>
                  </a:schemeClr>
                </a:solidFill>
              </a:rPr>
              <a:t> </a:t>
            </a:r>
            <a:r>
              <a:rPr lang="en-US" sz="2000" dirty="0">
                <a:solidFill>
                  <a:schemeClr val="tx1">
                    <a:lumMod val="75000"/>
                    <a:lumOff val="25000"/>
                  </a:schemeClr>
                </a:solidFill>
              </a:rPr>
              <a:t>connected.</a:t>
            </a:r>
          </a:p>
          <a:p>
            <a:pPr marL="355600" marR="5080" indent="-342900" defTabSz="914400">
              <a:lnSpc>
                <a:spcPct val="90000"/>
              </a:lnSpc>
              <a:spcBef>
                <a:spcPts val="384"/>
              </a:spcBef>
              <a:buClr>
                <a:schemeClr val="accent1"/>
              </a:buClr>
              <a:buFont typeface="Wingdings" panose="05000000000000000000" pitchFamily="2" charset="2"/>
              <a:buChar char="v"/>
              <a:tabLst>
                <a:tab pos="355600" algn="l"/>
              </a:tabLst>
            </a:pPr>
            <a:r>
              <a:rPr lang="en-US" sz="2000" dirty="0">
                <a:solidFill>
                  <a:schemeClr val="tx1">
                    <a:lumMod val="75000"/>
                    <a:lumOff val="25000"/>
                  </a:schemeClr>
                </a:solidFill>
              </a:rPr>
              <a:t>LANs are restricted in size, which means that the worst-case transmission time is bounded and known in advance.</a:t>
            </a:r>
          </a:p>
          <a:p>
            <a:pPr marL="355600" marR="6985" indent="-342900" defTabSz="914400">
              <a:lnSpc>
                <a:spcPct val="90000"/>
              </a:lnSpc>
              <a:buClr>
                <a:schemeClr val="accent1"/>
              </a:buClr>
              <a:buFont typeface="Wingdings" panose="05000000000000000000" pitchFamily="2" charset="2"/>
              <a:buChar char="v"/>
              <a:tabLst>
                <a:tab pos="355600" algn="l"/>
                <a:tab pos="1826260" algn="l"/>
                <a:tab pos="2702560" algn="l"/>
                <a:tab pos="3241040" algn="l"/>
                <a:tab pos="3592829" algn="l"/>
                <a:tab pos="4536440" algn="l"/>
                <a:tab pos="4920615" algn="l"/>
                <a:tab pos="5356225" algn="l"/>
                <a:tab pos="5725160" algn="l"/>
                <a:tab pos="6311900" algn="l"/>
                <a:tab pos="7138034" algn="l"/>
                <a:tab pos="7760334" algn="l"/>
              </a:tabLst>
            </a:pPr>
            <a:r>
              <a:rPr lang="en-US" sz="2000" spc="-90" dirty="0">
                <a:solidFill>
                  <a:schemeClr val="tx1">
                    <a:lumMod val="75000"/>
                    <a:lumOff val="25000"/>
                  </a:schemeClr>
                </a:solidFill>
              </a:rPr>
              <a:t>T</a:t>
            </a:r>
            <a:r>
              <a:rPr lang="en-US" sz="2000" dirty="0">
                <a:solidFill>
                  <a:schemeClr val="tx1">
                    <a:lumMod val="75000"/>
                    <a:lumOff val="25000"/>
                  </a:schemeClr>
                </a:solidFill>
              </a:rPr>
              <a:t>ra</a:t>
            </a:r>
            <a:r>
              <a:rPr lang="en-US" sz="2000" spc="-15" dirty="0">
                <a:solidFill>
                  <a:schemeClr val="tx1">
                    <a:lumMod val="75000"/>
                    <a:lumOff val="25000"/>
                  </a:schemeClr>
                </a:solidFill>
              </a:rPr>
              <a:t>d</a:t>
            </a:r>
            <a:r>
              <a:rPr lang="en-US" sz="2000" dirty="0">
                <a:solidFill>
                  <a:schemeClr val="tx1">
                    <a:lumMod val="75000"/>
                    <a:lumOff val="25000"/>
                  </a:schemeClr>
                </a:solidFill>
              </a:rPr>
              <a:t>itio</a:t>
            </a:r>
            <a:r>
              <a:rPr lang="en-US" sz="2000" spc="-10" dirty="0">
                <a:solidFill>
                  <a:schemeClr val="tx1">
                    <a:lumMod val="75000"/>
                    <a:lumOff val="25000"/>
                  </a:schemeClr>
                </a:solidFill>
              </a:rPr>
              <a:t>na</a:t>
            </a:r>
            <a:r>
              <a:rPr lang="en-US" sz="2000" dirty="0">
                <a:solidFill>
                  <a:schemeClr val="tx1">
                    <a:lumMod val="75000"/>
                    <a:lumOff val="25000"/>
                  </a:schemeClr>
                </a:solidFill>
              </a:rPr>
              <a:t>l	</a:t>
            </a:r>
            <a:r>
              <a:rPr lang="en-US" sz="2000" spc="-5" dirty="0">
                <a:solidFill>
                  <a:schemeClr val="tx1">
                    <a:lumMod val="75000"/>
                    <a:lumOff val="25000"/>
                  </a:schemeClr>
                </a:solidFill>
              </a:rPr>
              <a:t>LANs</a:t>
            </a:r>
            <a:r>
              <a:rPr lang="en-US" sz="2000" dirty="0">
                <a:solidFill>
                  <a:schemeClr val="tx1">
                    <a:lumMod val="75000"/>
                    <a:lumOff val="25000"/>
                  </a:schemeClr>
                </a:solidFill>
              </a:rPr>
              <a:t>	run	at	</a:t>
            </a:r>
            <a:r>
              <a:rPr lang="en-US" sz="2000" spc="-5" dirty="0">
                <a:solidFill>
                  <a:schemeClr val="tx1">
                    <a:lumMod val="75000"/>
                    <a:lumOff val="25000"/>
                  </a:schemeClr>
                </a:solidFill>
              </a:rPr>
              <a:t>speeds</a:t>
            </a:r>
            <a:r>
              <a:rPr lang="en-US" sz="2000" dirty="0">
                <a:solidFill>
                  <a:schemeClr val="tx1">
                    <a:lumMod val="75000"/>
                    <a:lumOff val="25000"/>
                  </a:schemeClr>
                </a:solidFill>
              </a:rPr>
              <a:t>	of	100Mbps to 1Gbps. (but no</a:t>
            </a:r>
            <a:r>
              <a:rPr lang="en-US" sz="2000" spc="-5" dirty="0">
                <a:solidFill>
                  <a:schemeClr val="tx1">
                    <a:lumMod val="75000"/>
                    <a:lumOff val="25000"/>
                  </a:schemeClr>
                </a:solidFill>
              </a:rPr>
              <a:t>w  much </a:t>
            </a:r>
            <a:r>
              <a:rPr lang="en-US" sz="2000" dirty="0">
                <a:solidFill>
                  <a:schemeClr val="tx1">
                    <a:lumMod val="75000"/>
                    <a:lumOff val="25000"/>
                  </a:schemeClr>
                </a:solidFill>
              </a:rPr>
              <a:t>higher </a:t>
            </a:r>
            <a:r>
              <a:rPr lang="en-US" sz="2000" spc="-5" dirty="0">
                <a:solidFill>
                  <a:schemeClr val="tx1">
                    <a:lumMod val="75000"/>
                    <a:lumOff val="25000"/>
                  </a:schemeClr>
                </a:solidFill>
              </a:rPr>
              <a:t>speeds </a:t>
            </a:r>
            <a:r>
              <a:rPr lang="en-US" sz="2000" dirty="0">
                <a:solidFill>
                  <a:schemeClr val="tx1">
                    <a:lumMod val="75000"/>
                    <a:lumOff val="25000"/>
                  </a:schemeClr>
                </a:solidFill>
              </a:rPr>
              <a:t>can be</a:t>
            </a:r>
            <a:r>
              <a:rPr lang="en-US" sz="2000" spc="-35" dirty="0">
                <a:solidFill>
                  <a:schemeClr val="tx1">
                    <a:lumMod val="75000"/>
                    <a:lumOff val="25000"/>
                  </a:schemeClr>
                </a:solidFill>
              </a:rPr>
              <a:t> </a:t>
            </a:r>
            <a:r>
              <a:rPr lang="en-US" sz="2000" dirty="0">
                <a:solidFill>
                  <a:schemeClr val="tx1">
                    <a:lumMod val="75000"/>
                    <a:lumOff val="25000"/>
                  </a:schemeClr>
                </a:solidFill>
              </a:rPr>
              <a:t>achieved).</a:t>
            </a:r>
          </a:p>
          <a:p>
            <a:pPr marL="355600" marR="6985" indent="-342900" defTabSz="914400">
              <a:lnSpc>
                <a:spcPct val="90000"/>
              </a:lnSpc>
              <a:buClr>
                <a:schemeClr val="accent1"/>
              </a:buClr>
              <a:buFont typeface="Wingdings" panose="05000000000000000000" pitchFamily="2" charset="2"/>
              <a:buChar char="v"/>
              <a:tabLst>
                <a:tab pos="355600" algn="l"/>
                <a:tab pos="1826260" algn="l"/>
                <a:tab pos="2702560" algn="l"/>
                <a:tab pos="3241040" algn="l"/>
                <a:tab pos="3592829" algn="l"/>
                <a:tab pos="4536440" algn="l"/>
                <a:tab pos="4920615" algn="l"/>
                <a:tab pos="5356225" algn="l"/>
                <a:tab pos="5725160" algn="l"/>
                <a:tab pos="6311900" algn="l"/>
                <a:tab pos="7138034" algn="l"/>
                <a:tab pos="7760334" algn="l"/>
              </a:tabLst>
            </a:pPr>
            <a:r>
              <a:rPr lang="en-US" sz="2000" dirty="0">
                <a:solidFill>
                  <a:schemeClr val="tx1">
                    <a:lumMod val="75000"/>
                    <a:lumOff val="25000"/>
                  </a:schemeClr>
                </a:solidFill>
              </a:rPr>
              <a:t>The topology of many wired LANs is built from point-to-point links. IEEE 802.3, popularly called </a:t>
            </a:r>
            <a:r>
              <a:rPr lang="en-US" sz="2000" b="1" dirty="0">
                <a:solidFill>
                  <a:schemeClr val="tx1">
                    <a:lumMod val="75000"/>
                    <a:lumOff val="25000"/>
                  </a:schemeClr>
                </a:solidFill>
              </a:rPr>
              <a:t>Ethernet.</a:t>
            </a:r>
            <a:endParaRPr lang="en-US" dirty="0">
              <a:solidFill>
                <a:schemeClr val="tx1">
                  <a:lumMod val="75000"/>
                  <a:lumOff val="25000"/>
                </a:schemeClr>
              </a:solidFill>
            </a:endParaRPr>
          </a:p>
        </p:txBody>
      </p:sp>
      <p:pic>
        <p:nvPicPr>
          <p:cNvPr id="2050" name="Picture 2" descr="Computer Network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00400"/>
            <a:ext cx="5753100" cy="3536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1828800"/>
            <a:ext cx="5486400" cy="4255011"/>
          </a:xfrm>
          <a:prstGeom prst="rect">
            <a:avLst/>
          </a:prstGeom>
        </p:spPr>
        <p:txBody>
          <a:bodyPr vert="horz" wrap="square" lIns="0" tIns="195580" rIns="0" bIns="0" rtlCol="0">
            <a:spAutoFit/>
          </a:bodyPr>
          <a:lstStyle/>
          <a:p>
            <a:pPr marL="355600" indent="-342900">
              <a:spcBef>
                <a:spcPts val="1540"/>
              </a:spcBef>
              <a:buFont typeface="Wingdings"/>
              <a:buChar char=""/>
              <a:tabLst>
                <a:tab pos="355600" algn="l"/>
              </a:tabLst>
            </a:pPr>
            <a:r>
              <a:rPr spc="-5" dirty="0">
                <a:solidFill>
                  <a:srgbClr val="0D0D0D"/>
                </a:solidFill>
                <a:latin typeface="Times New Roman"/>
                <a:cs typeface="Times New Roman"/>
              </a:rPr>
              <a:t>MAN is </a:t>
            </a:r>
            <a:r>
              <a:rPr dirty="0">
                <a:solidFill>
                  <a:srgbClr val="0D0D0D"/>
                </a:solidFill>
                <a:latin typeface="Times New Roman"/>
                <a:cs typeface="Times New Roman"/>
              </a:rPr>
              <a:t>designed to extend over the entire</a:t>
            </a:r>
            <a:r>
              <a:rPr spc="-90" dirty="0">
                <a:solidFill>
                  <a:srgbClr val="0D0D0D"/>
                </a:solidFill>
                <a:latin typeface="Times New Roman"/>
                <a:cs typeface="Times New Roman"/>
              </a:rPr>
              <a:t> </a:t>
            </a:r>
            <a:r>
              <a:rPr spc="-30" dirty="0">
                <a:solidFill>
                  <a:srgbClr val="0D0D0D"/>
                </a:solidFill>
                <a:latin typeface="Times New Roman"/>
                <a:cs typeface="Times New Roman"/>
              </a:rPr>
              <a:t>city.</a:t>
            </a:r>
            <a:r>
              <a:rPr lang="en-US" spc="-30" dirty="0">
                <a:solidFill>
                  <a:srgbClr val="0D0D0D"/>
                </a:solidFill>
                <a:latin typeface="Times New Roman"/>
                <a:cs typeface="Times New Roman"/>
              </a:rPr>
              <a:t> </a:t>
            </a:r>
            <a:r>
              <a:rPr dirty="0">
                <a:solidFill>
                  <a:srgbClr val="0D0D0D"/>
                </a:solidFill>
                <a:latin typeface="Times New Roman"/>
                <a:cs typeface="Times New Roman"/>
              </a:rPr>
              <a:t>It </a:t>
            </a:r>
            <a:r>
              <a:rPr spc="-10" dirty="0">
                <a:solidFill>
                  <a:srgbClr val="0D0D0D"/>
                </a:solidFill>
                <a:latin typeface="Times New Roman"/>
                <a:cs typeface="Times New Roman"/>
              </a:rPr>
              <a:t>may </a:t>
            </a:r>
            <a:r>
              <a:rPr dirty="0">
                <a:solidFill>
                  <a:srgbClr val="0D0D0D"/>
                </a:solidFill>
                <a:latin typeface="Times New Roman"/>
                <a:cs typeface="Times New Roman"/>
              </a:rPr>
              <a:t>be a single </a:t>
            </a:r>
            <a:r>
              <a:rPr spc="-5" dirty="0">
                <a:solidFill>
                  <a:srgbClr val="0D0D0D"/>
                </a:solidFill>
                <a:latin typeface="Times New Roman"/>
                <a:cs typeface="Times New Roman"/>
              </a:rPr>
              <a:t>network as </a:t>
            </a:r>
            <a:r>
              <a:rPr dirty="0">
                <a:solidFill>
                  <a:srgbClr val="0D0D0D"/>
                </a:solidFill>
                <a:latin typeface="Times New Roman"/>
                <a:cs typeface="Times New Roman"/>
              </a:rPr>
              <a:t>a </a:t>
            </a:r>
            <a:r>
              <a:rPr spc="-5" dirty="0">
                <a:solidFill>
                  <a:srgbClr val="0D0D0D"/>
                </a:solidFill>
                <a:latin typeface="Times New Roman"/>
                <a:cs typeface="Times New Roman"/>
              </a:rPr>
              <a:t>cable TV</a:t>
            </a:r>
            <a:endParaRPr dirty="0">
              <a:latin typeface="Times New Roman"/>
              <a:cs typeface="Times New Roman"/>
            </a:endParaRPr>
          </a:p>
          <a:p>
            <a:pPr marL="355600" marR="8255" indent="-342900">
              <a:lnSpc>
                <a:spcPts val="4320"/>
              </a:lnSpc>
              <a:spcBef>
                <a:spcPts val="385"/>
              </a:spcBef>
              <a:buFont typeface="Wingdings"/>
              <a:buChar char=""/>
              <a:tabLst>
                <a:tab pos="355600" algn="l"/>
              </a:tabLst>
            </a:pPr>
            <a:r>
              <a:rPr spc="-5" dirty="0">
                <a:solidFill>
                  <a:srgbClr val="0D0D0D"/>
                </a:solidFill>
                <a:latin typeface="Times New Roman"/>
                <a:cs typeface="Times New Roman"/>
              </a:rPr>
              <a:t>MAN is wholly </a:t>
            </a:r>
            <a:r>
              <a:rPr dirty="0">
                <a:solidFill>
                  <a:srgbClr val="0D0D0D"/>
                </a:solidFill>
                <a:latin typeface="Times New Roman"/>
                <a:cs typeface="Times New Roman"/>
              </a:rPr>
              <a:t>owned and </a:t>
            </a:r>
            <a:r>
              <a:rPr spc="-5" dirty="0">
                <a:solidFill>
                  <a:srgbClr val="0D0D0D"/>
                </a:solidFill>
                <a:latin typeface="Times New Roman"/>
                <a:cs typeface="Times New Roman"/>
              </a:rPr>
              <a:t>operated </a:t>
            </a:r>
            <a:r>
              <a:rPr dirty="0">
                <a:solidFill>
                  <a:srgbClr val="0D0D0D"/>
                </a:solidFill>
                <a:latin typeface="Times New Roman"/>
                <a:cs typeface="Times New Roman"/>
              </a:rPr>
              <a:t>by a </a:t>
            </a:r>
            <a:r>
              <a:rPr spc="-5" dirty="0">
                <a:solidFill>
                  <a:srgbClr val="0D0D0D"/>
                </a:solidFill>
                <a:latin typeface="Times New Roman"/>
                <a:cs typeface="Times New Roman"/>
              </a:rPr>
              <a:t>private company </a:t>
            </a:r>
            <a:r>
              <a:rPr dirty="0">
                <a:solidFill>
                  <a:srgbClr val="0D0D0D"/>
                </a:solidFill>
                <a:latin typeface="Times New Roman"/>
                <a:cs typeface="Times New Roman"/>
              </a:rPr>
              <a:t>or </a:t>
            </a:r>
            <a:r>
              <a:rPr spc="-10" dirty="0">
                <a:solidFill>
                  <a:srgbClr val="0D0D0D"/>
                </a:solidFill>
                <a:latin typeface="Times New Roman"/>
                <a:cs typeface="Times New Roman"/>
              </a:rPr>
              <a:t>may  </a:t>
            </a:r>
            <a:r>
              <a:rPr spc="-5" dirty="0">
                <a:solidFill>
                  <a:srgbClr val="0D0D0D"/>
                </a:solidFill>
                <a:latin typeface="Times New Roman"/>
                <a:cs typeface="Times New Roman"/>
              </a:rPr>
              <a:t>be </a:t>
            </a:r>
            <a:r>
              <a:rPr dirty="0">
                <a:solidFill>
                  <a:srgbClr val="0D0D0D"/>
                </a:solidFill>
                <a:latin typeface="Times New Roman"/>
                <a:cs typeface="Times New Roman"/>
              </a:rPr>
              <a:t>a service provided </a:t>
            </a:r>
            <a:r>
              <a:rPr spc="-5" dirty="0">
                <a:solidFill>
                  <a:srgbClr val="0D0D0D"/>
                </a:solidFill>
                <a:latin typeface="Times New Roman"/>
                <a:cs typeface="Times New Roman"/>
              </a:rPr>
              <a:t>by </a:t>
            </a:r>
            <a:r>
              <a:rPr dirty="0">
                <a:solidFill>
                  <a:srgbClr val="0D0D0D"/>
                </a:solidFill>
                <a:latin typeface="Times New Roman"/>
                <a:cs typeface="Times New Roman"/>
              </a:rPr>
              <a:t>a public</a:t>
            </a:r>
            <a:r>
              <a:rPr spc="-85" dirty="0">
                <a:solidFill>
                  <a:srgbClr val="0D0D0D"/>
                </a:solidFill>
                <a:latin typeface="Times New Roman"/>
                <a:cs typeface="Times New Roman"/>
              </a:rPr>
              <a:t> </a:t>
            </a:r>
            <a:r>
              <a:rPr spc="-25" dirty="0">
                <a:solidFill>
                  <a:srgbClr val="0D0D0D"/>
                </a:solidFill>
                <a:latin typeface="Times New Roman"/>
                <a:cs typeface="Times New Roman"/>
              </a:rPr>
              <a:t>company.</a:t>
            </a:r>
            <a:endParaRPr dirty="0">
              <a:latin typeface="Times New Roman"/>
              <a:cs typeface="Times New Roman"/>
            </a:endParaRPr>
          </a:p>
          <a:p>
            <a:pPr marL="355600" marR="5080" indent="-342900">
              <a:lnSpc>
                <a:spcPts val="4320"/>
              </a:lnSpc>
              <a:buFont typeface="Wingdings"/>
              <a:buChar char=""/>
              <a:tabLst>
                <a:tab pos="355600" algn="l"/>
              </a:tabLst>
            </a:pPr>
            <a:r>
              <a:rPr dirty="0">
                <a:solidFill>
                  <a:srgbClr val="0D0D0D"/>
                </a:solidFill>
                <a:latin typeface="Times New Roman"/>
                <a:cs typeface="Times New Roman"/>
              </a:rPr>
              <a:t>The </a:t>
            </a:r>
            <a:r>
              <a:rPr spc="-5" dirty="0">
                <a:solidFill>
                  <a:srgbClr val="0D0D0D"/>
                </a:solidFill>
                <a:latin typeface="Times New Roman"/>
                <a:cs typeface="Times New Roman"/>
              </a:rPr>
              <a:t>main </a:t>
            </a:r>
            <a:r>
              <a:rPr dirty="0">
                <a:solidFill>
                  <a:srgbClr val="0D0D0D"/>
                </a:solidFill>
                <a:latin typeface="Times New Roman"/>
                <a:cs typeface="Times New Roman"/>
              </a:rPr>
              <a:t>reason for </a:t>
            </a:r>
            <a:r>
              <a:rPr spc="-5" dirty="0">
                <a:solidFill>
                  <a:srgbClr val="0D0D0D"/>
                </a:solidFill>
                <a:latin typeface="Times New Roman"/>
                <a:cs typeface="Times New Roman"/>
              </a:rPr>
              <a:t>distinguishing MANs as </a:t>
            </a:r>
            <a:r>
              <a:rPr dirty="0">
                <a:solidFill>
                  <a:srgbClr val="0D0D0D"/>
                </a:solidFill>
                <a:latin typeface="Times New Roman"/>
                <a:cs typeface="Times New Roman"/>
              </a:rPr>
              <a:t>a </a:t>
            </a:r>
            <a:r>
              <a:rPr spc="-5" dirty="0">
                <a:solidFill>
                  <a:srgbClr val="0D0D0D"/>
                </a:solidFill>
                <a:latin typeface="Times New Roman"/>
                <a:cs typeface="Times New Roman"/>
              </a:rPr>
              <a:t>special category is  </a:t>
            </a:r>
            <a:r>
              <a:rPr dirty="0">
                <a:solidFill>
                  <a:srgbClr val="0D0D0D"/>
                </a:solidFill>
                <a:latin typeface="Times New Roman"/>
                <a:cs typeface="Times New Roman"/>
              </a:rPr>
              <a:t>that a </a:t>
            </a:r>
            <a:r>
              <a:rPr spc="-5" dirty="0">
                <a:solidFill>
                  <a:srgbClr val="0D0D0D"/>
                </a:solidFill>
                <a:latin typeface="Times New Roman"/>
                <a:cs typeface="Times New Roman"/>
              </a:rPr>
              <a:t>standard has </a:t>
            </a:r>
            <a:r>
              <a:rPr dirty="0">
                <a:solidFill>
                  <a:srgbClr val="0D0D0D"/>
                </a:solidFill>
                <a:latin typeface="Times New Roman"/>
                <a:cs typeface="Times New Roman"/>
              </a:rPr>
              <a:t>been adopted for</a:t>
            </a:r>
            <a:r>
              <a:rPr spc="-75" dirty="0">
                <a:solidFill>
                  <a:srgbClr val="0D0D0D"/>
                </a:solidFill>
                <a:latin typeface="Times New Roman"/>
                <a:cs typeface="Times New Roman"/>
              </a:rPr>
              <a:t> </a:t>
            </a:r>
            <a:r>
              <a:rPr spc="-5" dirty="0">
                <a:solidFill>
                  <a:srgbClr val="0D0D0D"/>
                </a:solidFill>
                <a:latin typeface="Times New Roman"/>
                <a:cs typeface="Times New Roman"/>
              </a:rPr>
              <a:t>them.</a:t>
            </a:r>
            <a:endParaRPr dirty="0">
              <a:latin typeface="Times New Roman"/>
              <a:cs typeface="Times New Roman"/>
            </a:endParaRPr>
          </a:p>
          <a:p>
            <a:pPr marL="355600" indent="-342900">
              <a:spcBef>
                <a:spcPts val="1060"/>
              </a:spcBef>
              <a:buFont typeface="Wingdings"/>
              <a:buChar char=""/>
              <a:tabLst>
                <a:tab pos="355600" algn="l"/>
              </a:tabLst>
            </a:pPr>
            <a:r>
              <a:rPr dirty="0">
                <a:solidFill>
                  <a:srgbClr val="0D0D0D"/>
                </a:solidFill>
                <a:latin typeface="Times New Roman"/>
                <a:cs typeface="Times New Roman"/>
              </a:rPr>
              <a:t>It </a:t>
            </a:r>
            <a:r>
              <a:rPr spc="-5" dirty="0">
                <a:solidFill>
                  <a:srgbClr val="0D0D0D"/>
                </a:solidFill>
                <a:latin typeface="Times New Roman"/>
                <a:cs typeface="Times New Roman"/>
              </a:rPr>
              <a:t>is DQDB (Distributed Queue Dual Bus) or IEEE</a:t>
            </a:r>
            <a:r>
              <a:rPr spc="15" dirty="0">
                <a:solidFill>
                  <a:srgbClr val="0D0D0D"/>
                </a:solidFill>
                <a:latin typeface="Times New Roman"/>
                <a:cs typeface="Times New Roman"/>
              </a:rPr>
              <a:t> </a:t>
            </a:r>
            <a:r>
              <a:rPr spc="-5" dirty="0">
                <a:solidFill>
                  <a:srgbClr val="0D0D0D"/>
                </a:solidFill>
                <a:latin typeface="Times New Roman"/>
                <a:cs typeface="Times New Roman"/>
              </a:rPr>
              <a:t>802.6.</a:t>
            </a:r>
            <a:endParaRPr dirty="0">
              <a:latin typeface="Times New Roman"/>
              <a:cs typeface="Times New Roman"/>
            </a:endParaRPr>
          </a:p>
        </p:txBody>
      </p:sp>
      <p:sp>
        <p:nvSpPr>
          <p:cNvPr id="3" name="object 3"/>
          <p:cNvSpPr txBox="1">
            <a:spLocks noGrp="1"/>
          </p:cNvSpPr>
          <p:nvPr>
            <p:ph type="title"/>
          </p:nvPr>
        </p:nvSpPr>
        <p:spPr>
          <a:xfrm>
            <a:off x="838200" y="290156"/>
            <a:ext cx="9144000" cy="689291"/>
          </a:xfrm>
          <a:prstGeom prst="rect">
            <a:avLst/>
          </a:prstGeom>
        </p:spPr>
        <p:txBody>
          <a:bodyPr vert="horz" wrap="square" lIns="0" tIns="12065" rIns="0" bIns="0" rtlCol="0" anchor="b">
            <a:spAutoFit/>
          </a:bodyPr>
          <a:lstStyle/>
          <a:p>
            <a:pPr marL="12700">
              <a:lnSpc>
                <a:spcPct val="100000"/>
              </a:lnSpc>
              <a:spcBef>
                <a:spcPts val="95"/>
              </a:spcBef>
            </a:pPr>
            <a:r>
              <a:rPr sz="4400" spc="-5" dirty="0"/>
              <a:t>Metropolitan Area Network</a:t>
            </a:r>
            <a:r>
              <a:rPr sz="4400" spc="-150" dirty="0"/>
              <a:t> </a:t>
            </a:r>
            <a:r>
              <a:rPr sz="4400" spc="-5" dirty="0"/>
              <a:t>(MAN)</a:t>
            </a:r>
          </a:p>
        </p:txBody>
      </p:sp>
      <p:pic>
        <p:nvPicPr>
          <p:cNvPr id="3074" name="Picture 2" descr="Computer Network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8288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840" y="762788"/>
            <a:ext cx="8839200" cy="603758"/>
          </a:xfrm>
        </p:spPr>
        <p:txBody>
          <a:bodyPr>
            <a:normAutofit fontScale="90000"/>
          </a:bodyPr>
          <a:lstStyle/>
          <a:p>
            <a:pPr lvl="0"/>
            <a:r>
              <a:rPr lang="en-IN" sz="4900" b="1" dirty="0">
                <a:solidFill>
                  <a:srgbClr val="C00000"/>
                </a:solidFill>
                <a:latin typeface="Times New Roman" panose="02020603050405020304" pitchFamily="18" charset="0"/>
                <a:cs typeface="Times New Roman" panose="02020603050405020304" pitchFamily="18" charset="0"/>
              </a:rPr>
              <a:t>Data communication Components</a:t>
            </a:r>
            <a:br>
              <a:rPr lang="en-US" dirty="0"/>
            </a:br>
            <a:endParaRPr lang="en-US" dirty="0"/>
          </a:p>
        </p:txBody>
      </p:sp>
      <p:sp>
        <p:nvSpPr>
          <p:cNvPr id="3" name="Text Placeholder 2"/>
          <p:cNvSpPr>
            <a:spLocks noGrp="1"/>
          </p:cNvSpPr>
          <p:nvPr>
            <p:ph idx="1"/>
          </p:nvPr>
        </p:nvSpPr>
        <p:spPr>
          <a:xfrm>
            <a:off x="2164080" y="1905000"/>
            <a:ext cx="8189595" cy="738664"/>
          </a:xfrm>
        </p:spPr>
        <p:txBody>
          <a:bodyPr>
            <a:normAutofit/>
          </a:bodyPr>
          <a:lstStyle/>
          <a:p>
            <a:r>
              <a:rPr lang="en-IN" sz="2400" dirty="0">
                <a:latin typeface="Times New Roman" panose="02020603050405020304" pitchFamily="18" charset="0"/>
                <a:cs typeface="Times New Roman" panose="02020603050405020304" pitchFamily="18" charset="0"/>
              </a:rPr>
              <a:t>A data communications system has five components:</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bwMode="auto">
          <a:xfrm>
            <a:off x="2194560" y="3149323"/>
            <a:ext cx="7467599" cy="2130028"/>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489720"/>
            <a:ext cx="9600566" cy="95808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04800" y="1817647"/>
            <a:ext cx="6019800" cy="4075475"/>
          </a:xfrm>
          <a:prstGeom prst="rect">
            <a:avLst/>
          </a:prstGeom>
        </p:spPr>
        <p:txBody>
          <a:bodyPr vert="horz" wrap="square" lIns="0" tIns="12700" rIns="0" bIns="0" rtlCol="0">
            <a:spAutoFit/>
          </a:bodyPr>
          <a:lstStyle/>
          <a:p>
            <a:pPr marL="342900" indent="-342900">
              <a:buFont typeface="+mj-lt"/>
              <a:buAutoNum type="arabicPeriod"/>
            </a:pPr>
            <a:r>
              <a:rPr lang="en-US" sz="2400" dirty="0"/>
              <a:t>A WAN is a network that extends over a large geographical area such as states or countries.</a:t>
            </a:r>
          </a:p>
          <a:p>
            <a:pPr marL="342900" indent="-342900">
              <a:buFont typeface="+mj-lt"/>
              <a:buAutoNum type="arabicPeriod"/>
            </a:pPr>
            <a:r>
              <a:rPr lang="en-US" sz="2400" dirty="0"/>
              <a:t>A WAN is quite bigger network than the LAN.</a:t>
            </a:r>
          </a:p>
          <a:p>
            <a:pPr marL="342900" indent="-342900">
              <a:buFont typeface="+mj-lt"/>
              <a:buAutoNum type="arabicPeriod"/>
            </a:pPr>
            <a:r>
              <a:rPr lang="en-US" sz="2400" dirty="0"/>
              <a:t>A WAN is not limited to a single location, but it spans over a large geographical area through a telephone line, fiber optic cable or satellite links.</a:t>
            </a:r>
          </a:p>
          <a:p>
            <a:pPr marL="342900" indent="-342900">
              <a:buFont typeface="+mj-lt"/>
              <a:buAutoNum type="arabicPeriod"/>
            </a:pPr>
            <a:r>
              <a:rPr lang="en-US" sz="2400" dirty="0"/>
              <a:t>The internet is one of the biggest WAN in the world.</a:t>
            </a:r>
          </a:p>
          <a:p>
            <a:pPr marL="342900" indent="-342900">
              <a:buFont typeface="+mj-lt"/>
              <a:buAutoNum type="arabicPeriod"/>
            </a:pPr>
            <a:r>
              <a:rPr lang="en-US" sz="2400" dirty="0"/>
              <a:t>A WAN is widely used in the field of Business, government, and education</a:t>
            </a:r>
            <a:r>
              <a:rPr lang="en-US" sz="2000" dirty="0"/>
              <a:t>.</a:t>
            </a:r>
          </a:p>
        </p:txBody>
      </p:sp>
      <p:sp>
        <p:nvSpPr>
          <p:cNvPr id="8" name="object 8"/>
          <p:cNvSpPr txBox="1">
            <a:spLocks noGrp="1"/>
          </p:cNvSpPr>
          <p:nvPr>
            <p:ph type="title"/>
          </p:nvPr>
        </p:nvSpPr>
        <p:spPr>
          <a:xfrm>
            <a:off x="1066800" y="457200"/>
            <a:ext cx="10133966" cy="750847"/>
          </a:xfrm>
          <a:prstGeom prst="rect">
            <a:avLst/>
          </a:prstGeom>
        </p:spPr>
        <p:txBody>
          <a:bodyPr vert="horz" wrap="square" lIns="0" tIns="12065" rIns="0" bIns="0" rtlCol="0" anchor="b">
            <a:spAutoFit/>
          </a:bodyPr>
          <a:lstStyle/>
          <a:p>
            <a:pPr marL="12700" algn="ctr">
              <a:lnSpc>
                <a:spcPct val="100000"/>
              </a:lnSpc>
              <a:spcBef>
                <a:spcPts val="95"/>
              </a:spcBef>
            </a:pPr>
            <a:r>
              <a:rPr spc="-30" dirty="0"/>
              <a:t>Wide </a:t>
            </a:r>
            <a:r>
              <a:rPr spc="-5" dirty="0"/>
              <a:t>Area Network</a:t>
            </a:r>
            <a:r>
              <a:rPr spc="-185" dirty="0"/>
              <a:t> </a:t>
            </a:r>
            <a:r>
              <a:rPr spc="-65" dirty="0"/>
              <a:t>(WAN)</a:t>
            </a:r>
          </a:p>
        </p:txBody>
      </p:sp>
      <p:pic>
        <p:nvPicPr>
          <p:cNvPr id="3" name="Picture 2"/>
          <p:cNvPicPr>
            <a:picLocks noChangeAspect="1"/>
          </p:cNvPicPr>
          <p:nvPr/>
        </p:nvPicPr>
        <p:blipFill>
          <a:blip r:embed="rId3"/>
          <a:stretch>
            <a:fillRect/>
          </a:stretch>
        </p:blipFill>
        <p:spPr>
          <a:xfrm>
            <a:off x="6324600" y="1905000"/>
            <a:ext cx="5734270" cy="439180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1524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876300" y="460132"/>
            <a:ext cx="10439400" cy="750847"/>
          </a:xfrm>
          <a:prstGeom prst="rect">
            <a:avLst/>
          </a:prstGeom>
        </p:spPr>
        <p:txBody>
          <a:bodyPr vert="horz" wrap="square" lIns="0" tIns="12065" rIns="0" bIns="0" rtlCol="0" anchor="b">
            <a:spAutoFit/>
          </a:bodyPr>
          <a:lstStyle/>
          <a:p>
            <a:pPr marL="12700">
              <a:lnSpc>
                <a:spcPct val="100000"/>
              </a:lnSpc>
              <a:spcBef>
                <a:spcPts val="95"/>
              </a:spcBef>
            </a:pPr>
            <a:r>
              <a:rPr b="1" spc="-5" dirty="0">
                <a:solidFill>
                  <a:srgbClr val="AB0043"/>
                </a:solidFill>
                <a:latin typeface="Times New Roman"/>
                <a:cs typeface="Times New Roman"/>
              </a:rPr>
              <a:t>Comparison among LAN MAN</a:t>
            </a:r>
            <a:r>
              <a:rPr b="1" spc="-20" dirty="0">
                <a:solidFill>
                  <a:srgbClr val="AB0043"/>
                </a:solidFill>
                <a:latin typeface="Times New Roman"/>
                <a:cs typeface="Times New Roman"/>
              </a:rPr>
              <a:t> </a:t>
            </a:r>
            <a:r>
              <a:rPr b="1" spc="-110" dirty="0">
                <a:solidFill>
                  <a:srgbClr val="AB0043"/>
                </a:solidFill>
                <a:latin typeface="Times New Roman"/>
                <a:cs typeface="Times New Roman"/>
              </a:rPr>
              <a:t>WAN</a:t>
            </a:r>
          </a:p>
        </p:txBody>
      </p:sp>
      <p:sp>
        <p:nvSpPr>
          <p:cNvPr id="8" name="object 8"/>
          <p:cNvSpPr/>
          <p:nvPr/>
        </p:nvSpPr>
        <p:spPr>
          <a:xfrm>
            <a:off x="1981200" y="2438400"/>
            <a:ext cx="9090025" cy="273850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213220"/>
            <a:ext cx="9144000" cy="1177289"/>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066800" y="426442"/>
            <a:ext cx="10591800" cy="750847"/>
          </a:xfrm>
          <a:prstGeom prst="rect">
            <a:avLst/>
          </a:prstGeom>
        </p:spPr>
        <p:txBody>
          <a:bodyPr vert="horz" wrap="square" lIns="0" tIns="12065" rIns="0" bIns="0" rtlCol="0" anchor="b">
            <a:spAutoFit/>
          </a:bodyPr>
          <a:lstStyle/>
          <a:p>
            <a:pPr marL="12700">
              <a:lnSpc>
                <a:spcPct val="100000"/>
              </a:lnSpc>
              <a:spcBef>
                <a:spcPts val="95"/>
              </a:spcBef>
            </a:pPr>
            <a:r>
              <a:rPr b="1" spc="-5" dirty="0">
                <a:solidFill>
                  <a:srgbClr val="AB0043"/>
                </a:solidFill>
                <a:latin typeface="Times New Roman"/>
                <a:cs typeface="Times New Roman"/>
              </a:rPr>
              <a:t>Comparison </a:t>
            </a:r>
            <a:r>
              <a:rPr b="1" spc="-10" dirty="0">
                <a:solidFill>
                  <a:srgbClr val="AB0043"/>
                </a:solidFill>
                <a:latin typeface="Times New Roman"/>
                <a:cs typeface="Times New Roman"/>
              </a:rPr>
              <a:t>between </a:t>
            </a:r>
            <a:r>
              <a:rPr b="1" spc="-5" dirty="0">
                <a:solidFill>
                  <a:srgbClr val="AB0043"/>
                </a:solidFill>
                <a:latin typeface="Times New Roman"/>
                <a:cs typeface="Times New Roman"/>
              </a:rPr>
              <a:t>LAN &amp;</a:t>
            </a:r>
            <a:r>
              <a:rPr b="1" spc="25" dirty="0">
                <a:solidFill>
                  <a:srgbClr val="AB0043"/>
                </a:solidFill>
                <a:latin typeface="Times New Roman"/>
                <a:cs typeface="Times New Roman"/>
              </a:rPr>
              <a:t> </a:t>
            </a:r>
            <a:r>
              <a:rPr b="1" spc="-110" dirty="0">
                <a:solidFill>
                  <a:srgbClr val="AB0043"/>
                </a:solidFill>
                <a:latin typeface="Times New Roman"/>
                <a:cs typeface="Times New Roman"/>
              </a:rPr>
              <a:t>WAN</a:t>
            </a:r>
          </a:p>
        </p:txBody>
      </p:sp>
      <p:sp>
        <p:nvSpPr>
          <p:cNvPr id="8" name="object 8"/>
          <p:cNvSpPr/>
          <p:nvPr/>
        </p:nvSpPr>
        <p:spPr>
          <a:xfrm>
            <a:off x="2514600" y="2209736"/>
            <a:ext cx="6737350" cy="342112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15240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876300" y="570932"/>
            <a:ext cx="10439400" cy="640047"/>
          </a:xfrm>
          <a:prstGeom prst="rect">
            <a:avLst/>
          </a:prstGeom>
        </p:spPr>
        <p:txBody>
          <a:bodyPr vert="horz" wrap="square" lIns="0" tIns="12065" rIns="0" bIns="0" rtlCol="0" anchor="b">
            <a:spAutoFit/>
          </a:bodyPr>
          <a:lstStyle/>
          <a:p>
            <a:pPr algn="ctr"/>
            <a:r>
              <a:rPr lang="en-IN" dirty="0"/>
              <a:t>PAN(Personal Area Network)</a:t>
            </a:r>
          </a:p>
        </p:txBody>
      </p:sp>
      <p:sp>
        <p:nvSpPr>
          <p:cNvPr id="4" name="TextBox 3"/>
          <p:cNvSpPr txBox="1"/>
          <p:nvPr/>
        </p:nvSpPr>
        <p:spPr>
          <a:xfrm>
            <a:off x="228600" y="1905000"/>
            <a:ext cx="6172200" cy="4062651"/>
          </a:xfrm>
          <a:prstGeom prst="rect">
            <a:avLst/>
          </a:prstGeom>
          <a:noFill/>
        </p:spPr>
        <p:txBody>
          <a:bodyPr wrap="square" rtlCol="0">
            <a:spAutoFit/>
          </a:bodyPr>
          <a:lstStyle/>
          <a:p>
            <a:pPr marL="342900" indent="-342900">
              <a:buFont typeface="+mj-lt"/>
              <a:buAutoNum type="arabicPeriod"/>
            </a:pPr>
            <a:r>
              <a:rPr lang="en-US" sz="2000" dirty="0"/>
              <a:t>Personal Area Network is a network arranged within an individual person, typically within a range of 10 meters.</a:t>
            </a:r>
          </a:p>
          <a:p>
            <a:pPr marL="342900" indent="-342900">
              <a:buFont typeface="+mj-lt"/>
              <a:buAutoNum type="arabicPeriod"/>
            </a:pPr>
            <a:r>
              <a:rPr lang="en-US" sz="2000" dirty="0"/>
              <a:t>Personal Area Network is used for connecting the computer devices of personal use is known as Personal Area Network.</a:t>
            </a:r>
          </a:p>
          <a:p>
            <a:pPr marL="342900" indent="-342900">
              <a:buFont typeface="+mj-lt"/>
              <a:buAutoNum type="arabicPeriod"/>
            </a:pPr>
            <a:r>
              <a:rPr lang="en-US" sz="2000" b="1" dirty="0"/>
              <a:t>Thomas Zimmerman</a:t>
            </a:r>
            <a:r>
              <a:rPr lang="en-US" sz="2000" dirty="0"/>
              <a:t> was the first research scientist to bring the idea of the Personal Area Network.</a:t>
            </a:r>
          </a:p>
          <a:p>
            <a:pPr marL="342900" indent="-342900">
              <a:buFont typeface="+mj-lt"/>
              <a:buAutoNum type="arabicPeriod"/>
            </a:pPr>
            <a:r>
              <a:rPr lang="en-US" sz="2000" dirty="0"/>
              <a:t>Personal Area Network covers an area of </a:t>
            </a:r>
            <a:r>
              <a:rPr lang="en-US" sz="2000" b="1" dirty="0"/>
              <a:t>30 feet</a:t>
            </a:r>
            <a:r>
              <a:rPr lang="en-US" sz="2000" dirty="0"/>
              <a:t>.</a:t>
            </a:r>
          </a:p>
          <a:p>
            <a:pPr marL="342900" indent="-342900">
              <a:buFont typeface="+mj-lt"/>
              <a:buAutoNum type="arabicPeriod"/>
            </a:pPr>
            <a:r>
              <a:rPr lang="en-US" sz="2000" dirty="0"/>
              <a:t>Personal computer devices that are used to develop the personal area network are the laptop, mobile phones, media player and play stations.</a:t>
            </a:r>
          </a:p>
          <a:p>
            <a:endParaRPr lang="en-IN" dirty="0"/>
          </a:p>
        </p:txBody>
      </p:sp>
      <p:pic>
        <p:nvPicPr>
          <p:cNvPr id="5122" name="Picture 2" descr="Computer Network 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1" y="1981201"/>
            <a:ext cx="4800600" cy="398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1155292"/>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371600" y="582055"/>
            <a:ext cx="10134599" cy="750847"/>
          </a:xfrm>
          <a:prstGeom prst="rect">
            <a:avLst/>
          </a:prstGeom>
        </p:spPr>
        <p:txBody>
          <a:bodyPr vert="horz" wrap="square" lIns="0" tIns="12065" rIns="0" bIns="0" rtlCol="0" anchor="b">
            <a:spAutoFit/>
          </a:bodyPr>
          <a:lstStyle/>
          <a:p>
            <a:pPr marL="12700">
              <a:lnSpc>
                <a:spcPct val="100000"/>
              </a:lnSpc>
              <a:spcBef>
                <a:spcPts val="95"/>
              </a:spcBef>
            </a:pPr>
            <a:r>
              <a:rPr spc="-30" dirty="0"/>
              <a:t>W</a:t>
            </a:r>
            <a:r>
              <a:rPr lang="en-US" spc="-30" dirty="0"/>
              <a:t>ireless Local </a:t>
            </a:r>
            <a:r>
              <a:rPr spc="-5" dirty="0"/>
              <a:t>Area Network</a:t>
            </a:r>
            <a:r>
              <a:rPr spc="-185" dirty="0"/>
              <a:t> </a:t>
            </a:r>
            <a:r>
              <a:rPr spc="-65" dirty="0"/>
              <a:t>(W</a:t>
            </a:r>
            <a:r>
              <a:rPr lang="en-US" spc="-65" dirty="0"/>
              <a:t>L</a:t>
            </a:r>
            <a:r>
              <a:rPr spc="-65" dirty="0"/>
              <a:t>AN)</a:t>
            </a:r>
          </a:p>
        </p:txBody>
      </p:sp>
      <p:graphicFrame>
        <p:nvGraphicFramePr>
          <p:cNvPr id="10" name="object 7">
            <a:extLst>
              <a:ext uri="{FF2B5EF4-FFF2-40B4-BE49-F238E27FC236}">
                <a16:creationId xmlns:a16="http://schemas.microsoft.com/office/drawing/2014/main" id="{CCBD1F5D-0BB2-48AF-8A2F-3B3632FB64CC}"/>
              </a:ext>
            </a:extLst>
          </p:cNvPr>
          <p:cNvGraphicFramePr/>
          <p:nvPr/>
        </p:nvGraphicFramePr>
        <p:xfrm>
          <a:off x="456884" y="2133600"/>
          <a:ext cx="11278232" cy="3837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US" sz="3600">
                <a:solidFill>
                  <a:srgbClr val="FFFFFF"/>
                </a:solidFill>
              </a:rPr>
              <a:t>WLAN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4742016" y="605896"/>
            <a:ext cx="7145184" cy="5646208"/>
          </a:xfrm>
        </p:spPr>
        <p:txBody>
          <a:bodyPr anchor="ctr">
            <a:normAutofit/>
          </a:bodyPr>
          <a:lstStyle/>
          <a:p>
            <a:r>
              <a:rPr lang="en-US" sz="1900" b="1" dirty="0"/>
              <a:t>Pros:</a:t>
            </a:r>
            <a:endParaRPr lang="en-US" sz="1900" dirty="0"/>
          </a:p>
          <a:p>
            <a:pPr lvl="0">
              <a:buFont typeface="Arial" pitchFamily="34" charset="0"/>
              <a:buChar char="•"/>
            </a:pPr>
            <a:r>
              <a:rPr lang="en-US" sz="1900" dirty="0"/>
              <a:t>  A large number of devices are supported</a:t>
            </a:r>
          </a:p>
          <a:p>
            <a:pPr lvl="0">
              <a:buFont typeface="Arial" pitchFamily="34" charset="0"/>
              <a:buChar char="•"/>
            </a:pPr>
            <a:r>
              <a:rPr lang="en-US" sz="1900" dirty="0"/>
              <a:t>  It's easy to set up a WLAN, especially when compared to laying cables for wired networks</a:t>
            </a:r>
          </a:p>
          <a:p>
            <a:pPr lvl="0">
              <a:buFont typeface="Arial" pitchFamily="34" charset="0"/>
              <a:buChar char="•"/>
            </a:pPr>
            <a:r>
              <a:rPr lang="en-US" sz="1900" dirty="0"/>
              <a:t>  Accessing a WLAN is easier than a wired LAN since cable length isn't a factor.</a:t>
            </a:r>
          </a:p>
          <a:p>
            <a:pPr lvl="0">
              <a:buFont typeface="Arial" pitchFamily="34" charset="0"/>
              <a:buChar char="•"/>
            </a:pPr>
            <a:r>
              <a:rPr lang="en-US" sz="1900" dirty="0"/>
              <a:t>  WLANs are common even when away from a business or home, like in public areas</a:t>
            </a:r>
          </a:p>
          <a:p>
            <a:r>
              <a:rPr lang="en-US" sz="1900" b="1" dirty="0"/>
              <a:t>Cons:</a:t>
            </a:r>
            <a:endParaRPr lang="en-US" sz="1900" dirty="0"/>
          </a:p>
          <a:p>
            <a:pPr lvl="0">
              <a:buFont typeface="Arial" pitchFamily="34" charset="0"/>
              <a:buChar char="•"/>
            </a:pPr>
            <a:r>
              <a:rPr lang="en-US" sz="1900" dirty="0"/>
              <a:t>  It's easier to hack a WLAN, which is why encryption is necessary</a:t>
            </a:r>
          </a:p>
          <a:p>
            <a:pPr lvl="0">
              <a:buFont typeface="Arial" pitchFamily="34" charset="0"/>
              <a:buChar char="•"/>
            </a:pPr>
            <a:r>
              <a:rPr lang="en-US" sz="1900" dirty="0"/>
              <a:t>  Wireless interference can hijack the speed and stability of a wireless network</a:t>
            </a:r>
          </a:p>
          <a:p>
            <a:pPr lvl="0">
              <a:buFont typeface="Arial" pitchFamily="34" charset="0"/>
              <a:buChar char="•"/>
            </a:pPr>
            <a:r>
              <a:rPr lang="en-US" sz="1900" dirty="0"/>
              <a:t>  More wireless devices, like repeaters, are needed to expand a wireless network</a:t>
            </a:r>
          </a:p>
          <a:p>
            <a:endParaRPr lang="en-US" sz="19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7843"/>
            <a:ext cx="6553200" cy="430887"/>
          </a:xfrm>
        </p:spPr>
        <p:txBody>
          <a:bodyPr>
            <a:normAutofit fontScale="90000"/>
          </a:bodyPr>
          <a:lstStyle/>
          <a:p>
            <a:r>
              <a:rPr lang="en-US" dirty="0"/>
              <a:t>BLUETOOTH</a:t>
            </a:r>
          </a:p>
        </p:txBody>
      </p:sp>
      <p:sp>
        <p:nvSpPr>
          <p:cNvPr id="3" name="Text Placeholder 2"/>
          <p:cNvSpPr>
            <a:spLocks noGrp="1"/>
          </p:cNvSpPr>
          <p:nvPr>
            <p:ph idx="1"/>
          </p:nvPr>
        </p:nvSpPr>
        <p:spPr>
          <a:xfrm>
            <a:off x="685800" y="2209800"/>
            <a:ext cx="11277599" cy="3200400"/>
          </a:xfrm>
        </p:spPr>
        <p:txBody>
          <a:bodyPr/>
          <a:lstStyle/>
          <a:p>
            <a:pPr>
              <a:buFont typeface="Wingdings" pitchFamily="2" charset="2"/>
              <a:buChar char="v"/>
            </a:pPr>
            <a:r>
              <a:rPr lang="en-IN" b="1" dirty="0"/>
              <a:t>Bluetooth </a:t>
            </a:r>
            <a:r>
              <a:rPr lang="en-IN" dirty="0"/>
              <a:t>is a wireless LAN technology designed to connect devices of different functions such as telephones, notebooks, computers (desktop and laptop) and so on.</a:t>
            </a:r>
          </a:p>
          <a:p>
            <a:pPr>
              <a:buFont typeface="Wingdings" pitchFamily="2" charset="2"/>
              <a:buChar char="v"/>
            </a:pPr>
            <a:r>
              <a:rPr lang="en-IN" dirty="0"/>
              <a:t> A Bluetooth LAN is an ad hoc network, which means that the network is formed spontaneously; the devices, sometimes called gadgets, find each other and make a network called a </a:t>
            </a:r>
            <a:r>
              <a:rPr lang="en-IN" b="1" dirty="0" err="1"/>
              <a:t>picone</a:t>
            </a:r>
            <a:r>
              <a:rPr lang="en-IN" dirty="0" err="1"/>
              <a:t>t</a:t>
            </a:r>
            <a:r>
              <a:rPr lang="en-IN" dirty="0"/>
              <a:t>.</a:t>
            </a:r>
          </a:p>
          <a:p>
            <a:pPr>
              <a:buFont typeface="Wingdings" pitchFamily="2" charset="2"/>
              <a:buChar char="v"/>
            </a:pPr>
            <a:r>
              <a:rPr lang="en-IN" dirty="0"/>
              <a:t> A Bluetooth LAN can even be connected to the Internet if one of the gadgets has this capability. </a:t>
            </a:r>
          </a:p>
          <a:p>
            <a:pPr>
              <a:buFont typeface="Wingdings" pitchFamily="2" charset="2"/>
              <a:buChar char="v"/>
            </a:pPr>
            <a:r>
              <a:rPr lang="en-IN" dirty="0"/>
              <a:t>A Bluetooth LAN, by nature, cannot be large. If there are many gadgets that try to connect, there is chaos.</a:t>
            </a:r>
          </a:p>
          <a:p>
            <a:pPr>
              <a:buFont typeface="Wingdings" pitchFamily="2" charset="2"/>
              <a:buChar char="v"/>
            </a:pPr>
            <a:r>
              <a:rPr lang="en-IN" dirty="0"/>
              <a:t>Today, Bluetooth technology is the implementation of a protocol defined by the IEEE 802.15 standard. The standard defines a wireless personal-area network (</a:t>
            </a:r>
            <a:r>
              <a:rPr lang="en-IN" b="1" u="sng" dirty="0"/>
              <a:t>PAN</a:t>
            </a:r>
            <a:r>
              <a:rPr lang="en-IN" dirty="0"/>
              <a:t>) operable in an area the size of a room or a hall.</a:t>
            </a:r>
            <a:endParaRPr lang="en-US" dirty="0"/>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16835"/>
            <a:ext cx="5977937" cy="1666501"/>
          </a:xfrm>
        </p:spPr>
        <p:txBody>
          <a:bodyPr>
            <a:normAutofit/>
          </a:bodyPr>
          <a:lstStyle/>
          <a:p>
            <a:r>
              <a:rPr lang="en-IN" sz="4000" b="1">
                <a:solidFill>
                  <a:srgbClr val="FFFFFF"/>
                </a:solidFill>
              </a:rPr>
              <a:t>Architecture of Bluetooth</a:t>
            </a:r>
            <a:br>
              <a:rPr lang="en-US" sz="4000">
                <a:solidFill>
                  <a:srgbClr val="FFFFFF"/>
                </a:solidFill>
              </a:rPr>
            </a:br>
            <a:endParaRPr lang="en-US" sz="4000">
              <a:solidFill>
                <a:srgbClr val="FFFFFF"/>
              </a:solidFill>
            </a:endParaRPr>
          </a:p>
        </p:txBody>
      </p:sp>
      <p:sp>
        <p:nvSpPr>
          <p:cNvPr id="3" name="Text Placeholder 2"/>
          <p:cNvSpPr>
            <a:spLocks noGrp="1"/>
          </p:cNvSpPr>
          <p:nvPr>
            <p:ph idx="1"/>
          </p:nvPr>
        </p:nvSpPr>
        <p:spPr>
          <a:xfrm>
            <a:off x="1097279" y="2236305"/>
            <a:ext cx="5977938" cy="2640496"/>
          </a:xfrm>
        </p:spPr>
        <p:txBody>
          <a:bodyPr>
            <a:normAutofit/>
          </a:bodyPr>
          <a:lstStyle/>
          <a:p>
            <a:pPr algn="just"/>
            <a:r>
              <a:rPr lang="en-IN" sz="1800" dirty="0">
                <a:solidFill>
                  <a:srgbClr val="FFFFFF"/>
                </a:solidFill>
              </a:rPr>
              <a:t>A Bluetooth network is called a </a:t>
            </a:r>
            <a:r>
              <a:rPr lang="en-IN" sz="1800" b="1" dirty="0">
                <a:solidFill>
                  <a:srgbClr val="FFFFFF"/>
                </a:solidFill>
              </a:rPr>
              <a:t>piconet, </a:t>
            </a:r>
            <a:r>
              <a:rPr lang="en-IN" sz="1800" dirty="0">
                <a:solidFill>
                  <a:srgbClr val="FFFFFF"/>
                </a:solidFill>
              </a:rPr>
              <a:t>or a small net. A piconet can have up to eight stations, one of which is called the </a:t>
            </a:r>
            <a:r>
              <a:rPr lang="en-IN" sz="1800" b="1" dirty="0">
                <a:solidFill>
                  <a:srgbClr val="FFFFFF"/>
                </a:solidFill>
              </a:rPr>
              <a:t>primary;</a:t>
            </a:r>
            <a:r>
              <a:rPr lang="en-IN" sz="1800" dirty="0">
                <a:solidFill>
                  <a:srgbClr val="FFFFFF"/>
                </a:solidFill>
              </a:rPr>
              <a:t> the rest are called </a:t>
            </a:r>
            <a:r>
              <a:rPr lang="en-IN" sz="1800" b="1" dirty="0">
                <a:solidFill>
                  <a:srgbClr val="FFFFFF"/>
                </a:solidFill>
              </a:rPr>
              <a:t>secondaries. </a:t>
            </a:r>
            <a:r>
              <a:rPr lang="en-IN" sz="1800" dirty="0">
                <a:solidFill>
                  <a:srgbClr val="FFFFFF"/>
                </a:solidFill>
              </a:rPr>
              <a:t>All the secondary stations synchronize their clocks and hopping sequence with the primary. The communication between the primary and the secondary can be one-to-one or one-to-many. </a:t>
            </a:r>
          </a:p>
          <a:p>
            <a:endParaRPr lang="en-US" sz="1800" dirty="0">
              <a:solidFill>
                <a:srgbClr val="FFFFFF"/>
              </a:solidFill>
            </a:endParaRPr>
          </a:p>
          <a:p>
            <a:endParaRPr lang="en-US" sz="1800" dirty="0">
              <a:solidFill>
                <a:srgbClr val="FFFFFF"/>
              </a:solidFill>
            </a:endParaRPr>
          </a:p>
        </p:txBody>
      </p:sp>
      <p:sp>
        <p:nvSpPr>
          <p:cNvPr id="13" name="Rectangle 1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p:cNvPicPr/>
          <p:nvPr/>
        </p:nvPicPr>
        <p:blipFill>
          <a:blip r:embed="rId2"/>
          <a:stretch>
            <a:fillRect/>
          </a:stretch>
        </p:blipFill>
        <p:spPr bwMode="auto">
          <a:xfrm>
            <a:off x="7611901" y="1524000"/>
            <a:ext cx="4503899" cy="3581400"/>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idx="1"/>
          </p:nvPr>
        </p:nvSpPr>
        <p:spPr>
          <a:xfrm>
            <a:off x="645765" y="2236304"/>
            <a:ext cx="6429452" cy="3652667"/>
          </a:xfrm>
        </p:spPr>
        <p:txBody>
          <a:bodyPr>
            <a:normAutofit/>
          </a:bodyPr>
          <a:lstStyle/>
          <a:p>
            <a:pPr algn="just"/>
            <a:r>
              <a:rPr lang="en-IN" sz="2200" b="1" i="1" dirty="0">
                <a:solidFill>
                  <a:srgbClr val="FFFFFF"/>
                </a:solidFill>
              </a:rPr>
              <a:t>Scatternet</a:t>
            </a:r>
            <a:endParaRPr lang="en-US" sz="2200" dirty="0">
              <a:solidFill>
                <a:srgbClr val="FFFFFF"/>
              </a:solidFill>
            </a:endParaRPr>
          </a:p>
          <a:p>
            <a:pPr algn="just"/>
            <a:r>
              <a:rPr lang="en-IN" sz="2200" dirty="0">
                <a:solidFill>
                  <a:srgbClr val="FFFFFF"/>
                </a:solidFill>
              </a:rPr>
              <a:t>Piconets can be combined to form what is called a </a:t>
            </a:r>
            <a:r>
              <a:rPr lang="en-IN" sz="2200" b="1" dirty="0">
                <a:solidFill>
                  <a:srgbClr val="FFFFFF"/>
                </a:solidFill>
              </a:rPr>
              <a:t>scatternet. </a:t>
            </a:r>
            <a:r>
              <a:rPr lang="en-IN" sz="2200" dirty="0">
                <a:solidFill>
                  <a:srgbClr val="FFFFFF"/>
                </a:solidFill>
              </a:rPr>
              <a:t>A secondary station in one piconet can be the primary in another piconet. This station can receive messages from the primary in the first piconet (as a secondary) and, acting as a primary, deliver them to secondaries in the second piconet. A station can be a member of two piconets.</a:t>
            </a:r>
            <a:endParaRPr lang="en-US" sz="2200" dirty="0">
              <a:solidFill>
                <a:srgbClr val="FFFFFF"/>
              </a:solidFill>
            </a:endParaRPr>
          </a:p>
          <a:p>
            <a:endParaRPr lang="en-US" sz="1800" dirty="0">
              <a:solidFill>
                <a:srgbClr val="FFFFFF"/>
              </a:solidFill>
            </a:endParaRPr>
          </a:p>
        </p:txBody>
      </p:sp>
      <p:sp>
        <p:nvSpPr>
          <p:cNvPr id="13" name="Rectangle 1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p:nvPr/>
        </p:nvPicPr>
        <p:blipFill>
          <a:blip r:embed="rId2"/>
          <a:stretch>
            <a:fillRect/>
          </a:stretch>
        </p:blipFill>
        <p:spPr bwMode="auto">
          <a:xfrm>
            <a:off x="7611902" y="1676400"/>
            <a:ext cx="4503898" cy="411480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838200"/>
            <a:ext cx="7391400" cy="527558"/>
          </a:xfrm>
        </p:spPr>
        <p:txBody>
          <a:bodyPr>
            <a:normAutofit fontScale="90000"/>
          </a:bodyPr>
          <a:lstStyle/>
          <a:p>
            <a:r>
              <a:rPr lang="en-IN" b="1" dirty="0"/>
              <a:t>CONNECTING LAN</a:t>
            </a:r>
            <a:endParaRPr lang="en-US" dirty="0"/>
          </a:p>
        </p:txBody>
      </p:sp>
      <p:sp>
        <p:nvSpPr>
          <p:cNvPr id="3" name="Text Placeholder 2"/>
          <p:cNvSpPr>
            <a:spLocks noGrp="1"/>
          </p:cNvSpPr>
          <p:nvPr>
            <p:ph idx="1"/>
          </p:nvPr>
        </p:nvSpPr>
        <p:spPr>
          <a:xfrm>
            <a:off x="381000" y="1905000"/>
            <a:ext cx="11049000" cy="4431983"/>
          </a:xfrm>
        </p:spPr>
        <p:txBody>
          <a:bodyPr/>
          <a:lstStyle/>
          <a:p>
            <a:r>
              <a:rPr lang="en-IN" b="1" u="sng" dirty="0"/>
              <a:t>CONNECTING DEVICES</a:t>
            </a:r>
            <a:endParaRPr lang="en-US" dirty="0"/>
          </a:p>
          <a:p>
            <a:r>
              <a:rPr lang="en-IN" dirty="0"/>
              <a:t>The five categories contain devices which can be defined as</a:t>
            </a:r>
            <a:endParaRPr lang="en-US" dirty="0"/>
          </a:p>
          <a:p>
            <a:r>
              <a:rPr lang="en-IN" dirty="0"/>
              <a:t>1. Those which operate below the physical layer such as a passive hub.</a:t>
            </a:r>
            <a:endParaRPr lang="en-US" dirty="0"/>
          </a:p>
          <a:p>
            <a:r>
              <a:rPr lang="en-IN" dirty="0"/>
              <a:t>2. Those which operate at the physical layer (a repeater or an active hub).</a:t>
            </a:r>
            <a:endParaRPr lang="en-US" dirty="0"/>
          </a:p>
          <a:p>
            <a:r>
              <a:rPr lang="en-IN" dirty="0"/>
              <a:t>3. Those which operate at the physical and data link layers (a bridge or a two-</a:t>
            </a:r>
            <a:r>
              <a:rPr lang="en-IN" dirty="0" err="1"/>
              <a:t>layerswitch</a:t>
            </a:r>
            <a:r>
              <a:rPr lang="en-IN" dirty="0"/>
              <a:t>).</a:t>
            </a:r>
            <a:endParaRPr lang="en-US" dirty="0"/>
          </a:p>
          <a:p>
            <a:r>
              <a:rPr lang="en-IN" dirty="0"/>
              <a:t>4. Those which operate at the physical, data link, and network layers (a router or a three-layer switch).</a:t>
            </a:r>
            <a:endParaRPr lang="en-US" dirty="0"/>
          </a:p>
          <a:p>
            <a:r>
              <a:rPr lang="en-IN" dirty="0"/>
              <a:t>5. Those which can operate at all five layers (a gateway).</a:t>
            </a:r>
            <a:endParaRPr lang="en-US" dirty="0"/>
          </a:p>
          <a:p>
            <a:endParaRPr lang="en-US"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24749</TotalTime>
  <Words>7676</Words>
  <Application>Microsoft Office PowerPoint</Application>
  <PresentationFormat>Widescreen</PresentationFormat>
  <Paragraphs>469</Paragraphs>
  <Slides>104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Calibri</vt:lpstr>
      <vt:lpstr>Calibri Light</vt:lpstr>
      <vt:lpstr>Carlito</vt:lpstr>
      <vt:lpstr>Constantia</vt:lpstr>
      <vt:lpstr>Times New Roman</vt:lpstr>
      <vt:lpstr>tiody)</vt:lpstr>
      <vt:lpstr>Wingdings</vt:lpstr>
      <vt:lpstr>Retrospect</vt:lpstr>
      <vt:lpstr>PowerPoint Presentation</vt:lpstr>
      <vt:lpstr>Computer Network</vt:lpstr>
      <vt:lpstr>Goals of Computer Networks</vt:lpstr>
      <vt:lpstr>Applications of Computer Networks</vt:lpstr>
      <vt:lpstr>Data Communication</vt:lpstr>
      <vt:lpstr>Types of Internetwork</vt:lpstr>
      <vt:lpstr>Data Communication Effectiveness</vt:lpstr>
      <vt:lpstr>Data Communication </vt:lpstr>
      <vt:lpstr>Data communication Components </vt:lpstr>
      <vt:lpstr>Data communication Components</vt:lpstr>
      <vt:lpstr>Data Representation</vt:lpstr>
      <vt:lpstr>Data Representation</vt:lpstr>
      <vt:lpstr>Data Representation</vt:lpstr>
      <vt:lpstr>Data Representation</vt:lpstr>
      <vt:lpstr>Data Flow/Transmission Modes</vt:lpstr>
      <vt:lpstr>PowerPoint Presentation</vt:lpstr>
      <vt:lpstr>Type of Connection </vt:lpstr>
      <vt:lpstr>PowerPoint Presentation</vt:lpstr>
      <vt:lpstr>PowerPoint Presentation</vt:lpstr>
      <vt:lpstr>Multipoint</vt:lpstr>
      <vt:lpstr>Client/Server Network</vt:lpstr>
      <vt:lpstr>PowerPoint Presentation</vt:lpstr>
      <vt:lpstr>Network Topology</vt:lpstr>
      <vt:lpstr>Network Topology</vt:lpstr>
      <vt:lpstr>Types of Network Topology</vt:lpstr>
      <vt:lpstr>Mesh Topology</vt:lpstr>
      <vt:lpstr>Mesh Topology</vt:lpstr>
      <vt:lpstr>Star Topology</vt:lpstr>
      <vt:lpstr>Star Topology</vt:lpstr>
      <vt:lpstr>Ring Topology</vt:lpstr>
      <vt:lpstr>PowerPoint Presentation</vt:lpstr>
      <vt:lpstr>Bus Topology</vt:lpstr>
      <vt:lpstr>Bus Topology</vt:lpstr>
      <vt:lpstr>Cellular topology</vt:lpstr>
      <vt:lpstr>Cellular Topology</vt:lpstr>
      <vt:lpstr>Hybrid Topology</vt:lpstr>
      <vt:lpstr>ISO(International Standard Organization- OSI Reference Model (Open Systems Interconnection)</vt:lpstr>
      <vt:lpstr>ISO- OSI Model Layers</vt:lpstr>
      <vt:lpstr>OSI-Layered Architecture</vt:lpstr>
      <vt:lpstr>ISO- OSI Model Layers</vt:lpstr>
      <vt:lpstr>PowerPoint Presentation</vt:lpstr>
      <vt:lpstr>PowerPoint Presentation</vt:lpstr>
      <vt:lpstr>Physical Layer (Bit unit) Responsibilities</vt:lpstr>
      <vt:lpstr>Functions of Physical Layer</vt:lpstr>
      <vt:lpstr>Data link Layer Responsibilities</vt:lpstr>
      <vt:lpstr>Functions of Network Layer Responsibilities</vt:lpstr>
      <vt:lpstr>Transport Layer/Segment unit Responsibilities</vt:lpstr>
      <vt:lpstr>Transport Layer/Segment unit Responsibilities</vt:lpstr>
      <vt:lpstr>Transport Layer/Segment unit Responsibilities</vt:lpstr>
      <vt:lpstr>Transport Layer Responsibilities</vt:lpstr>
      <vt:lpstr>Session Layer Responsibilities</vt:lpstr>
      <vt:lpstr>Presentation Layer Responsibilities</vt:lpstr>
      <vt:lpstr>Application Layer Responsibilities</vt:lpstr>
      <vt:lpstr>Functions of OSI Layers</vt:lpstr>
      <vt:lpstr>TCP/IP Model</vt:lpstr>
      <vt:lpstr>PowerPoint Presentation</vt:lpstr>
      <vt:lpstr>TCP/IP Model vs OSI Model</vt:lpstr>
      <vt:lpstr>TCP/IP Model</vt:lpstr>
      <vt:lpstr>Transmission Medium</vt:lpstr>
      <vt:lpstr>Transmission Medium Types</vt:lpstr>
      <vt:lpstr>Guided Transmission Media</vt:lpstr>
      <vt:lpstr>Twisted-Pair Cable</vt:lpstr>
      <vt:lpstr>PowerPoint Presentation</vt:lpstr>
      <vt:lpstr>Un-Shielded Twisted-Pair Cable</vt:lpstr>
      <vt:lpstr>Shielded Twisted-Pair Cable</vt:lpstr>
      <vt:lpstr>Co-axial Cable</vt:lpstr>
      <vt:lpstr>Co-axial Cable</vt:lpstr>
      <vt:lpstr>Optical Fiber Cable</vt:lpstr>
      <vt:lpstr>Fiber Optical Cable Advantages</vt:lpstr>
      <vt:lpstr>PowerPoint Presentation</vt:lpstr>
      <vt:lpstr>PowerPoint Presentation</vt:lpstr>
      <vt:lpstr>Propagation Modes</vt:lpstr>
      <vt:lpstr>PowerPoint Presentation</vt:lpstr>
      <vt:lpstr>PowerPoint Presentation</vt:lpstr>
      <vt:lpstr>PowerPoint Presentation</vt:lpstr>
      <vt:lpstr>Unguided Media</vt:lpstr>
      <vt:lpstr>Propagation Methods used in unguided media</vt:lpstr>
      <vt:lpstr>Propagation Methods</vt:lpstr>
      <vt:lpstr>Propagation Methods</vt:lpstr>
      <vt:lpstr>Wireless Transmission Waves</vt:lpstr>
      <vt:lpstr>Frequency Spectrum of unguided Media</vt:lpstr>
      <vt:lpstr>Radio Waves</vt:lpstr>
      <vt:lpstr>Radio Waves</vt:lpstr>
      <vt:lpstr>MICROWAVES</vt:lpstr>
      <vt:lpstr>Characteristics of microwave propagation</vt:lpstr>
      <vt:lpstr>Infrared Waves </vt:lpstr>
      <vt:lpstr>Computer Network Types</vt:lpstr>
      <vt:lpstr>Local Area Network (LAN)</vt:lpstr>
      <vt:lpstr>Metropolitan Area Network (MAN)</vt:lpstr>
      <vt:lpstr>Wide Area Network (WAN)</vt:lpstr>
      <vt:lpstr>Comparison among LAN MAN WAN</vt:lpstr>
      <vt:lpstr>Comparison between LAN &amp; WAN</vt:lpstr>
      <vt:lpstr>PAN(Personal Area Network)</vt:lpstr>
      <vt:lpstr>Wireless Local Area Network (WLAN)</vt:lpstr>
      <vt:lpstr>WLAN</vt:lpstr>
      <vt:lpstr>BLUETOOTH</vt:lpstr>
      <vt:lpstr>Architecture of Bluetooth </vt:lpstr>
      <vt:lpstr>PowerPoint Presentation</vt:lpstr>
      <vt:lpstr>CONNECTING LAN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pooja</dc:creator>
  <cp:lastModifiedBy>veepin kumar</cp:lastModifiedBy>
  <cp:revision>135</cp:revision>
  <dcterms:created xsi:type="dcterms:W3CDTF">2017-12-22T06:11:23Z</dcterms:created>
  <dcterms:modified xsi:type="dcterms:W3CDTF">2022-10-10T07:41:22Z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2017-08-14T00:00:00Z</vt:filetime>
  </property>
  <property fmtid="{D5CDD505-2E9C-101B-9397-08002B2CF9AE}" pid="3" name="Creator">
    <vt:lpwstr>Microsoft® Office PowerPoint® 2007</vt:lpwstr>
  </property>
  <property fmtid="{D5CDD505-2E9C-101B-9397-08002B2CF9AE}" pid="4" name="LastSaved">
    <vt:filetime>2017-12-22T00:00:00Z</vt:filetime>
  </property>
</Properties>
</file>